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2" r:id="rId13"/>
    <p:sldId id="270" r:id="rId14"/>
    <p:sldId id="307" r:id="rId15"/>
    <p:sldId id="308" r:id="rId16"/>
    <p:sldId id="309" r:id="rId17"/>
    <p:sldId id="310" r:id="rId18"/>
    <p:sldId id="311" r:id="rId19"/>
    <p:sldId id="313" r:id="rId20"/>
    <p:sldId id="312" r:id="rId21"/>
    <p:sldId id="274" r:id="rId22"/>
    <p:sldId id="273" r:id="rId23"/>
    <p:sldId id="275" r:id="rId24"/>
    <p:sldId id="285" r:id="rId25"/>
    <p:sldId id="306" r:id="rId26"/>
    <p:sldId id="277" r:id="rId27"/>
    <p:sldId id="278" r:id="rId28"/>
    <p:sldId id="279" r:id="rId29"/>
    <p:sldId id="281" r:id="rId30"/>
    <p:sldId id="282" r:id="rId31"/>
    <p:sldId id="283" r:id="rId32"/>
    <p:sldId id="284" r:id="rId33"/>
    <p:sldId id="287" r:id="rId34"/>
    <p:sldId id="288" r:id="rId35"/>
    <p:sldId id="276" r:id="rId36"/>
    <p:sldId id="315" r:id="rId37"/>
    <p:sldId id="319" r:id="rId38"/>
    <p:sldId id="317" r:id="rId39"/>
    <p:sldId id="318" r:id="rId40"/>
    <p:sldId id="296" r:id="rId41"/>
    <p:sldId id="298" r:id="rId42"/>
    <p:sldId id="300" r:id="rId43"/>
    <p:sldId id="301" r:id="rId44"/>
    <p:sldId id="302" r:id="rId45"/>
    <p:sldId id="303" r:id="rId46"/>
    <p:sldId id="304" r:id="rId47"/>
    <p:sldId id="286" r:id="rId48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C.C\sedinte\25.10%20alimentatia%20in%20scoli%20si%20gradinite\Book1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D:\C.C\sedinte\25.10%20alimentatia%20in%20scoli%20si%20gradinite\Book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Sheet2!$B$1</c:f>
              <c:strCache>
                <c:ptCount val="1"/>
                <c:pt idx="0">
                  <c:v>2017-2018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explosion val="25"/>
          <c:dPt>
            <c:idx val="1"/>
            <c:spPr>
              <a:solidFill>
                <a:srgbClr val="7030A0"/>
              </a:solidFill>
            </c:spPr>
          </c:dPt>
          <c:dLbls>
            <c:dLbl>
              <c:idx val="0"/>
              <c:layout>
                <c:manualLayout>
                  <c:x val="-0.58756645873259417"/>
                  <c:y val="-9.3187147572382611E-2"/>
                </c:manualLayout>
              </c:layout>
              <c:tx>
                <c:rich>
                  <a:bodyPr/>
                  <a:lstStyle/>
                  <a:p>
                    <a:r>
                      <a:rPr lang="ro-RO" sz="1400"/>
                      <a:t>73,8</a:t>
                    </a:r>
                    <a:r>
                      <a:rPr lang="en-US" sz="1400"/>
                      <a:t>%</a:t>
                    </a:r>
                  </a:p>
                </c:rich>
              </c:tx>
              <c:showPercent val="1"/>
            </c:dLbl>
            <c:dLbl>
              <c:idx val="1"/>
              <c:layout>
                <c:manualLayout>
                  <c:x val="0.61197421566606414"/>
                  <c:y val="6.1191233102058123E-2"/>
                </c:manualLayout>
              </c:layout>
              <c:tx>
                <c:rich>
                  <a:bodyPr/>
                  <a:lstStyle/>
                  <a:p>
                    <a:r>
                      <a:rPr lang="ro-RO" sz="1200" dirty="0"/>
                      <a:t>66,5</a:t>
                    </a:r>
                    <a:r>
                      <a:rPr lang="ro-RO" sz="1400" baseline="0" dirty="0"/>
                      <a:t> </a:t>
                    </a:r>
                    <a:r>
                      <a:rPr lang="en-US" sz="1400" dirty="0"/>
                      <a:t>%</a:t>
                    </a:r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Percent val="1"/>
            <c:showLeaderLines val="1"/>
          </c:dLbls>
          <c:cat>
            <c:strRef>
              <c:f>Sheet2!$A$2:$A$3</c:f>
              <c:strCache>
                <c:ptCount val="2"/>
                <c:pt idx="0">
                  <c:v>Instituții de învățămînt preșcolar</c:v>
                </c:pt>
                <c:pt idx="1">
                  <c:v>Instituții de învățămînt școlar</c:v>
                </c:pt>
              </c:strCache>
            </c:strRef>
          </c:cat>
          <c:val>
            <c:numRef>
              <c:f>Sheet2!$B$2:$B$3</c:f>
              <c:numCache>
                <c:formatCode>General</c:formatCode>
                <c:ptCount val="2"/>
                <c:pt idx="0">
                  <c:v>73.8</c:v>
                </c:pt>
                <c:pt idx="1">
                  <c:v>66.5</c:v>
                </c:pt>
              </c:numCache>
            </c:numRef>
          </c:val>
        </c:ser>
        <c:dLbls>
          <c:showPercent val="1"/>
        </c:dLbls>
      </c:pie3DChart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Instituții de învățămînt preșcolar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c:spPr>
          <c:cat>
            <c:strRef>
              <c:f>Sheet1!$B$1:$C$1</c:f>
              <c:strCache>
                <c:ptCount val="2"/>
                <c:pt idx="0">
                  <c:v>2017-2018</c:v>
                </c:pt>
                <c:pt idx="1">
                  <c:v>2018-2019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918</c:v>
                </c:pt>
                <c:pt idx="1">
                  <c:v>1005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Instituții de învățămînt școlar</c:v>
                </c:pt>
              </c:strCache>
            </c:strRef>
          </c:tx>
          <c:spPr>
            <a:solidFill>
              <a:srgbClr val="7030A0"/>
            </a:solidFill>
          </c:spPr>
          <c:cat>
            <c:strRef>
              <c:f>Sheet1!$B$1:$C$1</c:f>
              <c:strCache>
                <c:ptCount val="2"/>
                <c:pt idx="0">
                  <c:v>2017-2018</c:v>
                </c:pt>
                <c:pt idx="1">
                  <c:v>2018-2019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890</c:v>
                </c:pt>
                <c:pt idx="1">
                  <c:v>994</c:v>
                </c:pt>
              </c:numCache>
            </c:numRef>
          </c:val>
        </c:ser>
        <c:gapWidth val="300"/>
        <c:shape val="cylinder"/>
        <c:axId val="36052992"/>
        <c:axId val="36054912"/>
        <c:axId val="0"/>
      </c:bar3DChart>
      <c:catAx>
        <c:axId val="3605299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o-RO"/>
                  <a:t>Anul</a:t>
                </a:r>
                <a:r>
                  <a:rPr lang="ro-RO" baseline="0"/>
                  <a:t> de studii</a:t>
                </a:r>
                <a:endParaRPr lang="en-US"/>
              </a:p>
            </c:rich>
          </c:tx>
          <c:layout/>
        </c:title>
        <c:majorTickMark val="none"/>
        <c:tickLblPos val="nextTo"/>
        <c:crossAx val="36054912"/>
        <c:crosses val="autoZero"/>
        <c:auto val="1"/>
        <c:lblAlgn val="ctr"/>
        <c:lblOffset val="100"/>
      </c:catAx>
      <c:valAx>
        <c:axId val="36054912"/>
        <c:scaling>
          <c:orientation val="minMax"/>
        </c:scaling>
        <c:axPos val="l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ro-RO"/>
                  <a:t>Nr.de</a:t>
                </a:r>
                <a:r>
                  <a:rPr lang="ro-RO" baseline="0"/>
                  <a:t> instituții</a:t>
                </a:r>
                <a:endParaRPr lang="en-US"/>
              </a:p>
            </c:rich>
          </c:tx>
          <c:layout/>
        </c:title>
        <c:numFmt formatCode="General" sourceLinked="1"/>
        <c:tickLblPos val="nextTo"/>
        <c:crossAx val="36052992"/>
        <c:crosses val="autoZero"/>
        <c:crossBetween val="between"/>
      </c:valAx>
    </c:plotArea>
    <c:legend>
      <c:legendPos val="r"/>
      <c:layout/>
    </c:legend>
    <c:plotVisOnly val="1"/>
  </c:chart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Sheet4!$C$3</c:f>
              <c:strCache>
                <c:ptCount val="1"/>
                <c:pt idx="0">
                  <c:v>2018-2019</c:v>
                </c:pt>
              </c:strCache>
            </c:strRef>
          </c:tx>
          <c:explosion val="25"/>
          <c:dPt>
            <c:idx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rgbClr val="7030A0"/>
              </a:solidFill>
            </c:spPr>
          </c:dPt>
          <c:cat>
            <c:strRef>
              <c:f>Sheet4!$D$2:$E$2</c:f>
              <c:strCache>
                <c:ptCount val="2"/>
                <c:pt idx="0">
                  <c:v>Instituții de învățămînt preșcolar</c:v>
                </c:pt>
                <c:pt idx="1">
                  <c:v>Instituții de învățămînt școlar</c:v>
                </c:pt>
              </c:strCache>
            </c:strRef>
          </c:cat>
          <c:val>
            <c:numRef>
              <c:f>Sheet4!$D$3:$E$3</c:f>
              <c:numCache>
                <c:formatCode>General</c:formatCode>
                <c:ptCount val="2"/>
                <c:pt idx="0">
                  <c:v>75</c:v>
                </c:pt>
                <c:pt idx="1">
                  <c:v>83.3</c:v>
                </c:pt>
              </c:numCache>
            </c:numRef>
          </c:val>
        </c:ser>
      </c:pie3DChart>
    </c:plotArea>
    <c:plotVisOnly val="1"/>
  </c:chart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0.28638</cdr:x>
      <cdr:y>0.56152</cdr:y>
    </cdr:from>
    <cdr:to>
      <cdr:x>0.33821</cdr:x>
      <cdr:y>0.63359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662735" y="3410683"/>
          <a:ext cx="481908" cy="4377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o-RO" sz="1100" b="1" i="1" dirty="0"/>
            <a:t>890</a:t>
          </a:r>
          <a:endParaRPr lang="ru-RU" sz="1100" b="1" i="1" dirty="0"/>
        </a:p>
      </cdr:txBody>
    </cdr:sp>
  </cdr:relSizeAnchor>
  <cdr:relSizeAnchor xmlns:cdr="http://schemas.openxmlformats.org/drawingml/2006/chartDrawing">
    <cdr:from>
      <cdr:x>0.23616</cdr:x>
      <cdr:y>0.5365</cdr:y>
    </cdr:from>
    <cdr:to>
      <cdr:x>0.28799</cdr:x>
      <cdr:y>0.61984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195825" y="3258704"/>
          <a:ext cx="481909" cy="5062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o-RO" sz="1100" b="1" i="1" dirty="0"/>
            <a:t>918</a:t>
          </a:r>
          <a:endParaRPr lang="ru-RU" sz="1100" b="1" i="1" dirty="0"/>
        </a:p>
      </cdr:txBody>
    </cdr:sp>
  </cdr:relSizeAnchor>
  <cdr:relSizeAnchor xmlns:cdr="http://schemas.openxmlformats.org/drawingml/2006/chartDrawing">
    <cdr:from>
      <cdr:x>0.56822</cdr:x>
      <cdr:y>0.29882</cdr:y>
    </cdr:from>
    <cdr:to>
      <cdr:x>0.62005</cdr:x>
      <cdr:y>0.38216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5283235" y="1815054"/>
          <a:ext cx="481908" cy="5062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o-RO" sz="1100" b="1" i="1" dirty="0"/>
            <a:t>994</a:t>
          </a:r>
          <a:endParaRPr lang="ru-RU" sz="1100" b="1" i="1" dirty="0"/>
        </a:p>
      </cdr:txBody>
    </cdr:sp>
  </cdr:relSizeAnchor>
  <cdr:relSizeAnchor xmlns:cdr="http://schemas.openxmlformats.org/drawingml/2006/chartDrawing">
    <cdr:from>
      <cdr:x>0.50462</cdr:x>
      <cdr:y>0.28966</cdr:y>
    </cdr:from>
    <cdr:to>
      <cdr:x>0.56822</cdr:x>
      <cdr:y>0.37299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91909" y="1759393"/>
          <a:ext cx="591344" cy="5061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o-RO" sz="1100" b="1" i="1" dirty="0"/>
            <a:t>1005</a:t>
          </a:r>
          <a:endParaRPr lang="ru-RU" sz="1100" b="1" i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0.63636</cdr:x>
      <cdr:y>0.43333</cdr:y>
    </cdr:from>
    <cdr:to>
      <cdr:x>0.86364</cdr:x>
      <cdr:y>0.57569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00264" y="928694"/>
          <a:ext cx="714380" cy="3050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o-RO" sz="1600" dirty="0"/>
            <a:t>7</a:t>
          </a:r>
          <a:r>
            <a:rPr lang="en-US" sz="1600" dirty="0"/>
            <a:t>5</a:t>
          </a:r>
          <a:r>
            <a:rPr lang="ro-RO" sz="1600" dirty="0"/>
            <a:t> %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0.15909</cdr:x>
      <cdr:y>0.43333</cdr:y>
    </cdr:from>
    <cdr:to>
      <cdr:x>0.40909</cdr:x>
      <cdr:y>0.6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500066" y="928694"/>
          <a:ext cx="785818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o-RO" sz="1600" dirty="0"/>
            <a:t>8</a:t>
          </a:r>
          <a:r>
            <a:rPr lang="en-US" sz="1600" dirty="0"/>
            <a:t>3,3 </a:t>
          </a:r>
          <a:r>
            <a:rPr lang="ro-RO" sz="1600" dirty="0"/>
            <a:t> %</a:t>
          </a:r>
          <a:endParaRPr lang="ru-RU" sz="16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BFBD-4D4F-44E4-8416-31DA116131BB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A2E26D1-38B0-476B-87E1-9677A11EB1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BFBD-4D4F-44E4-8416-31DA116131BB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E26D1-38B0-476B-87E1-9677A11EB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BFBD-4D4F-44E4-8416-31DA116131BB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E26D1-38B0-476B-87E1-9677A11EB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BFBD-4D4F-44E4-8416-31DA116131BB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E26D1-38B0-476B-87E1-9677A11EB1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BFBD-4D4F-44E4-8416-31DA116131BB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A2E26D1-38B0-476B-87E1-9677A11EB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BFBD-4D4F-44E4-8416-31DA116131BB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E26D1-38B0-476B-87E1-9677A11EB1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BFBD-4D4F-44E4-8416-31DA116131BB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E26D1-38B0-476B-87E1-9677A11EB1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BFBD-4D4F-44E4-8416-31DA116131BB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E26D1-38B0-476B-87E1-9677A11EB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BFBD-4D4F-44E4-8416-31DA116131BB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E26D1-38B0-476B-87E1-9677A11EB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BFBD-4D4F-44E4-8416-31DA116131BB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E26D1-38B0-476B-87E1-9677A11EB1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BFBD-4D4F-44E4-8416-31DA116131BB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A2E26D1-38B0-476B-87E1-9677A11EB1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82BBFBD-4D4F-44E4-8416-31DA116131BB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A2E26D1-38B0-476B-87E1-9677A11EB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slide" Target="slide34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953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142976" y="214290"/>
            <a:ext cx="7858180" cy="707886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o-RO" altLang="ro-RO" sz="2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AGENȚIA NAȚIONALĂ PENTRU SIGURANȚA ALIMENTELOR</a:t>
            </a:r>
            <a:endParaRPr lang="ro-RO" altLang="ro-RO" sz="2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821857" y="2285992"/>
            <a:ext cx="804258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„</a:t>
            </a:r>
            <a:r>
              <a:rPr kumimoji="0" lang="ro-RO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Alimentația copiilor și starea  blocurilor alimentare </a:t>
            </a:r>
            <a:endParaRPr kumimoji="0" lang="en-US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din instituţiile de învăţământ general</a:t>
            </a:r>
            <a:r>
              <a:rPr kumimoji="0" lang="ro-R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”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2018 - 2019</a:t>
            </a:r>
            <a:endParaRPr kumimoji="0" lang="ro-RO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7" name="Picture 3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214818"/>
            <a:ext cx="2857500" cy="2286001"/>
          </a:xfrm>
          <a:prstGeom prst="rect">
            <a:avLst/>
          </a:prstGeom>
          <a:noFill/>
        </p:spPr>
      </p:pic>
      <p:pic>
        <p:nvPicPr>
          <p:cNvPr id="36869" name="Picture 5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4357694"/>
            <a:ext cx="2238375" cy="203835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786182" y="6215082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o-RO" altLang="ro-RO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Chişinău, 2018</a:t>
            </a:r>
            <a:endParaRPr lang="ro-RO" altLang="ro-RO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Chisinau\IMG_3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0"/>
            <a:ext cx="821537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Chisinau\IMG_31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8215370" cy="6500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1214414" y="142852"/>
            <a:ext cx="7643866" cy="58477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o-RO" altLang="ro-RO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Rezultatul controalelor</a:t>
            </a:r>
            <a:endParaRPr lang="ro-RO" altLang="ro-RO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2844" y="642918"/>
            <a:ext cx="885831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o-MO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o-M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Neconformități de ordin organizatoric:</a:t>
            </a:r>
          </a:p>
          <a:p>
            <a:endParaRPr lang="ro-MO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o-M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M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Recepția produselor alimentare în lipsa actelor de proveniență  și  calitate</a:t>
            </a:r>
          </a:p>
          <a:p>
            <a:endParaRPr lang="ro-M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o-M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Prezența produselor alimentare cu termen de valabilitate expirat</a:t>
            </a:r>
          </a:p>
          <a:p>
            <a:endParaRPr lang="ro-M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o-M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Păstrarea necorespunzătoare a produselor alimentare </a:t>
            </a:r>
          </a:p>
          <a:p>
            <a:endParaRPr lang="ro-M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o-M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Recepția produselor alimentare în lipsa marcajului ce confirmă originea  și inofensivitatea lor</a:t>
            </a:r>
          </a:p>
          <a:p>
            <a:endParaRPr lang="ro-M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o-M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Nerespectarea cerințelor tehnologice  de preparare a bucatelor</a:t>
            </a:r>
          </a:p>
          <a:p>
            <a:endParaRPr lang="ro-M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o-M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Dotarea necorespunzătoare cu mijloace de igienă și inventar sanitar</a:t>
            </a:r>
          </a:p>
          <a:p>
            <a:pPr>
              <a:buFontTx/>
              <a:buChar char="-"/>
            </a:pPr>
            <a:endParaRPr lang="ro-M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o-M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Personal calificat cu studii în domeniu insuficient sau admiterea în producere a persoanelor în lipsa controlului medical și instruirii igienice</a:t>
            </a:r>
            <a:endParaRPr lang="ro-RO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o-R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o-R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Nu se efectuează documentarea procesului tehnologic</a:t>
            </a:r>
          </a:p>
          <a:p>
            <a:pPr>
              <a:buFontTx/>
              <a:buChar char="-"/>
            </a:pPr>
            <a:endParaRPr lang="ro-R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o-R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Admiterea în alimentația copiilor a produselor interzise (Ordinul MS 638/2016)</a:t>
            </a:r>
            <a:endParaRPr lang="ro-M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1500174"/>
            <a:ext cx="79296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o-RO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M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Ordin ANSA nr. 143 din 14.03.2018 </a:t>
            </a:r>
            <a:r>
              <a:rPr lang="ro-MO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privind prelevarea probelor de produse lactate din instituţiile preşcolare şi şcolare</a:t>
            </a:r>
          </a:p>
          <a:p>
            <a:pPr algn="just"/>
            <a:endParaRPr lang="ro-MO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MO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MO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M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Prelevate probe de produse alimentare – </a:t>
            </a:r>
            <a:r>
              <a:rPr lang="ro-MO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264</a:t>
            </a:r>
          </a:p>
          <a:p>
            <a:pPr algn="just"/>
            <a:endParaRPr lang="ro-M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M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Neconforme  - </a:t>
            </a:r>
            <a:r>
              <a:rPr lang="ro-MO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o-M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(indici microbiologici)</a:t>
            </a:r>
          </a:p>
          <a:p>
            <a:pPr algn="just"/>
            <a:endParaRPr lang="ro-M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M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Probe de apă – </a:t>
            </a:r>
            <a:r>
              <a:rPr lang="ro-MO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o-M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(indici microbiologici/fizicochimici)</a:t>
            </a:r>
          </a:p>
          <a:p>
            <a:pPr algn="just"/>
            <a:endParaRPr lang="ro-MO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MO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MO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MO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571472" y="142852"/>
            <a:ext cx="8072494" cy="107721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o-RO" altLang="ro-RO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Rezultatul monitorizării siguranței și calității produselor alimentare 2018 </a:t>
            </a:r>
            <a:endParaRPr lang="ro-RO" altLang="ro-RO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4071942"/>
            <a:ext cx="231690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928662" y="142852"/>
            <a:ext cx="7643866" cy="58477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ro-RO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Situa</a:t>
            </a:r>
            <a:r>
              <a:rPr lang="ro-RO" altLang="ro-RO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ția la moment</a:t>
            </a:r>
            <a:endParaRPr lang="ro-RO" altLang="ro-RO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714480" y="2214554"/>
          <a:ext cx="6096000" cy="165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Sursă proprie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Sursă centralizată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o-RO" i="1" dirty="0" smtClean="0">
                          <a:latin typeface="Constantia" pitchFamily="18" charset="0"/>
                          <a:cs typeface="Estrangelo Edessa" pitchFamily="66" charset="0"/>
                        </a:rPr>
                        <a:t>Instituții</a:t>
                      </a:r>
                      <a:r>
                        <a:rPr lang="ro-RO" i="1" baseline="0" dirty="0" smtClean="0">
                          <a:latin typeface="Constantia" pitchFamily="18" charset="0"/>
                          <a:cs typeface="Estrangelo Edessa" pitchFamily="66" charset="0"/>
                        </a:rPr>
                        <a:t> de învățămînt preșcolar</a:t>
                      </a:r>
                      <a:endParaRPr lang="ru-RU" i="1" dirty="0">
                        <a:latin typeface="Constantia" pitchFamily="18" charset="0"/>
                        <a:cs typeface="Estrangelo Edess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i="1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Estrangelo Edessa" pitchFamily="66" charset="0"/>
                        </a:rPr>
                        <a:t>Instituții de învățămînt școlar</a:t>
                      </a:r>
                      <a:endParaRPr kumimoji="0" lang="ru-RU" i="1" kern="1200" dirty="0" smtClean="0">
                        <a:solidFill>
                          <a:schemeClr val="dk1"/>
                        </a:solidFill>
                        <a:latin typeface="Constantia" pitchFamily="18" charset="0"/>
                        <a:ea typeface="+mn-ea"/>
                        <a:cs typeface="Estrangelo Edess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i="1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Estrangelo Edessa" pitchFamily="66" charset="0"/>
                        </a:rPr>
                        <a:t>Instituții de învățămînt preșcolar</a:t>
                      </a:r>
                      <a:endParaRPr kumimoji="0" lang="ru-RU" i="1" kern="1200" dirty="0" smtClean="0">
                        <a:solidFill>
                          <a:schemeClr val="dk1"/>
                        </a:solidFill>
                        <a:latin typeface="Constantia" pitchFamily="18" charset="0"/>
                        <a:ea typeface="+mn-ea"/>
                        <a:cs typeface="Estrangelo Edess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i="1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Estrangelo Edessa" pitchFamily="66" charset="0"/>
                        </a:rPr>
                        <a:t>Instituții de învățămînt școlar</a:t>
                      </a:r>
                      <a:endParaRPr kumimoji="0" lang="ru-RU" i="1" kern="1200" dirty="0" smtClean="0">
                        <a:solidFill>
                          <a:schemeClr val="dk1"/>
                        </a:solidFill>
                        <a:latin typeface="Constantia" pitchFamily="18" charset="0"/>
                        <a:ea typeface="+mn-ea"/>
                        <a:cs typeface="Estrangelo Edessa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o-RO" b="1" dirty="0" smtClean="0">
                          <a:hlinkClick r:id="rId3" action="ppaction://hlinksldjump"/>
                        </a:rPr>
                        <a:t>18,2 %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b="1" dirty="0" smtClean="0">
                          <a:hlinkClick r:id="rId4" action="ppaction://hlinksldjump"/>
                        </a:rPr>
                        <a:t>19,4</a:t>
                      </a:r>
                      <a:r>
                        <a:rPr lang="ro-RO" b="1" baseline="0" dirty="0" smtClean="0">
                          <a:hlinkClick r:id="rId4" action="ppaction://hlinksldjump"/>
                        </a:rPr>
                        <a:t> </a:t>
                      </a:r>
                      <a:r>
                        <a:rPr lang="ro-RO" b="1" dirty="0" smtClean="0">
                          <a:hlinkClick r:id="rId4" action="ppaction://hlinksldjump"/>
                        </a:rPr>
                        <a:t>%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o-RO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5" action="ppaction://hlinksldjump"/>
                        </a:rPr>
                        <a:t>79,4</a:t>
                      </a:r>
                      <a:r>
                        <a:rPr kumimoji="0" lang="ro-RO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5" action="ppaction://hlinksldjump"/>
                        </a:rPr>
                        <a:t> </a:t>
                      </a:r>
                      <a:r>
                        <a:rPr kumimoji="0" lang="ro-RO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5" action="ppaction://hlinksldjump"/>
                        </a:rPr>
                        <a:t>%</a:t>
                      </a:r>
                      <a:endParaRPr kumimoji="0" lang="ru-RU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hlinkClick r:id="rId5" action="ppaction://hlinksldjump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o-RO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5" action="ppaction://hlinksldjump"/>
                        </a:rPr>
                        <a:t>79,6</a:t>
                      </a:r>
                      <a:r>
                        <a:rPr kumimoji="0" lang="ro-RO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5" action="ppaction://hlinksldjump"/>
                        </a:rPr>
                        <a:t> </a:t>
                      </a:r>
                      <a:r>
                        <a:rPr kumimoji="0" lang="ro-RO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5" action="ppaction://hlinksldjump"/>
                        </a:rPr>
                        <a:t>%</a:t>
                      </a:r>
                      <a:endParaRPr kumimoji="0" lang="ru-RU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hlinkClick r:id="rId5" action="ppaction://hlinksldjump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348" y="1285860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i="1" dirty="0" smtClean="0">
                <a:latin typeface="Constantia" pitchFamily="18" charset="0"/>
              </a:rPr>
              <a:t>Sursa de apă în instituțiile de învățămînt preșcolar, gimnazial, liceal:</a:t>
            </a:r>
            <a:endParaRPr lang="ru-RU" b="1" i="1" dirty="0">
              <a:latin typeface="Constant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1604" y="4857760"/>
            <a:ext cx="27241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928662" y="142852"/>
            <a:ext cx="7643866" cy="58477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ro-RO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Situa</a:t>
            </a:r>
            <a:r>
              <a:rPr lang="ro-RO" altLang="ro-RO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ția la moment</a:t>
            </a:r>
            <a:endParaRPr lang="ro-RO" altLang="ro-RO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857225" y="1397000"/>
          <a:ext cx="7858180" cy="4611275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tableStyleId>{E8B1032C-EA38-4F05-BA0D-38AFFFC7BED3}</a:tableStyleId>
              </a:tblPr>
              <a:tblGrid>
                <a:gridCol w="1571636"/>
                <a:gridCol w="1571636"/>
                <a:gridCol w="1571636"/>
                <a:gridCol w="1571636"/>
                <a:gridCol w="1571636"/>
              </a:tblGrid>
              <a:tr h="7838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sz="1600" b="1" dirty="0" smtClean="0">
                          <a:latin typeface="Mongolian Baiti" pitchFamily="66" charset="0"/>
                          <a:cs typeface="Mongolian Baiti" pitchFamily="66" charset="0"/>
                        </a:rPr>
                        <a:t>Anenii Noi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sz="1600" b="0" i="1" dirty="0" smtClean="0">
                          <a:latin typeface="Mongolian Baiti" pitchFamily="66" charset="0"/>
                          <a:cs typeface="Mongolian Baiti" pitchFamily="66" charset="0"/>
                        </a:rPr>
                        <a:t>1</a:t>
                      </a:r>
                      <a:endParaRPr lang="ru-RU" sz="1600" b="0" i="1" dirty="0">
                        <a:latin typeface="Constantia" pitchFamily="18" charset="0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Briceni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14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Cahul 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7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Drochia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1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Edineț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20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11365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Fălești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10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Ceadâr Lunga 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3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Criuleni 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6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Dondușeni 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4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Ocnița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20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8230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Rezina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6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Rîșcani 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15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Sîngerei 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2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Soroca 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1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Florești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24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8230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Glodeni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9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Hîncești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16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Ialoveni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1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Leova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26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Șoldănești</a:t>
                      </a:r>
                      <a:r>
                        <a:rPr lang="ro-RO" b="1" baseline="0" dirty="0" smtClean="0">
                          <a:latin typeface="Mongolian Baiti" pitchFamily="66" charset="0"/>
                          <a:cs typeface="Mongolian Baiti" pitchFamily="66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13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8230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Ștefan Vodă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2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Strășeni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7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Taraclia 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3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Ungheni 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17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Nisporeni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16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43108" y="857232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b="1" i="1" dirty="0" smtClean="0">
                <a:latin typeface="Constantia" pitchFamily="18" charset="0"/>
              </a:rPr>
              <a:t>Instituții de învățămînt preșcolar: </a:t>
            </a:r>
            <a:endParaRPr lang="ru-RU" b="1" i="1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08" y="857232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b="1" i="1" dirty="0" smtClean="0">
                <a:latin typeface="Constantia" pitchFamily="18" charset="0"/>
              </a:rPr>
              <a:t>Instituții de învățămînt școlar: </a:t>
            </a:r>
            <a:endParaRPr lang="ru-RU" b="1" i="1" dirty="0">
              <a:latin typeface="Constantia" pitchFamily="18" charset="0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928662" y="142852"/>
            <a:ext cx="7643866" cy="58477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ro-RO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Situa</a:t>
            </a:r>
            <a:r>
              <a:rPr lang="ro-RO" altLang="ro-RO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ția la moment</a:t>
            </a:r>
            <a:endParaRPr lang="ro-RO" altLang="ro-RO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85786" y="1214422"/>
          <a:ext cx="7858180" cy="4611275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tableStyleId>{E8B1032C-EA38-4F05-BA0D-38AFFFC7BED3}</a:tableStyleId>
              </a:tblPr>
              <a:tblGrid>
                <a:gridCol w="1571636"/>
                <a:gridCol w="1571636"/>
                <a:gridCol w="1571636"/>
                <a:gridCol w="1571636"/>
                <a:gridCol w="1571636"/>
              </a:tblGrid>
              <a:tr h="7838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sz="1600" b="1" dirty="0" smtClean="0">
                          <a:latin typeface="Mongolian Baiti" pitchFamily="66" charset="0"/>
                          <a:cs typeface="Mongolian Baiti" pitchFamily="66" charset="0"/>
                        </a:rPr>
                        <a:t>Anenii Noi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sz="1600" b="0" i="1" dirty="0" smtClean="0">
                          <a:latin typeface="Mongolian Baiti" pitchFamily="66" charset="0"/>
                          <a:cs typeface="Mongolian Baiti" pitchFamily="66" charset="0"/>
                        </a:rPr>
                        <a:t>1</a:t>
                      </a:r>
                      <a:endParaRPr lang="ru-RU" sz="1600" b="0" i="1" dirty="0">
                        <a:latin typeface="Constantia" pitchFamily="18" charset="0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Briceni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10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Cahul 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9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Drochia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1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Edineț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21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11365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Călărași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1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Ceadâr Lunga 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3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Criuleni 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6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Dondușeni 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12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Ocnița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23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8230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Rezina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7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Rîșcani 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12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Sîngerei 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2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Soroca 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4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Florești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26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8230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Glodeni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5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Hîncești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18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Ialoveni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2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Leova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16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Șoldănești</a:t>
                      </a:r>
                      <a:r>
                        <a:rPr lang="ro-RO" b="1" baseline="0" dirty="0" smtClean="0">
                          <a:latin typeface="Mongolian Baiti" pitchFamily="66" charset="0"/>
                          <a:cs typeface="Mongolian Baiti" pitchFamily="66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9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8230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Ștefan Vodă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2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Strășeni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2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Taraclia 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2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Ungheni 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17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Nisporeni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19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929058" y="5786454"/>
          <a:ext cx="1564154" cy="86868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564154"/>
              </a:tblGrid>
              <a:tr h="8673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RO" b="1" dirty="0" smtClean="0">
                          <a:latin typeface="Mongolian Baiti" pitchFamily="66" charset="0"/>
                          <a:cs typeface="Mongolian Baiti" pitchFamily="66" charset="0"/>
                        </a:rPr>
                        <a:t>Cimișlia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ro-RO" sz="1600" b="0" i="1" kern="1200" dirty="0" smtClean="0">
                          <a:solidFill>
                            <a:schemeClr val="tx1"/>
                          </a:solidFill>
                          <a:latin typeface="Mongolian Baiti" pitchFamily="66" charset="0"/>
                          <a:ea typeface="+mn-ea"/>
                          <a:cs typeface="Mongolian Baiti" pitchFamily="66" charset="0"/>
                        </a:rPr>
                        <a:t>1</a:t>
                      </a:r>
                      <a:endParaRPr kumimoji="0" lang="ru-RU" sz="1600" b="0" i="1" kern="1200" dirty="0" smtClean="0">
                        <a:solidFill>
                          <a:schemeClr val="tx1"/>
                        </a:solidFill>
                        <a:latin typeface="Mongolian Baiti" pitchFamily="66" charset="0"/>
                        <a:ea typeface="+mn-ea"/>
                        <a:cs typeface="Mongolian Baiti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928662" y="142852"/>
            <a:ext cx="7643866" cy="58477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ro-RO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Situa</a:t>
            </a:r>
            <a:r>
              <a:rPr lang="ro-RO" altLang="ro-RO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ția la moment</a:t>
            </a:r>
            <a:endParaRPr lang="ro-RO" altLang="ro-RO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5990" y="4357694"/>
            <a:ext cx="253801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57158" y="857232"/>
            <a:ext cx="8643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1200" b="1" dirty="0" smtClean="0">
                <a:latin typeface="Constantia" pitchFamily="18" charset="0"/>
              </a:rPr>
              <a:t>Calitatea apei conform </a:t>
            </a:r>
            <a:r>
              <a:rPr lang="ro-RO" sz="1200" b="1" dirty="0" smtClean="0">
                <a:latin typeface="Constantia" pitchFamily="18" charset="0"/>
                <a:cs typeface="Times New Roman" pitchFamily="18" charset="0"/>
              </a:rPr>
              <a:t>cerințelor normelor sanitare aprobate prin HG 934 din 15.08.2007 și Legea 272 din 10.02.1999 cu privire la apa potabilă</a:t>
            </a:r>
            <a:endParaRPr lang="ru-RU" sz="1200" b="1" dirty="0">
              <a:latin typeface="Constantia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14282" y="1357298"/>
          <a:ext cx="8501121" cy="15002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928826"/>
                <a:gridCol w="2357454"/>
                <a:gridCol w="4214841"/>
              </a:tblGrid>
              <a:tr h="300040">
                <a:tc rowSpan="5">
                  <a:txBody>
                    <a:bodyPr/>
                    <a:lstStyle/>
                    <a:p>
                      <a:pPr algn="ctr"/>
                      <a:r>
                        <a:rPr lang="ro-RO" sz="1400" dirty="0" smtClean="0"/>
                        <a:t>Anenii Noi 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000" b="1" i="1" dirty="0" smtClean="0"/>
                        <a:t>IET s.Hîrbovățul </a:t>
                      </a:r>
                      <a:endParaRPr lang="ru-RU" sz="10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kumimoji="0" lang="ro-RO" sz="9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kumimoji="0" lang="ro-RO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au fost întreprinse măsuri de spălare și dezinfectare a turnurilor de apă și rețelelor de apeduct</a:t>
                      </a:r>
                      <a:endParaRPr kumimoji="0" lang="ru-RU" sz="14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kumimoji="0" lang="ro-RO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-au  fost prelevate repetat probe de apă din aceste instituții, care s-au dovedit a fi conforme</a:t>
                      </a:r>
                      <a:endParaRPr kumimoji="0" lang="ru-RU" sz="14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3000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000" b="1" i="1" dirty="0" smtClean="0"/>
                        <a:t>IET s. Botnărești</a:t>
                      </a:r>
                      <a:endParaRPr lang="ru-RU" sz="10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3000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000" b="1" i="1" dirty="0" smtClean="0"/>
                        <a:t>IPG s. Botnărești</a:t>
                      </a:r>
                      <a:endParaRPr lang="ru-RU" sz="10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30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000" b="1" i="1" dirty="0" smtClean="0"/>
                        <a:t>IET s. Zolotievca</a:t>
                      </a:r>
                      <a:endParaRPr lang="ru-RU" sz="10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30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000" b="1" i="1" dirty="0" smtClean="0"/>
                        <a:t>IPG s. Zolotievca</a:t>
                      </a:r>
                      <a:endParaRPr lang="ru-RU" sz="10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214414" y="2928934"/>
          <a:ext cx="7358115" cy="10515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465885"/>
                <a:gridCol w="2845541"/>
                <a:gridCol w="3046689"/>
              </a:tblGrid>
              <a:tr h="242321">
                <a:tc rowSpan="3">
                  <a:txBody>
                    <a:bodyPr/>
                    <a:lstStyle/>
                    <a:p>
                      <a:pPr algn="ctr"/>
                      <a:r>
                        <a:rPr lang="ro-RO" sz="1400" dirty="0" smtClean="0"/>
                        <a:t>Orhei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IET s. Fiodoreuca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kumimoji="0" lang="ro-RO" sz="9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kumimoji="0" lang="ro-RO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depășire la conținutul de amoniac NH3 (a fost prescris să se utilizeze doar apă îmbuteliată)</a:t>
                      </a:r>
                      <a:endParaRPr kumimoji="0" lang="ru-RU" sz="14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24232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IET "Albinuţa" s. Clişova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30117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IET "Ghiocel"s. Mălăeşti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285720" y="4000504"/>
          <a:ext cx="6096000" cy="271167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032000"/>
                <a:gridCol w="2032000"/>
                <a:gridCol w="2032000"/>
              </a:tblGrid>
              <a:tr h="247110">
                <a:tc rowSpan="11">
                  <a:txBody>
                    <a:bodyPr/>
                    <a:lstStyle/>
                    <a:p>
                      <a:pPr algn="ctr"/>
                      <a:r>
                        <a:rPr lang="ro-RO" sz="1400" dirty="0" smtClean="0"/>
                        <a:t>Soroca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IET s. Schineni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rowSpan="11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kumimoji="0" lang="ro-RO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sunt aprovizionate cu apă potabilă din butelii pentru consum la prepararea bucatelor</a:t>
                      </a:r>
                      <a:r>
                        <a:rPr kumimoji="0" lang="en-US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;</a:t>
                      </a:r>
                      <a:r>
                        <a:rPr kumimoji="0" lang="ro-RO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4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pentru</a:t>
                      </a:r>
                      <a:r>
                        <a:rPr kumimoji="0" lang="en-US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o-RO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igienizarea veselei</a:t>
                      </a:r>
                      <a:r>
                        <a:rPr kumimoji="0" lang="en-US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se </a:t>
                      </a:r>
                      <a:r>
                        <a:rPr kumimoji="0" lang="en-US" sz="14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folose</a:t>
                      </a:r>
                      <a:r>
                        <a:rPr kumimoji="0" lang="ro-RO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ș</a:t>
                      </a:r>
                      <a:r>
                        <a:rPr kumimoji="0" lang="en-US" sz="14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te</a:t>
                      </a:r>
                      <a:r>
                        <a:rPr kumimoji="0" lang="en-US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4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apa</a:t>
                      </a:r>
                      <a:r>
                        <a:rPr kumimoji="0" lang="en-US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din f</a:t>
                      </a:r>
                      <a:r>
                        <a:rPr kumimoji="0" lang="ro-RO" sz="1400" b="1" kern="120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întîni</a:t>
                      </a:r>
                      <a:endParaRPr kumimoji="0" lang="ru-RU" sz="14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2471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IPG Schineni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11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IET s. Bădiceni 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2471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IPG s. Bădiceni 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11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IPG s. Vădeni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2471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IET s. Vădeni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1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IET  s. Şeptelici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2471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IPG s. Şeptelici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2471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IET s. Nimereuca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81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IPG s. Nimereuca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81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LT s. Vîsoca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071538" y="785794"/>
          <a:ext cx="7500991" cy="542538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197572"/>
                <a:gridCol w="2803089"/>
                <a:gridCol w="2500330"/>
              </a:tblGrid>
              <a:tr h="370840">
                <a:tc rowSpan="20">
                  <a:txBody>
                    <a:bodyPr/>
                    <a:lstStyle/>
                    <a:p>
                      <a:pPr algn="ctr"/>
                      <a:r>
                        <a:rPr lang="ro-RO" sz="1400" dirty="0" smtClean="0"/>
                        <a:t>Leova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IET s. Hănăsenii Noi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rowSpan="20"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kumimoji="0" lang="ro-RO" sz="9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</a:t>
                      </a:r>
                      <a:r>
                        <a:rPr kumimoji="0" lang="ro-RO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Conform rezultatelor, paramentrii investigați nu corespund cerințelor normelor sanitare aprobate prin HG 934/15.08.2007</a:t>
                      </a:r>
                      <a:endParaRPr kumimoji="0" lang="ru-RU" sz="14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kumimoji="0" lang="ro-RO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-s-a interzis folosirea apei în scopuri potabile, de folosit apa doar îmbuteliată, apa folosită la prepararea bucatelor preventiv de fiert</a:t>
                      </a:r>
                      <a:endParaRPr kumimoji="0" lang="ru-RU" sz="14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IET or. Iargara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IET s. Tochile Răducani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IET s. Borogani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2691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IET s. Sărățica Nouă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IET s. Cneazevca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90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IET s. Sărata Răzeși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IET s. Tomaiul Nou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IET s. Victoria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IET s. Cîmpul Drept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IET s. Vozniseni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IET s. Sărățica Veche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IPG s. Hăsnăsenii Noi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LT ”L. Blaga” or. Iargara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IPG s. Borogani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IPG s. Cneazevca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IPG s. Tochile Răducani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IPG s. Sîrma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IPG s. Ceadîr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o-RO" sz="1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IPG s. Sărata Răzeși</a:t>
                      </a:r>
                      <a:endParaRPr kumimoji="0" lang="ru-RU" sz="10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 descr="https://mail.ansa.gov.md/service/home/~/?auth=co&amp;loc=ru&amp;id=32375&amp;part=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 descr="C:\Users\User-44\Downloads\IMG-e17f7aaf5155b391f1ff99c097db93ba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429684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52"/>
            <a:ext cx="10953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142976" y="214290"/>
            <a:ext cx="7858180" cy="58477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o-RO" altLang="ro-RO" sz="32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Cadrul</a:t>
            </a:r>
            <a:r>
              <a:rPr lang="en-US" altLang="ro-RO" sz="32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legal </a:t>
            </a:r>
            <a:endParaRPr lang="ro-RO" altLang="ro-RO" sz="32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14282" y="1181386"/>
            <a:ext cx="8545931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o-MO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o-M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LEGE</a:t>
            </a:r>
            <a:r>
              <a:rPr lang="ro-MO" sz="2000" dirty="0"/>
              <a:t> </a:t>
            </a:r>
            <a:r>
              <a:rPr lang="ro-M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Nr. </a:t>
            </a:r>
            <a:r>
              <a:rPr lang="ro-M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M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din</a:t>
            </a:r>
            <a:r>
              <a:rPr lang="ro-M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o-M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28.03.2013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 </a:t>
            </a:r>
            <a:r>
              <a:rPr lang="vi-VN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privire la controalele oficiale pentru verificarea </a:t>
            </a:r>
            <a:r>
              <a:rPr lang="vi-VN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conformităţii </a:t>
            </a:r>
            <a:r>
              <a:rPr lang="vi-VN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 legislaţia privind hrana pentru </a:t>
            </a:r>
            <a:r>
              <a:rPr lang="vi-VN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animale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şi </a:t>
            </a:r>
            <a:r>
              <a:rPr lang="vi-VN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produsele alimentare şi cu normele de </a:t>
            </a:r>
            <a:r>
              <a:rPr lang="vi-VN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sănătate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şi </a:t>
            </a:r>
            <a:r>
              <a:rPr lang="vi-VN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bunăstare a </a:t>
            </a:r>
            <a:r>
              <a:rPr lang="vi-VN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animalelor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en-US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o-R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Hotărâr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ea </a:t>
            </a:r>
            <a:r>
              <a:rPr lang="ro-R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Guvernului </a:t>
            </a:r>
            <a:r>
              <a:rPr lang="ro-M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o-R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nr</a:t>
            </a:r>
            <a:r>
              <a:rPr lang="ro-M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o-M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1209 </a:t>
            </a:r>
            <a:r>
              <a:rPr lang="ro-M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din</a:t>
            </a:r>
            <a:r>
              <a:rPr lang="ro-M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o-M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08.11.2007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privind prestarea serviciilor de alimentaţie publică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o-RO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o-R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Hotărâr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ea </a:t>
            </a:r>
            <a:r>
              <a:rPr lang="ro-R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Guvernului </a:t>
            </a:r>
            <a:r>
              <a:rPr lang="ro-R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nr. 722 din 18.07.2018 </a:t>
            </a:r>
            <a:r>
              <a:rPr lang="ro-RO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aprobarea instrucțiunii privind organizarea alimentaţiei copiilor şi elevilor în instituţiile de învăţământ </a:t>
            </a:r>
            <a:r>
              <a:rPr lang="ro-RO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general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en-US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Hot</a:t>
            </a:r>
            <a:r>
              <a:rPr lang="ro-RO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ărârea Guvernului nr. 1211 din 04.11.2016 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 </a:t>
            </a:r>
            <a:r>
              <a:rPr lang="en-US" sz="2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privire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2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aprobarea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Regulamentului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sanitar</a:t>
            </a:r>
            <a:r>
              <a:rPr lang="ro-RO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pentru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instituţiile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educaţie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timpurie</a:t>
            </a:r>
            <a:endParaRPr lang="en-US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o-RO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o-R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Hotărâr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ea </a:t>
            </a:r>
            <a:r>
              <a:rPr lang="ro-R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Guvernului nr</a:t>
            </a:r>
            <a:r>
              <a:rPr lang="ro-M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M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712 din 18.07.2018 </a:t>
            </a:r>
            <a:r>
              <a:rPr lang="vi-VN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 privire la pregătirea instituţiilor de învăţămînt pentru anul de studii 2018-2019</a:t>
            </a:r>
            <a:endParaRPr kumimoji="0" lang="ro-RO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j0283615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142852"/>
            <a:ext cx="16573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8596" y="2357430"/>
            <a:ext cx="800105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MO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Demersuri către </a:t>
            </a:r>
            <a:r>
              <a:rPr lang="ro-MO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APL nr. 01-6/1966 din 27.06.2018 </a:t>
            </a:r>
            <a:r>
              <a:rPr lang="ro-MO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privind starea blocurilor alimentare din instituţiile de educaţiei timpurie</a:t>
            </a:r>
          </a:p>
          <a:p>
            <a:pPr algn="just"/>
            <a:endParaRPr lang="ro-MO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MO" sz="11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MO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Demersuri către </a:t>
            </a:r>
            <a:r>
              <a:rPr lang="ro-MO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Direcţii generale de Învăţământ, Tineret şi Sport nr. 01-6/1966 din 27.06.2018 </a:t>
            </a:r>
            <a:r>
              <a:rPr lang="ro-MO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privind starea blocurilor alimentare din instituţiile de învăţământ şcolar, gimnazial, liceal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928662" y="142852"/>
            <a:ext cx="7643866" cy="156966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o-RO" altLang="ro-RO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r>
              <a:rPr lang="ro-RO" altLang="ro-RO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Acțiuni întreprinse</a:t>
            </a:r>
          </a:p>
          <a:p>
            <a:pPr algn="ctr"/>
            <a:endParaRPr lang="ro-RO" altLang="ro-RO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1214414" y="142852"/>
            <a:ext cx="7643866" cy="58477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o-RO" altLang="ro-RO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Acțiuni întreprinse </a:t>
            </a:r>
            <a:endParaRPr lang="ro-RO" altLang="ro-RO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71538" y="1357298"/>
            <a:ext cx="7715304" cy="3416320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algn="just"/>
            <a:endParaRPr lang="ro-MO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o-MO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o-MO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o-MO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o-MO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o-MO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Tx/>
              <a:buChar char="-"/>
            </a:pPr>
            <a:endParaRPr lang="ro-M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Tx/>
              <a:buChar char="-"/>
            </a:pPr>
            <a:endParaRPr lang="ro-M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Tx/>
              <a:buChar char="-"/>
            </a:pPr>
            <a:endParaRPr lang="ro-M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o-M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Tx/>
              <a:buChar char="-"/>
            </a:pPr>
            <a:endParaRPr lang="ro-M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Tx/>
              <a:buChar char="-"/>
            </a:pPr>
            <a:endParaRPr lang="ro-M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1472" y="785794"/>
            <a:ext cx="792961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Total:</a:t>
            </a:r>
          </a:p>
          <a:p>
            <a:endParaRPr lang="ro-RO" sz="2000" b="1" i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o-RO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Instituții preșcolare – 55                                         Instituții școlare - 115</a:t>
            </a:r>
          </a:p>
          <a:p>
            <a:endParaRPr lang="ro-R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85720" y="2357430"/>
          <a:ext cx="857256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9090"/>
                <a:gridCol w="4643470"/>
              </a:tblGrid>
              <a:tr h="10715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MO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Mun. Chișinău: </a:t>
                      </a: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MO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Instituții preșcolare 21 unități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MO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Instituții școlare 16 unități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Mun. Bălți:</a:t>
                      </a:r>
                      <a:endParaRPr lang="ro-MO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Instituții preșcolare 13 unități</a:t>
                      </a:r>
                    </a:p>
                    <a:p>
                      <a:pPr algn="ctr"/>
                      <a:r>
                        <a:rPr lang="ro-MO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școlare 7 unități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Ungheni</a:t>
                      </a:r>
                      <a:r>
                        <a:rPr lang="ro-MO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algn="ctr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preșcolare 1 unități</a:t>
                      </a:r>
                    </a:p>
                    <a:p>
                      <a:pPr algn="ctr">
                        <a:buFontTx/>
                        <a:buChar char="-"/>
                      </a:pPr>
                      <a:r>
                        <a:rPr lang="ro-MO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școlare 4 unități</a:t>
                      </a:r>
                    </a:p>
                    <a:p>
                      <a:pPr algn="ctr"/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Ocnița</a:t>
                      </a:r>
                      <a:r>
                        <a:rPr lang="ro-MO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    </a:t>
                      </a:r>
                    </a:p>
                    <a:p>
                      <a:pPr algn="ctr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preșcolare 1 unități</a:t>
                      </a:r>
                    </a:p>
                    <a:p>
                      <a:pPr algn="ctr">
                        <a:buFontTx/>
                        <a:buChar char="-"/>
                      </a:pPr>
                      <a:r>
                        <a:rPr lang="ro-MO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școlare 4 unități</a:t>
                      </a:r>
                    </a:p>
                    <a:p>
                      <a:pPr algn="ctr"/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Hîncești</a:t>
                      </a:r>
                      <a:r>
                        <a:rPr lang="ro-MO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algn="ctr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preșcolare 2 unități</a:t>
                      </a:r>
                    </a:p>
                    <a:p>
                      <a:pPr algn="ctr">
                        <a:buFontTx/>
                        <a:buChar char="-"/>
                      </a:pPr>
                      <a:r>
                        <a:rPr lang="ro-MO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școlare 6 unități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Leova</a:t>
                      </a:r>
                      <a:r>
                        <a:rPr lang="ro-MO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algn="ctr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Instituții preșcolare 4 unități</a:t>
                      </a:r>
                    </a:p>
                    <a:p>
                      <a:pPr algn="ctr"/>
                      <a:r>
                        <a:rPr lang="ro-MO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-Instituții școlare 12 unități </a:t>
                      </a:r>
                    </a:p>
                    <a:p>
                      <a:pPr algn="ctr"/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1285852" y="142852"/>
            <a:ext cx="7643866" cy="58477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o-RO" altLang="ro-RO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Acțiuni întreprinse</a:t>
            </a:r>
            <a:endParaRPr lang="ro-RO" altLang="ro-RO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57158" y="1643050"/>
          <a:ext cx="8572560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80"/>
                <a:gridCol w="4286280"/>
              </a:tblGrid>
              <a:tr h="131373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Rezina</a:t>
                      </a: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algn="just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kumimoji="0" lang="ro-MO" b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Instituții preșcolare 1 unități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kumimoji="0" lang="ro-MO" b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Instituții școlare 4 unități</a:t>
                      </a:r>
                      <a:endParaRPr kumimoji="0" lang="ru-RU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Rîșcani</a:t>
                      </a: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marL="0" algn="just" rtl="0" eaLnBrk="1" latinLnBrk="0" hangingPunct="1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kumimoji="0" lang="ro-MO" b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Instituții preșcolare 2 unități</a:t>
                      </a:r>
                    </a:p>
                    <a:p>
                      <a:pPr marL="0" algn="just" rtl="0" eaLnBrk="1" latinLnBrk="0" hangingPunct="1">
                        <a:buFontTx/>
                        <a:buChar char="-"/>
                      </a:pPr>
                      <a:r>
                        <a:rPr kumimoji="0" lang="ro-MO" b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Instituții școlare 5 unități</a:t>
                      </a:r>
                      <a:endParaRPr kumimoji="0" lang="ru-RU" b="0" kern="12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31373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Glodeni</a:t>
                      </a: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marL="0" algn="just" rtl="0" eaLnBrk="1" latinLnBrk="0" hangingPunct="1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ro-MO" b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Instituții preșcolare 1 unități</a:t>
                      </a:r>
                    </a:p>
                    <a:p>
                      <a:pPr marL="0" algn="just" rtl="0" eaLnBrk="1" latinLnBrk="0" hangingPunct="1">
                        <a:buFontTx/>
                        <a:buChar char="-"/>
                      </a:pPr>
                      <a:r>
                        <a:rPr kumimoji="0" lang="ro-MO" b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Instituții școlare 3 unități</a:t>
                      </a:r>
                      <a:endParaRPr kumimoji="0" lang="ru-RU" b="0" kern="12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Ceadîr Lunga</a:t>
                      </a: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algn="just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ro-MO" b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Instituții preșcolare 2 unități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31373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Sîngerei</a:t>
                      </a: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algn="just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preșcolare 6 unități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școlare 6 unități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just"/>
                      <a:endParaRPr lang="ro-MO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Comrat</a:t>
                      </a: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algn="just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preșcolare 1 unități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școlare 2 unități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785786" y="1571612"/>
          <a:ext cx="7405718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2859"/>
                <a:gridCol w="3702859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Ștefan Vodă</a:t>
                      </a: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algn="just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ro-MO" b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Instituții școlare 2 unități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Rîșcani</a:t>
                      </a: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algn="just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ro-MO" b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Instituții preșcolare 2 unități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kumimoji="0" lang="ro-MO" b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Instituții școlare 5 unități</a:t>
                      </a:r>
                      <a:endParaRPr kumimoji="0" lang="ru-RU" b="0" kern="12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Strășeni</a:t>
                      </a: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algn="just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școlare 2 unități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Ceadîr Lunga</a:t>
                      </a: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algn="just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preșcolare 2 unități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Sîngerei</a:t>
                      </a: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algn="just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preșcolare 6 unități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școlare 6 unități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just"/>
                      <a:endParaRPr lang="ro-MO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Comrat</a:t>
                      </a: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algn="just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preșcolare 1 unități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școlare 2 unități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214414" y="142852"/>
            <a:ext cx="7643866" cy="58477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o-RO" altLang="ro-RO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Acțiuni întreprinse</a:t>
            </a:r>
            <a:endParaRPr lang="ro-RO" altLang="ro-RO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785786" y="142852"/>
            <a:ext cx="7643866" cy="58477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o-RO" altLang="ro-RO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Acțiuni întreprinse</a:t>
            </a:r>
            <a:endParaRPr lang="ro-RO" altLang="ro-RO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14282" y="1357298"/>
          <a:ext cx="8572560" cy="3988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9090"/>
                <a:gridCol w="4643470"/>
              </a:tblGrid>
              <a:tr h="12858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Orhei</a:t>
                      </a: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algn="just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o-MO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Instituții școlare 2 unități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Ialoveni</a:t>
                      </a: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algn="just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școlare 12 unități</a:t>
                      </a:r>
                      <a:endParaRPr lang="ru-RU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3513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Anenii</a:t>
                      </a:r>
                      <a:r>
                        <a:rPr lang="ro-MO" b="1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Noi</a:t>
                      </a: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algn="just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preșcolare 2 unități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școlare 1 unități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Vulcănești</a:t>
                      </a: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algn="just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școlare </a:t>
                      </a:r>
                      <a:r>
                        <a:rPr lang="ro-MO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4</a:t>
                      </a:r>
                      <a:r>
                        <a:rPr lang="ro-MO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unități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3513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o-MO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Drochia</a:t>
                      </a:r>
                      <a:r>
                        <a:rPr lang="ro-MO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algn="l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preșcolare 6 unități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o-MO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Instituții școlare 3 unități: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ro-MO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R-ul Fălești</a:t>
                      </a:r>
                      <a:r>
                        <a:rPr lang="ro-MO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algn="l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ro-MO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Instituții preșcolare 1 unități</a:t>
                      </a:r>
                    </a:p>
                    <a:p>
                      <a:pPr algn="l"/>
                      <a:r>
                        <a:rPr lang="ro-MO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 Instituții școlare 2 unități :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928662" y="142852"/>
            <a:ext cx="7643866" cy="58477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ro-RO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Situa</a:t>
            </a:r>
            <a:r>
              <a:rPr lang="ro-RO" altLang="ro-RO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ția la moment</a:t>
            </a:r>
            <a:endParaRPr lang="ro-RO" altLang="ro-RO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5" name="Chart 4"/>
          <p:cNvGraphicFramePr/>
          <p:nvPr/>
        </p:nvGraphicFramePr>
        <p:xfrm>
          <a:off x="5857884" y="857232"/>
          <a:ext cx="3143304" cy="20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 noGrp="1"/>
          </p:cNvGraphicFramePr>
          <p:nvPr/>
        </p:nvGraphicFramePr>
        <p:xfrm>
          <a:off x="-285784" y="642918"/>
          <a:ext cx="8786873" cy="60740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/>
          <p:nvPr/>
        </p:nvGraphicFramePr>
        <p:xfrm>
          <a:off x="5857884" y="4214818"/>
          <a:ext cx="3143272" cy="2143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Chisinau\IMG-3208bdbb91c0ff37f664950057d4cf9d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1414"/>
            <a:ext cx="8215370" cy="6572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Chisinau\IMG-333127bf6ef4b51b4da6f72012a382cc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57166"/>
            <a:ext cx="8501122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Chisinau\IMG-39f79ad34d26c8c79f8f292db4f52059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8286808" cy="6500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2 STSA\2018\TABERE\audit\tabere Jincesti\20180628_1332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71480"/>
            <a:ext cx="8215370" cy="57150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10953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j0283615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6650" y="-500090"/>
            <a:ext cx="16573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42844" y="1071546"/>
            <a:ext cx="8643998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o-MO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o-M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Dispoziţia ANSA nr. 07/1-3-28 din 02.03.2018 </a:t>
            </a:r>
            <a:r>
              <a:rPr lang="ro-RO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Privind situaţia blocurilor alimentare din instituţiile de educaţie timpurie, instituţiile şcolare, gimnaziale, liceale</a:t>
            </a:r>
          </a:p>
          <a:p>
            <a:pPr algn="just"/>
            <a:endParaRPr lang="ro-MO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o-M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Ordin ANSA nr. 143 din 14.03.2018 </a:t>
            </a:r>
            <a:r>
              <a:rPr lang="ro-MO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privind prelevarea probelor de produse alimentare din instituţiile preşcolare şi şcolare</a:t>
            </a:r>
          </a:p>
          <a:p>
            <a:pPr algn="just"/>
            <a:endParaRPr lang="ro-MO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Dispoziţia ANSA nr. 07/1-3-40 din 28.03.2018  </a:t>
            </a:r>
            <a:r>
              <a:rPr lang="ro-RO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privind prelevarea probelor de sanitaţie din blocuri alimentare instituţiilor preşcolare şi şcolare </a:t>
            </a:r>
          </a:p>
          <a:p>
            <a:pPr algn="just"/>
            <a:endParaRPr lang="ro-MO" sz="11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o-M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Ordinul ANSA nr. 148 din 16.03.2018 </a:t>
            </a:r>
            <a:r>
              <a:rPr lang="ro-MO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privind aprobarea Recomandărilor-cadru pentru definirea calității produselor alimentare admise pentru achiziții publice de produse în scopul organizării alimentației în instituțiile educaționale </a:t>
            </a:r>
            <a:endParaRPr lang="en-US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MO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Dispoziţia ANSA nr. 07/1-3-77 din 07.08.2018 </a:t>
            </a:r>
            <a:r>
              <a:rPr lang="ro-RO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privind pregătirea blocurilor alimentare pentru noul an şcolar</a:t>
            </a:r>
          </a:p>
          <a:p>
            <a:pPr algn="just"/>
            <a:endParaRPr lang="ro-MO" sz="11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2 STSA\2018\TABERE\audit\tabere Jincesti\20180628_1327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00042"/>
            <a:ext cx="8358246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800105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2 STSA\2018\TABERE\audit\tabere Jincesti\20180628_133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642918"/>
            <a:ext cx="8001056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2 STSA\2018\Seminare\ANul scolar 2018-2019\foto\20180822_1008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0"/>
            <a:ext cx="750099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2 STSA\2018\Seminare\ANul scolar 2018-2019\foto\20180822_100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0"/>
            <a:ext cx="75724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lum bright="21000"/>
          </a:blip>
          <a:srcRect/>
          <a:stretch>
            <a:fillRect/>
          </a:stretch>
        </p:blipFill>
        <p:spPr bwMode="auto">
          <a:xfrm>
            <a:off x="285720" y="642918"/>
            <a:ext cx="8643998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500034" y="857232"/>
            <a:ext cx="8215370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o-M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o-MO" sz="2400" b="1" dirty="0" smtClean="0">
                <a:latin typeface="Times New Roman" pitchFamily="18" charset="0"/>
                <a:cs typeface="Times New Roman" pitchFamily="18" charset="0"/>
              </a:rPr>
              <a:t>Constatări ce rămân nesoluționate:</a:t>
            </a:r>
          </a:p>
          <a:p>
            <a:pPr algn="ctr"/>
            <a:endParaRPr lang="ro-MO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o-MO" sz="1600" b="1" i="1" dirty="0" smtClean="0">
                <a:latin typeface="Constantia" pitchFamily="18" charset="0"/>
                <a:cs typeface="Times New Roman" pitchFamily="18" charset="0"/>
              </a:rPr>
              <a:t>-</a:t>
            </a:r>
            <a:r>
              <a:rPr lang="ro-MO" sz="1600" i="1" dirty="0" smtClean="0">
                <a:latin typeface="Constantia" pitchFamily="18" charset="0"/>
                <a:cs typeface="Times New Roman" pitchFamily="18" charset="0"/>
              </a:rPr>
              <a:t> Recepționarea defectuoasă a produselor alimentare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o-MO" sz="1600" i="1" dirty="0" smtClean="0">
                <a:latin typeface="Constantia" pitchFamily="18" charset="0"/>
                <a:cs typeface="Times New Roman" pitchFamily="18" charset="0"/>
              </a:rPr>
              <a:t>Unități ce necesită reparație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o-MO" sz="1600" i="1" dirty="0" smtClean="0">
                <a:latin typeface="Constantia" pitchFamily="18" charset="0"/>
                <a:cs typeface="Times New Roman" pitchFamily="18" charset="0"/>
              </a:rPr>
              <a:t>Spații și utilaje de producere în stare de uzură avansată</a:t>
            </a:r>
          </a:p>
          <a:p>
            <a:pPr>
              <a:lnSpc>
                <a:spcPct val="150000"/>
              </a:lnSpc>
            </a:pPr>
            <a:r>
              <a:rPr lang="ro-MO" sz="1600" i="1" dirty="0" smtClean="0">
                <a:latin typeface="Constantia" pitchFamily="18" charset="0"/>
                <a:cs typeface="Times New Roman" pitchFamily="18" charset="0"/>
              </a:rPr>
              <a:t>- Spații și suprafețe de lucru insuficiente , </a:t>
            </a:r>
            <a:r>
              <a:rPr lang="ro-RO" sz="1600" i="1" dirty="0" smtClean="0">
                <a:latin typeface="Constantia" pitchFamily="18" charset="0"/>
                <a:cs typeface="Times New Roman" pitchFamily="18" charset="0"/>
              </a:rPr>
              <a:t>dotarea necorespunzătoare cu utilaj tehnologic şi frigorific, ce ar asigura păstrarea corespunzătoare a produselor </a:t>
            </a:r>
          </a:p>
          <a:p>
            <a:pPr>
              <a:lnSpc>
                <a:spcPct val="150000"/>
              </a:lnSpc>
            </a:pPr>
            <a:r>
              <a:rPr lang="ro-RO" sz="1600" i="1" dirty="0" smtClean="0">
                <a:latin typeface="Constantia" pitchFamily="18" charset="0"/>
                <a:cs typeface="Times New Roman" pitchFamily="18" charset="0"/>
              </a:rPr>
              <a:t>alimentare şi desfăşurarea corectă a procesului tehnologic de preparare a bucatelor;</a:t>
            </a:r>
            <a:endParaRPr lang="ro-MO" sz="1600" i="1" dirty="0" smtClean="0">
              <a:latin typeface="Constantia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o-RO" sz="1600" i="1" dirty="0" smtClean="0">
                <a:latin typeface="Constantia" pitchFamily="18" charset="0"/>
                <a:cs typeface="Times New Roman" pitchFamily="18" charset="0"/>
              </a:rPr>
              <a:t>- Lipsa unui flux tehnologic corespunzător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o-RO" sz="1600" i="1" dirty="0" smtClean="0">
                <a:latin typeface="Constantia" pitchFamily="18" charset="0"/>
                <a:cs typeface="Times New Roman" pitchFamily="18" charset="0"/>
              </a:rPr>
              <a:t>Sisteme de ventilare și canalizare învechit, care necesită renovat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o-RO" sz="1600" i="1" dirty="0" smtClean="0">
                <a:latin typeface="Constantia" pitchFamily="18" charset="0"/>
                <a:cs typeface="Times New Roman" pitchFamily="18" charset="0"/>
              </a:rPr>
              <a:t>Lipsa sursei de apă curgătoare , utilaj de încălzire a apei, lipsa sistemului de canalizare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o-RO" sz="1600" i="1" dirty="0" smtClean="0">
                <a:latin typeface="Constantia" pitchFamily="18" charset="0"/>
                <a:cs typeface="Times New Roman" pitchFamily="18" charset="0"/>
              </a:rPr>
              <a:t>Lipsa personalului calificat cu studii în domeniu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o-MO" sz="1600" i="1" dirty="0" smtClean="0">
                <a:latin typeface="Constantia" pitchFamily="18" charset="0"/>
                <a:cs typeface="Times New Roman" pitchFamily="18" charset="0"/>
              </a:rPr>
              <a:t>Dotarea necorespunzătoare a punctelor de igienă atît la producere cît și pentru igiene personală a copiilor înainte  de masă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Tx/>
              <a:buChar char="-"/>
            </a:pPr>
            <a:endParaRPr lang="ro-M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o-MO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o-M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928662" y="142852"/>
            <a:ext cx="7643866" cy="58477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ro-RO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Situa</a:t>
            </a:r>
            <a:r>
              <a:rPr lang="ro-RO" altLang="ro-RO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ția la moment</a:t>
            </a:r>
            <a:endParaRPr lang="ro-RO" altLang="ro-RO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Predefined Process 4"/>
          <p:cNvSpPr/>
          <p:nvPr/>
        </p:nvSpPr>
        <p:spPr>
          <a:xfrm>
            <a:off x="571472" y="285728"/>
            <a:ext cx="7572428" cy="612648"/>
          </a:xfrm>
          <a:prstGeom prst="flowChartPredefinedProcess">
            <a:avLst/>
          </a:prstGeom>
          <a:solidFill>
            <a:srgbClr val="00B0F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3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PROPUNERI</a:t>
            </a:r>
            <a:endParaRPr lang="ru-RU" sz="3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1142984"/>
            <a:ext cx="7160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b="1" i="1" dirty="0" smtClean="0"/>
              <a:t>Modificarea sistemului de achiziționare a produselor alimentare</a:t>
            </a:r>
            <a:endParaRPr lang="ru-RU" b="1" i="1" dirty="0"/>
          </a:p>
        </p:txBody>
      </p:sp>
      <p:sp>
        <p:nvSpPr>
          <p:cNvPr id="7" name="Regular Pentagon 6"/>
          <p:cNvSpPr/>
          <p:nvPr/>
        </p:nvSpPr>
        <p:spPr>
          <a:xfrm>
            <a:off x="2928926" y="3357562"/>
            <a:ext cx="3000396" cy="1928826"/>
          </a:xfrm>
          <a:prstGeom prst="pentagon">
            <a:avLst/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COMBINAT</a:t>
            </a:r>
          </a:p>
          <a:p>
            <a:pPr algn="ctr"/>
            <a:endParaRPr lang="ro-RO" sz="14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ro-RO" sz="1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Responsabilitatea!</a:t>
            </a:r>
          </a:p>
          <a:p>
            <a:pPr algn="ctr">
              <a:buFontTx/>
              <a:buChar char="-"/>
            </a:pPr>
            <a:r>
              <a:rPr lang="ro-RO" sz="1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achiziţia, </a:t>
            </a:r>
          </a:p>
          <a:p>
            <a:pPr algn="ctr">
              <a:buFontTx/>
              <a:buChar char="-"/>
            </a:pPr>
            <a:r>
              <a:rPr lang="ro-RO" sz="1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asigurarea calităţii ,</a:t>
            </a:r>
          </a:p>
          <a:p>
            <a:pPr algn="ctr">
              <a:buFontTx/>
              <a:buChar char="-"/>
            </a:pPr>
            <a:r>
              <a:rPr lang="ro-RO" sz="1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păstrarea, </a:t>
            </a:r>
          </a:p>
          <a:p>
            <a:pPr algn="ctr">
              <a:buFontTx/>
              <a:buChar char="-"/>
            </a:pPr>
            <a:r>
              <a:rPr lang="ro-RO" sz="1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transportarea</a:t>
            </a:r>
          </a:p>
          <a:p>
            <a:pPr algn="ctr">
              <a:buFontTx/>
              <a:buChar char="-"/>
            </a:pPr>
            <a:endParaRPr lang="ro-RO" sz="14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500438"/>
            <a:ext cx="1428760" cy="1020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072074"/>
            <a:ext cx="1285884" cy="9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4500570"/>
            <a:ext cx="1357322" cy="1051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Straight Arrow Connector 11"/>
          <p:cNvCxnSpPr>
            <a:stCxn id="7" idx="1"/>
            <a:endCxn id="8" idx="3"/>
          </p:cNvCxnSpPr>
          <p:nvPr/>
        </p:nvCxnSpPr>
        <p:spPr>
          <a:xfrm rot="10800000">
            <a:off x="2000233" y="4010710"/>
            <a:ext cx="928697" cy="835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7" idx="1"/>
            <a:endCxn id="9" idx="3"/>
          </p:cNvCxnSpPr>
          <p:nvPr/>
        </p:nvCxnSpPr>
        <p:spPr>
          <a:xfrm rot="10800000" flipV="1">
            <a:off x="1857357" y="4094306"/>
            <a:ext cx="1071573" cy="1438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7" idx="5"/>
            <a:endCxn id="10" idx="1"/>
          </p:cNvCxnSpPr>
          <p:nvPr/>
        </p:nvCxnSpPr>
        <p:spPr>
          <a:xfrm>
            <a:off x="5929319" y="4094306"/>
            <a:ext cx="1000135" cy="9319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714348" y="1571612"/>
            <a:ext cx="7572428" cy="42862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Combinat (entitate </a:t>
            </a:r>
            <a:r>
              <a:rPr lang="ro-RO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specializată</a:t>
            </a:r>
            <a:r>
              <a:rPr lang="ro-RO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la nivel de raion/municipiu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57422" y="2643182"/>
            <a:ext cx="4148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600" b="1" i="1" dirty="0" smtClean="0"/>
              <a:t>1. Centralizată la nivel raional/ municipiu</a:t>
            </a:r>
            <a:endParaRPr lang="ru-RU" sz="1600" b="1" i="1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Predefined Process 1"/>
          <p:cNvSpPr/>
          <p:nvPr/>
        </p:nvSpPr>
        <p:spPr>
          <a:xfrm>
            <a:off x="571472" y="285728"/>
            <a:ext cx="7572428" cy="612648"/>
          </a:xfrm>
          <a:prstGeom prst="flowChartPredefinedProcess">
            <a:avLst/>
          </a:prstGeom>
          <a:solidFill>
            <a:srgbClr val="00B0F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3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PROPUNERI</a:t>
            </a:r>
            <a:endParaRPr lang="ru-RU" sz="3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8794" y="1285860"/>
            <a:ext cx="42290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600" b="1" i="1" dirty="0" smtClean="0"/>
              <a:t>2. Individuală, locală ( magazin alimentar)</a:t>
            </a:r>
            <a:endParaRPr lang="ru-RU" sz="1600" b="1" i="1" dirty="0"/>
          </a:p>
        </p:txBody>
      </p:sp>
      <p:sp>
        <p:nvSpPr>
          <p:cNvPr id="4" name="Regular Pentagon 3"/>
          <p:cNvSpPr/>
          <p:nvPr/>
        </p:nvSpPr>
        <p:spPr>
          <a:xfrm>
            <a:off x="1142976" y="1857364"/>
            <a:ext cx="2071702" cy="1357322"/>
          </a:xfrm>
          <a:prstGeom prst="pentagon">
            <a:avLst/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4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o-RO" sz="14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o-RO" sz="1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Director gimnaziu/liceu</a:t>
            </a:r>
          </a:p>
          <a:p>
            <a:pPr algn="ctr"/>
            <a:endParaRPr lang="ro-RO" sz="14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o-RO" sz="14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gular Pentagon 4"/>
          <p:cNvSpPr/>
          <p:nvPr/>
        </p:nvSpPr>
        <p:spPr>
          <a:xfrm>
            <a:off x="5572132" y="1714488"/>
            <a:ext cx="2071702" cy="1357322"/>
          </a:xfrm>
          <a:prstGeom prst="pentagon">
            <a:avLst/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4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o-RO" sz="14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o-RO" sz="1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Administrație Publică Locală</a:t>
            </a:r>
          </a:p>
          <a:p>
            <a:pPr algn="ctr"/>
            <a:endParaRPr lang="ro-RO" sz="14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o-RO" sz="14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3857628"/>
            <a:ext cx="1419229" cy="1235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5214950"/>
            <a:ext cx="1428760" cy="1020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Straight Arrow Connector 11"/>
          <p:cNvCxnSpPr>
            <a:stCxn id="4" idx="3"/>
            <a:endCxn id="1028" idx="0"/>
          </p:cNvCxnSpPr>
          <p:nvPr/>
        </p:nvCxnSpPr>
        <p:spPr>
          <a:xfrm rot="16200000" flipH="1">
            <a:off x="1872833" y="3520680"/>
            <a:ext cx="642942" cy="309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6200000" flipV="1">
            <a:off x="1964513" y="3536157"/>
            <a:ext cx="714380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3643314"/>
            <a:ext cx="1419229" cy="1235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7" name="Straight Arrow Connector 16"/>
          <p:cNvCxnSpPr>
            <a:stCxn id="5" idx="3"/>
            <a:endCxn id="15" idx="0"/>
          </p:cNvCxnSpPr>
          <p:nvPr/>
        </p:nvCxnSpPr>
        <p:spPr>
          <a:xfrm rot="16200000" flipH="1">
            <a:off x="6373427" y="3306366"/>
            <a:ext cx="571504" cy="1023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5" idx="2"/>
            <a:endCxn id="10" idx="0"/>
          </p:cNvCxnSpPr>
          <p:nvPr/>
        </p:nvCxnSpPr>
        <p:spPr>
          <a:xfrm rot="16200000" flipH="1">
            <a:off x="6544862" y="5044671"/>
            <a:ext cx="335791" cy="47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57224" y="6357958"/>
            <a:ext cx="37862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dirty="0" smtClean="0"/>
              <a:t>Notă: </a:t>
            </a:r>
            <a:r>
              <a:rPr lang="ro-RO" sz="1600" i="1" dirty="0" smtClean="0">
                <a:latin typeface="Constantia" pitchFamily="18" charset="0"/>
              </a:rPr>
              <a:t>Modificarea cadrului legislativ</a:t>
            </a:r>
            <a:endParaRPr lang="ru-RU" sz="1600" i="1" dirty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85786" y="142852"/>
            <a:ext cx="7786742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AGENT  ECONOMIC CU PRESTAREA SERVICILOR DE ALIMENTAŢIE PUBLICĂ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nip Same Side Corner Rectangle 3"/>
          <p:cNvSpPr/>
          <p:nvPr/>
        </p:nvSpPr>
        <p:spPr>
          <a:xfrm>
            <a:off x="3000364" y="1857364"/>
            <a:ext cx="3000396" cy="3286148"/>
          </a:xfrm>
          <a:prstGeom prst="snip2Same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AGENT ECONOMIC </a:t>
            </a:r>
          </a:p>
          <a:p>
            <a:pPr algn="ctr"/>
            <a:r>
              <a:rPr lang="ro-RO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(darea în gestiune prin concurs/ licitație a blocului alimentar):</a:t>
            </a:r>
          </a:p>
          <a:p>
            <a:pPr algn="ctr"/>
            <a:endParaRPr lang="ro-RO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ro-RO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Responsabilitatea!!!</a:t>
            </a:r>
          </a:p>
          <a:p>
            <a:pPr algn="ctr">
              <a:buFontTx/>
              <a:buChar char="-"/>
            </a:pPr>
            <a:r>
              <a:rPr lang="ro-RO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Dotarea tehnică,</a:t>
            </a:r>
          </a:p>
          <a:p>
            <a:pPr algn="ctr">
              <a:buFontTx/>
              <a:buChar char="-"/>
            </a:pPr>
            <a:r>
              <a:rPr lang="ro-RO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Asigurarea cu personal, </a:t>
            </a:r>
          </a:p>
          <a:p>
            <a:pPr algn="ctr">
              <a:buFontTx/>
              <a:buChar char="-"/>
            </a:pPr>
            <a:r>
              <a:rPr lang="ro-RO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Achiziţia produselor alimentare,</a:t>
            </a:r>
          </a:p>
          <a:p>
            <a:pPr algn="ctr">
              <a:buFontTx/>
              <a:buChar char="-"/>
            </a:pPr>
            <a:r>
              <a:rPr lang="ro-RO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Păstrarea;</a:t>
            </a:r>
          </a:p>
          <a:p>
            <a:pPr algn="ctr">
              <a:buFontTx/>
              <a:buChar char="-"/>
            </a:pPr>
            <a:r>
              <a:rPr lang="ro-RO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Procesarea;</a:t>
            </a:r>
          </a:p>
          <a:p>
            <a:pPr algn="ctr">
              <a:buFontTx/>
              <a:buChar char="-"/>
            </a:pPr>
            <a:r>
              <a:rPr lang="ro-RO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Asigurarea calităţii; </a:t>
            </a:r>
          </a:p>
          <a:p>
            <a:pPr algn="ctr">
              <a:buFontTx/>
              <a:buChar char="-"/>
            </a:pPr>
            <a:r>
              <a:rPr lang="ro-RO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Prepararea bucatelor;</a:t>
            </a:r>
          </a:p>
          <a:p>
            <a:pPr algn="ctr">
              <a:buFontTx/>
              <a:buChar char="-"/>
            </a:pPr>
            <a:r>
              <a:rPr lang="ro-RO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Servirea și livrarea bucatelor;</a:t>
            </a:r>
          </a:p>
          <a:p>
            <a:pPr algn="ctr">
              <a:buFontTx/>
              <a:buChar char="-"/>
            </a:pPr>
            <a:endParaRPr lang="ro-RO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endParaRPr lang="ro-RO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Straight Arrow Connector 14"/>
          <p:cNvCxnSpPr>
            <a:stCxn id="4" idx="2"/>
            <a:endCxn id="32" idx="3"/>
          </p:cNvCxnSpPr>
          <p:nvPr/>
        </p:nvCxnSpPr>
        <p:spPr>
          <a:xfrm rot="10800000">
            <a:off x="2143108" y="2510512"/>
            <a:ext cx="857256" cy="9899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4" idx="2"/>
            <a:endCxn id="33" idx="0"/>
          </p:cNvCxnSpPr>
          <p:nvPr/>
        </p:nvCxnSpPr>
        <p:spPr>
          <a:xfrm rot="10800000" flipV="1">
            <a:off x="1571604" y="3500438"/>
            <a:ext cx="1428760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4" idx="0"/>
            <a:endCxn id="34" idx="1"/>
          </p:cNvCxnSpPr>
          <p:nvPr/>
        </p:nvCxnSpPr>
        <p:spPr>
          <a:xfrm>
            <a:off x="6000760" y="3500438"/>
            <a:ext cx="1357322" cy="97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000240"/>
            <a:ext cx="1428760" cy="1020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4286256"/>
            <a:ext cx="1285884" cy="9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3071810"/>
            <a:ext cx="1357322" cy="1051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42976" y="214290"/>
            <a:ext cx="6715172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CATERING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714612" y="1500174"/>
            <a:ext cx="3643338" cy="29289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Agent economic cu prestarea serviciilor de alimentaţie publică:</a:t>
            </a:r>
          </a:p>
          <a:p>
            <a:pPr algn="ctr"/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Responsabilitatea!!! </a:t>
            </a:r>
          </a:p>
          <a:p>
            <a:pPr algn="ctr">
              <a:buFontTx/>
              <a:buChar char="-"/>
            </a:pP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Achiziţia produselor alimentare ,</a:t>
            </a:r>
          </a:p>
          <a:p>
            <a:pPr algn="ctr">
              <a:buFontTx/>
              <a:buChar char="-"/>
            </a:pP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Păstrarea;</a:t>
            </a:r>
          </a:p>
          <a:p>
            <a:pPr algn="ctr">
              <a:buFontTx/>
              <a:buChar char="-"/>
            </a:pP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Prepararea;</a:t>
            </a:r>
          </a:p>
          <a:p>
            <a:pPr algn="ctr">
              <a:buFontTx/>
              <a:buChar char="-"/>
            </a:pP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Asigurarea calităţii </a:t>
            </a:r>
          </a:p>
          <a:p>
            <a:pPr algn="ctr">
              <a:buFontTx/>
              <a:buChar char="-"/>
            </a:pP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Distribuirea produselor alimentare cu transport special</a:t>
            </a:r>
          </a:p>
          <a:p>
            <a:pPr algn="ctr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Straight Arrow Connector 11"/>
          <p:cNvCxnSpPr>
            <a:stCxn id="4" idx="1"/>
          </p:cNvCxnSpPr>
          <p:nvPr/>
        </p:nvCxnSpPr>
        <p:spPr>
          <a:xfrm rot="10800000">
            <a:off x="1600170" y="2233601"/>
            <a:ext cx="1114443" cy="7310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4" idx="1"/>
          </p:cNvCxnSpPr>
          <p:nvPr/>
        </p:nvCxnSpPr>
        <p:spPr>
          <a:xfrm rot="10800000" flipV="1">
            <a:off x="1814484" y="2964652"/>
            <a:ext cx="900129" cy="16264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4" idx="2"/>
          </p:cNvCxnSpPr>
          <p:nvPr/>
        </p:nvCxnSpPr>
        <p:spPr>
          <a:xfrm rot="5400000">
            <a:off x="3561150" y="4239819"/>
            <a:ext cx="785818" cy="11644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4" idx="2"/>
          </p:cNvCxnSpPr>
          <p:nvPr/>
        </p:nvCxnSpPr>
        <p:spPr>
          <a:xfrm rot="16200000" flipH="1">
            <a:off x="5275662" y="3689751"/>
            <a:ext cx="857256" cy="23360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4" idx="3"/>
          </p:cNvCxnSpPr>
          <p:nvPr/>
        </p:nvCxnSpPr>
        <p:spPr>
          <a:xfrm>
            <a:off x="6357950" y="2964653"/>
            <a:ext cx="928694" cy="11263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4" idx="3"/>
          </p:cNvCxnSpPr>
          <p:nvPr/>
        </p:nvCxnSpPr>
        <p:spPr>
          <a:xfrm flipV="1">
            <a:off x="6357950" y="2019286"/>
            <a:ext cx="1000132" cy="9453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643050"/>
            <a:ext cx="145813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572008"/>
            <a:ext cx="145813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5214950"/>
            <a:ext cx="145813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4786322"/>
            <a:ext cx="145813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3643314"/>
            <a:ext cx="145813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1500174"/>
            <a:ext cx="145813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10953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28596" y="1714488"/>
            <a:ext cx="899138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o-MO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În </a:t>
            </a:r>
            <a:r>
              <a:rPr lang="ro-M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perioada anului şcolar 2017-2018 a funcționat 2582 blocuri alimentare </a:t>
            </a:r>
            <a:r>
              <a:rPr lang="ro-MO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din instituţiile de învăţământ, dintre care: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o-MO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o-MO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Unităţi şcolare, gimnaziale și liceale </a:t>
            </a:r>
            <a:r>
              <a:rPr lang="ro-M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- 1203</a:t>
            </a:r>
            <a:r>
              <a:rPr lang="ro-MO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unde s-a alimentat </a:t>
            </a:r>
            <a:r>
              <a:rPr lang="ro-MO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157322 copii.</a:t>
            </a:r>
            <a:r>
              <a:rPr lang="ro-MO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o-MO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Instituții de educație timpurie </a:t>
            </a:r>
            <a:r>
              <a:rPr lang="ro-MO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o-MO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1379</a:t>
            </a:r>
            <a:r>
              <a:rPr lang="ro-MO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o-MO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 care au fost alimentaţi </a:t>
            </a:r>
            <a:r>
              <a:rPr lang="ro-MO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136282 copii. 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o-MO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214414" y="142852"/>
            <a:ext cx="7643866" cy="107721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o-RO" altLang="ro-RO" sz="32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Rezultatele controalelor în anul de învăţământ  2017-2018</a:t>
            </a:r>
            <a:endParaRPr lang="ro-RO" altLang="ro-RO" sz="32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0034" y="4429132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M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În anul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2017 - </a:t>
            </a:r>
            <a:r>
              <a:rPr lang="ro-M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2018 de către inspectorii STSA au fost efectuate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2582</a:t>
            </a:r>
            <a:r>
              <a:rPr lang="ro-M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controale</a:t>
            </a:r>
            <a:r>
              <a:rPr lang="ro-M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o-R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o-R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442 de recontroale </a:t>
            </a:r>
            <a:r>
              <a:rPr lang="ro-M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 unităţile de învăţământ preşcolar şi şcolar.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928662" y="142852"/>
            <a:ext cx="7643866" cy="107721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o-RO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Bune practici de control în blocul alimentar la şcoală (catering) 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4" descr="D:\1. ANSA\deplasarea RIGA\2017\foto\20171011_095410.jpg"/>
          <p:cNvPicPr>
            <a:picLocks noChangeAspect="1" noChangeArrowheads="1"/>
          </p:cNvPicPr>
          <p:nvPr/>
        </p:nvPicPr>
        <p:blipFill>
          <a:blip r:embed="rId2" cstate="print"/>
          <a:srcRect r="14024" b="9756"/>
          <a:stretch>
            <a:fillRect/>
          </a:stretch>
        </p:blipFill>
        <p:spPr bwMode="auto">
          <a:xfrm>
            <a:off x="214282" y="928670"/>
            <a:ext cx="3357587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4" name="Picture 7" descr="D:\1. ANSA\deplasarea RIGA\2017\foto\20171011_1001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4107661"/>
            <a:ext cx="3667119" cy="275033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" name="Picture 8" descr="D:\1. ANSA\deplasarea RIGA\2017\foto\20171011_1029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1500174"/>
            <a:ext cx="1982387" cy="2643182"/>
          </a:xfrm>
          <a:prstGeom prst="rect">
            <a:avLst/>
          </a:prstGeom>
          <a:noFill/>
        </p:spPr>
      </p:pic>
      <p:pic>
        <p:nvPicPr>
          <p:cNvPr id="6" name="Picture 2" descr="D:\1. ANSA\deplasarea RIGA\2017\foto\20171011_1029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571876"/>
            <a:ext cx="3714744" cy="27860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0034" y="285728"/>
            <a:ext cx="8143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dirty="0" smtClean="0">
                <a:latin typeface="Constantia" pitchFamily="18" charset="0"/>
              </a:rPr>
              <a:t>Pentru copii cu dietă specială bucate se prepară în locul special amenajat, vesela şi ustensile special preconizate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3" name="Picture 3" descr="D:\1. ANSA\deplasarea RIGA\2017\foto\20171011_0952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357298"/>
            <a:ext cx="8072494" cy="47863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:\1. ANSA\deplasarea RIGA\2017\foto\20171011_1032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143116"/>
            <a:ext cx="3524243" cy="2643182"/>
          </a:xfrm>
          <a:prstGeom prst="rect">
            <a:avLst/>
          </a:prstGeom>
          <a:noFill/>
        </p:spPr>
      </p:pic>
      <p:pic>
        <p:nvPicPr>
          <p:cNvPr id="5" name="Picture 5" descr="D:\1. ANSA\deplasarea RIGA\2017\foto\20171011_1031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214554"/>
            <a:ext cx="3429024" cy="2571768"/>
          </a:xfrm>
          <a:prstGeom prst="rect">
            <a:avLst/>
          </a:prstGeom>
          <a:noFill/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928662" y="142852"/>
            <a:ext cx="7643866" cy="107721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o-RO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Bune practici de control în blocul alimentar la şcoală (catering) 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1. ANSA\deplasarea RIGA\2017\foto\20171011_1031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85794"/>
            <a:ext cx="3786182" cy="2839637"/>
          </a:xfrm>
          <a:prstGeom prst="rect">
            <a:avLst/>
          </a:prstGeom>
          <a:noFill/>
        </p:spPr>
      </p:pic>
      <p:pic>
        <p:nvPicPr>
          <p:cNvPr id="3" name="Picture 3" descr="D:\1. ANSA\deplasarea RIGA\2017\foto\20171011_1032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642918"/>
            <a:ext cx="3524243" cy="2643182"/>
          </a:xfrm>
          <a:prstGeom prst="rect">
            <a:avLst/>
          </a:prstGeom>
          <a:noFill/>
        </p:spPr>
      </p:pic>
      <p:pic>
        <p:nvPicPr>
          <p:cNvPr id="4" name="Picture 4" descr="D:\1. ANSA\deplasarea RIGA\2017\foto\20171011_1032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3286124"/>
            <a:ext cx="4381499" cy="32861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1. ANSA\deplasarea RIGA\2017\foto\20171011_0947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859" y="1262023"/>
            <a:ext cx="3607637" cy="4810183"/>
          </a:xfrm>
          <a:prstGeom prst="rect">
            <a:avLst/>
          </a:prstGeom>
          <a:noFill/>
        </p:spPr>
      </p:pic>
      <p:pic>
        <p:nvPicPr>
          <p:cNvPr id="3" name="Picture 3" descr="D:\1. ANSA\deplasarea RIGA\2017\foto\20171011_0949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357298"/>
            <a:ext cx="3482585" cy="46434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1. ANSA\deplasarea RIGA\2017\foto\20171011_095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4286248" cy="3214686"/>
          </a:xfrm>
          <a:prstGeom prst="rect">
            <a:avLst/>
          </a:prstGeom>
          <a:noFill/>
        </p:spPr>
      </p:pic>
      <p:pic>
        <p:nvPicPr>
          <p:cNvPr id="5" name="Picture 5" descr="D:\1. ANSA\deplasarea RIGA\2017\foto\20171011_095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642918"/>
            <a:ext cx="3619493" cy="2714620"/>
          </a:xfrm>
          <a:prstGeom prst="rect">
            <a:avLst/>
          </a:prstGeom>
          <a:noFill/>
        </p:spPr>
      </p:pic>
      <p:pic>
        <p:nvPicPr>
          <p:cNvPr id="6" name="Picture 5" descr="D:\1. ANSA\deplasarea RIGA\2017\foto\20171011_0956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3429000"/>
            <a:ext cx="3048021" cy="2286016"/>
          </a:xfrm>
          <a:prstGeom prst="rect">
            <a:avLst/>
          </a:prstGeom>
          <a:noFill/>
        </p:spPr>
      </p:pic>
      <p:pic>
        <p:nvPicPr>
          <p:cNvPr id="7" name="Picture 4" descr="D:\1. ANSA\deplasarea RIGA\2017\foto\20171011_0955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3857628"/>
            <a:ext cx="2476517" cy="1857388"/>
          </a:xfrm>
          <a:prstGeom prst="rect">
            <a:avLst/>
          </a:prstGeom>
          <a:noFill/>
        </p:spPr>
      </p:pic>
      <p:pic>
        <p:nvPicPr>
          <p:cNvPr id="8" name="Picture 4" descr="D:\1. ANSA\deplasarea RIGA\2017\foto\20171011_09565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3714752"/>
            <a:ext cx="2303876" cy="2786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928662" y="142852"/>
            <a:ext cx="7643866" cy="107721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o-RO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Asigurarea procesului de catering in şcoala primară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D:\1. ANSA\deplasarea RIGA\2017\foto\20171011_1112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50" y="1071546"/>
            <a:ext cx="3810027" cy="2857520"/>
          </a:xfrm>
          <a:prstGeom prst="rect">
            <a:avLst/>
          </a:prstGeom>
          <a:noFill/>
        </p:spPr>
      </p:pic>
      <p:pic>
        <p:nvPicPr>
          <p:cNvPr id="8" name="Picture 2" descr="D:\1. ANSA\deplasarea RIGA\2017\foto\20171011_1115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38" y="1071545"/>
            <a:ext cx="3143290" cy="4191053"/>
          </a:xfrm>
          <a:prstGeom prst="rect">
            <a:avLst/>
          </a:prstGeom>
          <a:noFill/>
        </p:spPr>
      </p:pic>
      <p:pic>
        <p:nvPicPr>
          <p:cNvPr id="9" name="Picture 5" descr="D:\1. ANSA\deplasarea RIGA\2017\foto\20171011_1113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4000504"/>
            <a:ext cx="3595713" cy="2696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652463"/>
            <a:ext cx="9001156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Rectangle 1"/>
          <p:cNvSpPr/>
          <p:nvPr/>
        </p:nvSpPr>
        <p:spPr>
          <a:xfrm>
            <a:off x="0" y="642918"/>
            <a:ext cx="635798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V</a:t>
            </a:r>
            <a:r>
              <a:rPr lang="ro-RO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ă dorim un </a:t>
            </a:r>
            <a:r>
              <a:rPr lang="ro-RO" sz="40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an cu o alimentatie sănătoasă si </a:t>
            </a:r>
            <a:r>
              <a:rPr lang="ro-RO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un proces </a:t>
            </a:r>
            <a:r>
              <a:rPr lang="ro-RO" sz="40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de învătămînt eficient </a:t>
            </a:r>
            <a:r>
              <a:rPr lang="ro-RO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!!!</a:t>
            </a:r>
            <a:endParaRPr lang="ru-RU" sz="4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1214414" y="142852"/>
            <a:ext cx="7643866" cy="58477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o-RO" altLang="ro-RO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Rezultatul controalelor</a:t>
            </a:r>
            <a:endParaRPr lang="ro-RO" altLang="ro-RO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7158" y="1142984"/>
            <a:ext cx="84296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o-MO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o-M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Încălcări de ordin sanitar tehnic:</a:t>
            </a:r>
          </a:p>
          <a:p>
            <a:endParaRPr lang="ro-MO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o-M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o-M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Spații, suprafețe și utilaj de lucru în stare de uzură cu necesitatea petrecerii lucrărilor de reparație</a:t>
            </a:r>
          </a:p>
          <a:p>
            <a:endParaRPr lang="ro-M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o-M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Spații și suprafețe de lucru insuficiente , </a:t>
            </a:r>
            <a:r>
              <a:rPr lang="ro-R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dotarea necorespunzătoare cu utilaj tehnologic şi frigorific, ce ar asigura păstrarea corespunzătoare a produselor </a:t>
            </a:r>
          </a:p>
          <a:p>
            <a:r>
              <a:rPr lang="ro-R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alimentare şi desfăşurarea corectă a procesului tehnologic de preparare a bucatelor</a:t>
            </a:r>
          </a:p>
          <a:p>
            <a:endParaRPr lang="ro-R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o-R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Lipsa sursei de apă curgătoare , utilaj de încălzire a apei, lipsa sistemului de canalizare .</a:t>
            </a:r>
          </a:p>
          <a:p>
            <a:endParaRPr lang="ro-R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o-R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Lipsa sistemului corespunzător de ventilare</a:t>
            </a:r>
          </a:p>
          <a:p>
            <a:endParaRPr lang="ro-RO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o-M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Dotarea necorespunzătoare a punctelor de igienă atît la producere cît și pentru igiene personală a copiilor înainte  de masă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:\Chiriac\foto tabere\20140717_120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1"/>
            <a:ext cx="4572032" cy="60960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Chisinau\IMG_29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7810555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Chisinau\IMG_3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Chisinau\IMG_3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0"/>
            <a:ext cx="7786742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1606</TotalTime>
  <Words>1629</Words>
  <Application>Microsoft Office PowerPoint</Application>
  <PresentationFormat>On-screen Show (4:3)</PresentationFormat>
  <Paragraphs>423</Paragraphs>
  <Slides>47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Equity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User-43</dc:creator>
  <cp:lastModifiedBy>User-42</cp:lastModifiedBy>
  <cp:revision>134</cp:revision>
  <dcterms:created xsi:type="dcterms:W3CDTF">2018-08-21T10:01:46Z</dcterms:created>
  <dcterms:modified xsi:type="dcterms:W3CDTF">2018-10-24T12:37:55Z</dcterms:modified>
</cp:coreProperties>
</file>