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4"/>
  </p:notesMasterIdLst>
  <p:sldIdLst>
    <p:sldId id="256" r:id="rId2"/>
    <p:sldId id="272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82" r:id="rId13"/>
    <p:sldId id="283" r:id="rId14"/>
    <p:sldId id="281" r:id="rId15"/>
    <p:sldId id="257" r:id="rId16"/>
    <p:sldId id="258" r:id="rId17"/>
    <p:sldId id="259" r:id="rId18"/>
    <p:sldId id="273" r:id="rId19"/>
    <p:sldId id="275" r:id="rId20"/>
    <p:sldId id="277" r:id="rId21"/>
    <p:sldId id="278" r:id="rId22"/>
    <p:sldId id="279" r:id="rId23"/>
  </p:sldIdLst>
  <p:sldSz cx="9144000" cy="6858000" type="screen4x3"/>
  <p:notesSz cx="6858000" cy="9144000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62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C3B88-A6B7-4E5F-B5FF-80A129172E67}" type="datetimeFigureOut">
              <a:rPr lang="en-GB" smtClean="0"/>
              <a:t>14/12/2018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80A24-DE4C-4F8A-BF45-83B88EB256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0284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580A24-DE4C-4F8A-BF45-83B88EB256C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1979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mtClean="0">
                <a:latin typeface="Arial" pitchFamily="34" charset="0"/>
              </a:rPr>
              <a:t> </a:t>
            </a: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1pPr>
            <a:lvl2pPr marL="742950" indent="-28575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2pPr>
            <a:lvl3pPr marL="11430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3pPr>
            <a:lvl4pPr marL="16002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4pPr>
            <a:lvl5pPr marL="20574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9pPr>
          </a:lstStyle>
          <a:p>
            <a:pPr eaLnBrk="1" hangingPunct="1">
              <a:defRPr/>
            </a:pPr>
            <a:fld id="{4648A7BF-23D6-4A14-A2DA-F3D3A98E6165}" type="slidenum">
              <a:rPr lang="en-GB" altLang="en-US" sz="1200" b="0" smtClean="0">
                <a:solidFill>
                  <a:schemeClr val="tx1"/>
                </a:solidFill>
                <a:latin typeface="Arial" pitchFamily="34" charset="0"/>
              </a:rPr>
              <a:pPr eaLnBrk="1" hangingPunct="1">
                <a:defRPr/>
              </a:pPr>
              <a:t>12</a:t>
            </a:fld>
            <a:endParaRPr lang="en-GB" altLang="en-US" sz="1200" b="0" smtClean="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376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>
              <a:latin typeface="Arial" pitchFamily="34" charset="0"/>
            </a:endParaRPr>
          </a:p>
          <a:p>
            <a:r>
              <a:rPr lang="en-GB" altLang="en-US" smtClean="0">
                <a:latin typeface="Arial" pitchFamily="34" charset="0"/>
              </a:rPr>
              <a:t> </a:t>
            </a:r>
          </a:p>
          <a:p>
            <a:endParaRPr lang="en-GB" altLang="en-US" smtClean="0">
              <a:latin typeface="Arial" pitchFamily="34" charset="0"/>
            </a:endParaRPr>
          </a:p>
          <a:p>
            <a:endParaRPr lang="en-GB" altLang="en-US" smtClean="0">
              <a:latin typeface="Arial" pitchFamily="34" charset="0"/>
            </a:endParaRPr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1pPr>
            <a:lvl2pPr marL="742950" indent="-28575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2pPr>
            <a:lvl3pPr marL="11430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3pPr>
            <a:lvl4pPr marL="16002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4pPr>
            <a:lvl5pPr marL="20574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9pPr>
          </a:lstStyle>
          <a:p>
            <a:pPr eaLnBrk="1" hangingPunct="1">
              <a:defRPr/>
            </a:pPr>
            <a:fld id="{CF695BCB-45FE-490C-B214-51CDF68955BD}" type="slidenum">
              <a:rPr lang="en-GB" altLang="en-US" sz="1200" b="0" smtClean="0">
                <a:solidFill>
                  <a:schemeClr val="tx1"/>
                </a:solidFill>
                <a:latin typeface="Arial" pitchFamily="34" charset="0"/>
              </a:rPr>
              <a:pPr eaLnBrk="1" hangingPunct="1">
                <a:defRPr/>
              </a:pPr>
              <a:t>13</a:t>
            </a:fld>
            <a:endParaRPr lang="en-GB" altLang="en-US" sz="1200" b="0" smtClean="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017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v-LV" dirty="0" smtClean="0"/>
              <a:t>GE,</a:t>
            </a:r>
            <a:r>
              <a:rPr lang="lv-LV" baseline="0" dirty="0" smtClean="0"/>
              <a:t> AZ nav paziņojušas, NO tīra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580A24-DE4C-4F8A-BF45-83B88EB256C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6018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v-LV" dirty="0" smtClean="0"/>
              <a:t>GE,</a:t>
            </a:r>
            <a:r>
              <a:rPr lang="lv-LV" baseline="0" dirty="0" smtClean="0"/>
              <a:t> AZ nav paziņojušas, NO tīra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580A24-DE4C-4F8A-BF45-83B88EB256C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60186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v-LV" dirty="0" smtClean="0"/>
              <a:t>GE,</a:t>
            </a:r>
            <a:r>
              <a:rPr lang="lv-LV" baseline="0" dirty="0" smtClean="0"/>
              <a:t> AZ nav paziņojušas, NO tīra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580A24-DE4C-4F8A-BF45-83B88EB256C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60186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v-LV" dirty="0" smtClean="0"/>
              <a:t>GE,</a:t>
            </a:r>
            <a:r>
              <a:rPr lang="lv-LV" baseline="0" dirty="0" smtClean="0"/>
              <a:t> AZ nav paziņojušas, NO tīra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580A24-DE4C-4F8A-BF45-83B88EB256C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60186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v-LV" dirty="0" smtClean="0"/>
              <a:t>GE,</a:t>
            </a:r>
            <a:r>
              <a:rPr lang="lv-LV" baseline="0" dirty="0" smtClean="0"/>
              <a:t> AZ nav paziņojušas, NO tīra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580A24-DE4C-4F8A-BF45-83B88EB256C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6018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317A417E-1505-4E15-AD66-658592E2DB80}" type="datetimeFigureOut">
              <a:rPr lang="lv-LV" smtClean="0"/>
              <a:t>14.12.2018</a:t>
            </a:fld>
            <a:endParaRPr lang="lv-LV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CB77EE0-3EE0-44C5-9D8B-5D63FD613D14}" type="slidenum">
              <a:rPr lang="lv-LV" smtClean="0"/>
              <a:t>‹#›</a:t>
            </a:fld>
            <a:endParaRPr lang="lv-LV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A417E-1505-4E15-AD66-658592E2DB80}" type="datetimeFigureOut">
              <a:rPr lang="lv-LV" smtClean="0"/>
              <a:t>14.12.2018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77EE0-3EE0-44C5-9D8B-5D63FD613D14}" type="slidenum">
              <a:rPr lang="lv-LV" smtClean="0"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A417E-1505-4E15-AD66-658592E2DB80}" type="datetimeFigureOut">
              <a:rPr lang="lv-LV" smtClean="0"/>
              <a:t>14.12.2018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77EE0-3EE0-44C5-9D8B-5D63FD613D14}" type="slidenum">
              <a:rPr lang="lv-LV" smtClean="0"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0"/>
            <a:ext cx="1760537" cy="195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381000"/>
            <a:ext cx="6096000" cy="1036642"/>
          </a:xfrm>
        </p:spPr>
        <p:txBody>
          <a:bodyPr anchor="t">
            <a:normAutofit/>
          </a:bodyPr>
          <a:lstStyle>
            <a:lvl1pPr algn="l">
              <a:defRPr sz="18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0800" y="1752602"/>
            <a:ext cx="6096000" cy="4373573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15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5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15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5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2590800" y="6324600"/>
            <a:ext cx="1981200" cy="304800"/>
          </a:xfrm>
        </p:spPr>
        <p:txBody>
          <a:bodyPr>
            <a:normAutofit/>
          </a:bodyPr>
          <a:lstStyle>
            <a:lvl1pPr marL="0" indent="0">
              <a:buNone/>
              <a:defRPr sz="7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4876800" y="6324600"/>
            <a:ext cx="3657600" cy="304800"/>
          </a:xfrm>
        </p:spPr>
        <p:txBody>
          <a:bodyPr>
            <a:normAutofit/>
          </a:bodyPr>
          <a:lstStyle>
            <a:lvl1pPr marL="0" indent="0" algn="r">
              <a:buNone/>
              <a:defRPr sz="75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22">
            <a:extLst>
              <a:ext uri="{FF2B5EF4-FFF2-40B4-BE49-F238E27FC236}">
                <a16:creationId xmlns:a16="http://schemas.microsoft.com/office/drawing/2014/main" xmlns="" id="{31BB490E-1625-4B5B-8A7B-D96A78B9A4AE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534400" y="6324600"/>
            <a:ext cx="304800" cy="304800"/>
          </a:xfrm>
        </p:spPr>
        <p:txBody>
          <a:bodyPr/>
          <a:lstStyle>
            <a:lvl1pPr defTabSz="685800">
              <a:defRPr sz="700">
                <a:latin typeface="Verdana" pitchFamily="34" charset="0"/>
              </a:defRPr>
            </a:lvl1pPr>
          </a:lstStyle>
          <a:p>
            <a:fld id="{9A573506-F4AF-42AD-B33E-6A4A17963D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05697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AFC6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rgbClr val="FFFFFF"/>
              </a:solidFill>
            </a:endParaRPr>
          </a:p>
        </p:txBody>
      </p:sp>
      <p:pic>
        <p:nvPicPr>
          <p:cNvPr id="4" name="Picture 13" descr="logo_ce_quadri_en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663" y="215900"/>
            <a:ext cx="1590675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6"/>
          <p:cNvSpPr>
            <a:spLocks noChangeArrowheads="1"/>
          </p:cNvSpPr>
          <p:nvPr userDrawn="1"/>
        </p:nvSpPr>
        <p:spPr bwMode="auto">
          <a:xfrm>
            <a:off x="4230688" y="6381750"/>
            <a:ext cx="682625" cy="482600"/>
          </a:xfrm>
          <a:prstGeom prst="rect">
            <a:avLst/>
          </a:prstGeom>
          <a:solidFill>
            <a:srgbClr val="AFC651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36000"/>
          <a:lstStyle/>
          <a:p>
            <a:pPr defTabSz="457200">
              <a:defRPr/>
            </a:pPr>
            <a:r>
              <a:rPr lang="fr-BE" sz="450" b="0" i="1" dirty="0" err="1">
                <a:solidFill>
                  <a:srgbClr val="FFFFFF"/>
                </a:solidFill>
                <a:latin typeface="Verdana"/>
                <a:cs typeface="+mn-cs"/>
              </a:rPr>
              <a:t>Consumers</a:t>
            </a:r>
            <a:r>
              <a:rPr lang="fr-BE" sz="450" b="0" i="1" dirty="0">
                <a:solidFill>
                  <a:srgbClr val="FFFFFF"/>
                </a:solidFill>
                <a:latin typeface="Verdana"/>
                <a:cs typeface="+mn-cs"/>
              </a:rPr>
              <a:t>, </a:t>
            </a:r>
          </a:p>
          <a:p>
            <a:pPr defTabSz="457200">
              <a:defRPr/>
            </a:pPr>
            <a:r>
              <a:rPr lang="fr-BE" sz="450" b="0" i="1" dirty="0" err="1">
                <a:solidFill>
                  <a:srgbClr val="FFFFFF"/>
                </a:solidFill>
                <a:latin typeface="Verdana"/>
                <a:cs typeface="+mn-cs"/>
              </a:rPr>
              <a:t>Health</a:t>
            </a:r>
            <a:r>
              <a:rPr lang="fr-BE" sz="450" b="0" i="1" dirty="0">
                <a:solidFill>
                  <a:srgbClr val="FFFFFF"/>
                </a:solidFill>
                <a:latin typeface="Verdana"/>
                <a:cs typeface="+mn-cs"/>
              </a:rPr>
              <a:t> And Food </a:t>
            </a:r>
          </a:p>
          <a:p>
            <a:pPr defTabSz="457200">
              <a:defRPr/>
            </a:pPr>
            <a:r>
              <a:rPr lang="fr-BE" sz="450" b="0" i="1" dirty="0" err="1">
                <a:solidFill>
                  <a:srgbClr val="FFFFFF"/>
                </a:solidFill>
                <a:latin typeface="Verdana"/>
                <a:cs typeface="+mn-cs"/>
              </a:rPr>
              <a:t>Executive</a:t>
            </a:r>
            <a:r>
              <a:rPr lang="fr-BE" sz="450" b="0" i="1" dirty="0">
                <a:solidFill>
                  <a:srgbClr val="FFFFFF"/>
                </a:solidFill>
                <a:latin typeface="Verdana"/>
                <a:cs typeface="+mn-cs"/>
              </a:rPr>
              <a:t> Agency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-107950" y="1700213"/>
            <a:ext cx="9144000" cy="3770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r-BE" sz="23900" spc="-300" dirty="0">
                <a:solidFill>
                  <a:srgbClr val="FDE7D7"/>
                </a:solidFill>
                <a:cs typeface="+mn-cs"/>
              </a:rPr>
              <a:t>BTSF</a:t>
            </a:r>
            <a:endParaRPr lang="en-GB" sz="23900" spc="-300" dirty="0" err="1">
              <a:solidFill>
                <a:srgbClr val="FDE7D7"/>
              </a:solidFill>
              <a:cs typeface="+mn-cs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95288" y="1628775"/>
            <a:ext cx="8640762" cy="4392613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  <a:lvl2pPr marL="457200" indent="0" algn="l">
              <a:buNone/>
              <a:defRPr>
                <a:latin typeface="+mj-lt"/>
              </a:defRPr>
            </a:lvl2pPr>
            <a:lvl3pPr marL="914400" indent="0" algn="l">
              <a:buFont typeface="Arial" panose="020B0604020202020204" pitchFamily="34" charset="0"/>
              <a:buNone/>
              <a:defRPr>
                <a:latin typeface="+mj-lt"/>
              </a:defRPr>
            </a:lvl3pPr>
            <a:lvl4pPr marL="1371600" indent="0" algn="l">
              <a:buNone/>
              <a:defRPr>
                <a:latin typeface="+mj-lt"/>
              </a:defRPr>
            </a:lvl4pPr>
            <a:lvl5pPr marL="1828800" indent="0" algn="l">
              <a:buNone/>
              <a:defRPr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675688" y="5995988"/>
            <a:ext cx="487362" cy="241300"/>
          </a:xfrm>
          <a:prstGeom prst="rect">
            <a:avLst/>
          </a:prstGeom>
          <a:solidFill>
            <a:srgbClr val="F47B22"/>
          </a:solidFill>
        </p:spPr>
        <p:txBody>
          <a:bodyPr/>
          <a:lstStyle>
            <a:lvl1pPr algn="ctr" eaLnBrk="1" hangingPunct="1">
              <a:defRPr sz="1000">
                <a:solidFill>
                  <a:srgbClr val="FFFFFF"/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50E7066F-76CD-421A-9AB9-A80C1A92EEF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6039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A417E-1505-4E15-AD66-658592E2DB80}" type="datetimeFigureOut">
              <a:rPr lang="lv-LV" smtClean="0"/>
              <a:t>14.12.2018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77EE0-3EE0-44C5-9D8B-5D63FD613D14}" type="slidenum">
              <a:rPr lang="lv-LV" smtClean="0"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A417E-1505-4E15-AD66-658592E2DB80}" type="datetimeFigureOut">
              <a:rPr lang="lv-LV" smtClean="0"/>
              <a:t>14.12.2018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77EE0-3EE0-44C5-9D8B-5D63FD613D14}" type="slidenum">
              <a:rPr lang="lv-LV" smtClean="0"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A417E-1505-4E15-AD66-658592E2DB80}" type="datetimeFigureOut">
              <a:rPr lang="lv-LV" smtClean="0"/>
              <a:t>14.12.2018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77EE0-3EE0-44C5-9D8B-5D63FD613D14}" type="slidenum">
              <a:rPr lang="lv-LV" smtClean="0"/>
              <a:t>‹#›</a:t>
            </a:fld>
            <a:endParaRPr lang="lv-LV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A417E-1505-4E15-AD66-658592E2DB80}" type="datetimeFigureOut">
              <a:rPr lang="lv-LV" smtClean="0"/>
              <a:t>14.12.2018</a:t>
            </a:fld>
            <a:endParaRPr lang="lv-L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77EE0-3EE0-44C5-9D8B-5D63FD613D14}" type="slidenum">
              <a:rPr lang="lv-LV" smtClean="0"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A417E-1505-4E15-AD66-658592E2DB80}" type="datetimeFigureOut">
              <a:rPr lang="lv-LV" smtClean="0"/>
              <a:t>14.12.2018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77EE0-3EE0-44C5-9D8B-5D63FD613D14}" type="slidenum">
              <a:rPr lang="lv-LV" smtClean="0"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A417E-1505-4E15-AD66-658592E2DB80}" type="datetimeFigureOut">
              <a:rPr lang="lv-LV" smtClean="0"/>
              <a:t>14.12.2018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77EE0-3EE0-44C5-9D8B-5D63FD613D14}" type="slidenum">
              <a:rPr lang="lv-LV" smtClean="0"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A417E-1505-4E15-AD66-658592E2DB80}" type="datetimeFigureOut">
              <a:rPr lang="lv-LV" smtClean="0"/>
              <a:t>14.12.2018</a:t>
            </a:fld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77EE0-3EE0-44C5-9D8B-5D63FD613D14}" type="slidenum">
              <a:rPr lang="lv-LV" smtClean="0"/>
              <a:t>‹#›</a:t>
            </a:fld>
            <a:endParaRPr lang="lv-LV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lv-LV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A417E-1505-4E15-AD66-658592E2DB80}" type="datetimeFigureOut">
              <a:rPr lang="lv-LV" smtClean="0"/>
              <a:t>14.12.2018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77EE0-3EE0-44C5-9D8B-5D63FD613D14}" type="slidenum">
              <a:rPr lang="lv-LV" smtClean="0"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shade val="94000"/>
                <a:satMod val="114000"/>
                <a:lumMod val="96000"/>
              </a:schemeClr>
            </a:gs>
            <a:gs pos="48000">
              <a:schemeClr val="bg2">
                <a:lumMod val="40000"/>
                <a:lumOff val="60000"/>
              </a:schemeClr>
            </a:gs>
            <a:gs pos="100000">
              <a:schemeClr val="bg2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317A417E-1505-4E15-AD66-658592E2DB80}" type="datetimeFigureOut">
              <a:rPr lang="lv-LV" smtClean="0"/>
              <a:t>14.12.2018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CB77EE0-3EE0-44C5-9D8B-5D63FD613D14}" type="slidenum">
              <a:rPr lang="lv-LV" smtClean="0"/>
              <a:t>‹#›</a:t>
            </a:fld>
            <a:endParaRPr lang="lv-LV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eur-lex.europa.eu/legal-content/EN/TXT/HTML/?uri=CELEX:02015D0789-20180629&amp;qid=1534758345087&amp;from=E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s://ec.europa.eu/food/plant/plant_health_biosecurity/legislation/emergency_measures/xylella-fastidiosa/declarations-non-eu_en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s://ec.europa.eu/food/plant/plant_health_biosecurity/legislation/emergency_measures/xylella-fastidiosa/declarations-non-eu_en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2420888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lv-LV" b="1" i="1" dirty="0" err="1" smtClean="0">
                <a:solidFill>
                  <a:schemeClr val="tx1"/>
                </a:solidFill>
              </a:rPr>
              <a:t>Xylella</a:t>
            </a:r>
            <a:r>
              <a:rPr lang="lv-LV" b="1" i="1" dirty="0" smtClean="0">
                <a:solidFill>
                  <a:schemeClr val="tx1"/>
                </a:solidFill>
              </a:rPr>
              <a:t> </a:t>
            </a:r>
            <a:r>
              <a:rPr lang="lv-LV" b="1" i="1" dirty="0" err="1" smtClean="0">
                <a:solidFill>
                  <a:schemeClr val="tx1"/>
                </a:solidFill>
              </a:rPr>
              <a:t>fastidiosa</a:t>
            </a:r>
            <a:r>
              <a:rPr lang="lv-LV" b="1" i="1" dirty="0" smtClean="0">
                <a:solidFill>
                  <a:schemeClr val="tx1"/>
                </a:solidFill>
              </a:rPr>
              <a:t> </a:t>
            </a:r>
            <a:br>
              <a:rPr lang="lv-LV" b="1" i="1" dirty="0" smtClean="0">
                <a:solidFill>
                  <a:schemeClr val="tx1"/>
                </a:solidFill>
              </a:rPr>
            </a:br>
            <a:r>
              <a:rPr lang="ru-RU" b="1" i="1" dirty="0" smtClean="0">
                <a:solidFill>
                  <a:schemeClr val="tx1"/>
                </a:solidFill>
              </a:rPr>
              <a:t>бактериоз </a:t>
            </a:r>
            <a:r>
              <a:rPr lang="ru-RU" b="1" i="1" dirty="0">
                <a:solidFill>
                  <a:schemeClr val="tx1"/>
                </a:solidFill>
              </a:rPr>
              <a:t>винограда</a:t>
            </a:r>
            <a:r>
              <a:rPr lang="lv-LV" b="1" dirty="0" smtClean="0">
                <a:solidFill>
                  <a:schemeClr val="tx1"/>
                </a:solidFill>
              </a:rPr>
              <a:t/>
            </a:r>
            <a:br>
              <a:rPr lang="lv-LV" b="1" dirty="0" smtClean="0">
                <a:solidFill>
                  <a:schemeClr val="tx1"/>
                </a:solidFill>
              </a:rPr>
            </a:br>
            <a:r>
              <a:rPr lang="ru-RU" sz="1400" b="1" dirty="0" smtClean="0">
                <a:solidFill>
                  <a:schemeClr val="tx1"/>
                </a:solidFill>
              </a:rPr>
              <a:t>Решение </a:t>
            </a:r>
            <a:r>
              <a:rPr lang="ru-RU" sz="1400" b="1" dirty="0">
                <a:solidFill>
                  <a:schemeClr val="tx1"/>
                </a:solidFill>
              </a:rPr>
              <a:t>Комиссии 2015/789 / </a:t>
            </a:r>
            <a:r>
              <a:rPr lang="ru-RU" sz="1400" dirty="0">
                <a:solidFill>
                  <a:schemeClr val="tx1"/>
                </a:solidFill>
              </a:rPr>
              <a:t>ЕС ( болезни Xylella fastidiosa, которую распределяет цикады</a:t>
            </a:r>
            <a:r>
              <a:rPr lang="ru-RU" sz="1400" dirty="0" smtClean="0">
                <a:solidFill>
                  <a:schemeClr val="tx1"/>
                </a:solidFill>
              </a:rPr>
              <a:t>)</a:t>
            </a:r>
            <a:r>
              <a:rPr lang="lv-LV" sz="1400" dirty="0" smtClean="0">
                <a:solidFill>
                  <a:schemeClr val="tx1"/>
                </a:solidFill>
              </a:rPr>
              <a:t/>
            </a:r>
            <a:br>
              <a:rPr lang="lv-LV" sz="1400" dirty="0" smtClean="0">
                <a:solidFill>
                  <a:schemeClr val="tx1"/>
                </a:solidFill>
              </a:rPr>
            </a:br>
            <a:r>
              <a:rPr lang="lv-LV" sz="1400" dirty="0">
                <a:solidFill>
                  <a:schemeClr val="tx1"/>
                </a:solidFill>
              </a:rPr>
              <a:t/>
            </a:r>
            <a:br>
              <a:rPr lang="lv-LV" sz="1400" dirty="0">
                <a:solidFill>
                  <a:schemeClr val="tx1"/>
                </a:solidFill>
              </a:rPr>
            </a:br>
            <a:r>
              <a:rPr lang="lv-LV" sz="1400" dirty="0">
                <a:solidFill>
                  <a:schemeClr val="tx1"/>
                </a:solidFill>
                <a:hlinkClick r:id="rId3"/>
              </a:rPr>
              <a:t>https://eur-lex.europa.eu/legal-content/EN/TXT/HTML/?</a:t>
            </a:r>
            <a:r>
              <a:rPr lang="lv-LV" sz="1400" dirty="0" smtClean="0">
                <a:solidFill>
                  <a:schemeClr val="tx1"/>
                </a:solidFill>
                <a:hlinkClick r:id="rId3"/>
              </a:rPr>
              <a:t>uri=CELEX:02015D0789-20180629&amp;qid=1534758345087&amp;from=EN</a:t>
            </a:r>
            <a:r>
              <a:rPr lang="lv-LV" sz="1400" dirty="0" smtClean="0">
                <a:solidFill>
                  <a:schemeClr val="tx1"/>
                </a:solidFill>
              </a:rPr>
              <a:t/>
            </a:r>
            <a:br>
              <a:rPr lang="lv-LV" sz="1400" dirty="0" smtClean="0">
                <a:solidFill>
                  <a:schemeClr val="tx1"/>
                </a:solidFill>
              </a:rPr>
            </a:br>
            <a:endParaRPr lang="lv-LV" sz="16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kromanova\Downloads\XYLEFA_178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3446182"/>
            <a:ext cx="3075247" cy="2946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501008"/>
            <a:ext cx="3512790" cy="2891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63492" y="404664"/>
            <a:ext cx="1887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 smtClean="0"/>
              <a:t>Annex 5</a:t>
            </a:r>
            <a:endParaRPr lang="lv-LV" sz="2400" dirty="0"/>
          </a:p>
        </p:txBody>
      </p:sp>
    </p:spTree>
    <p:extLst>
      <p:ext uri="{BB962C8B-B14F-4D97-AF65-F5344CB8AC3E}">
        <p14:creationId xmlns:p14="http://schemas.microsoft.com/office/powerpoint/2010/main" val="34899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>
            <a:extLst>
              <a:ext uri="{FF2B5EF4-FFF2-40B4-BE49-F238E27FC236}">
                <a16:creationId xmlns:a16="http://schemas.microsoft.com/office/drawing/2014/main" xmlns="" id="{BB1E2AD8-22C1-411A-B0DB-DBCF331C6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7663" y="365125"/>
            <a:ext cx="5956300" cy="771525"/>
          </a:xfrm>
        </p:spPr>
        <p:txBody>
          <a:bodyPr>
            <a:normAutofit fontScale="90000"/>
          </a:bodyPr>
          <a:lstStyle/>
          <a:p>
            <a:r>
              <a:rPr lang="lv-LV" altLang="en-US" sz="2400" i="1" dirty="0" err="1">
                <a:solidFill>
                  <a:schemeClr val="tx1"/>
                </a:solidFill>
              </a:rPr>
              <a:t>Xylella</a:t>
            </a:r>
            <a:r>
              <a:rPr lang="lv-LV" altLang="en-US" sz="2400" i="1" dirty="0">
                <a:solidFill>
                  <a:schemeClr val="tx1"/>
                </a:solidFill>
              </a:rPr>
              <a:t> </a:t>
            </a:r>
            <a:r>
              <a:rPr lang="lv-LV" altLang="en-US" sz="2400" i="1" dirty="0" err="1">
                <a:solidFill>
                  <a:schemeClr val="tx1"/>
                </a:solidFill>
              </a:rPr>
              <a:t>fastidiosa</a:t>
            </a:r>
            <a:r>
              <a:rPr lang="lv-LV" altLang="en-US" sz="2400" i="1" dirty="0">
                <a:solidFill>
                  <a:schemeClr val="tx1"/>
                </a:solidFill>
              </a:rPr>
              <a:t> – </a:t>
            </a:r>
            <a:r>
              <a:rPr lang="ru-RU" altLang="en-US" sz="2400" i="1" dirty="0">
                <a:solidFill>
                  <a:schemeClr val="tx1"/>
                </a:solidFill>
              </a:rPr>
              <a:t>Испания </a:t>
            </a:r>
            <a:r>
              <a:rPr lang="lv-LV" altLang="en-US" sz="2400" i="1" dirty="0">
                <a:solidFill>
                  <a:schemeClr val="tx1"/>
                </a:solidFill>
              </a:rPr>
              <a:t>(</a:t>
            </a:r>
            <a:r>
              <a:rPr lang="ru-RU" altLang="en-US" sz="2400" i="1" dirty="0">
                <a:solidFill>
                  <a:schemeClr val="tx1"/>
                </a:solidFill>
              </a:rPr>
              <a:t>Балеарские острова</a:t>
            </a:r>
            <a:r>
              <a:rPr lang="lv-LV" altLang="en-US" sz="2400" i="1" dirty="0">
                <a:solidFill>
                  <a:schemeClr val="tx1"/>
                </a:solidFill>
              </a:rPr>
              <a:t>)</a:t>
            </a:r>
            <a:r>
              <a:rPr lang="ru-RU" altLang="en-US" sz="2400" i="1" dirty="0">
                <a:solidFill>
                  <a:schemeClr val="tx1"/>
                </a:solidFill>
              </a:rPr>
              <a:t> </a:t>
            </a:r>
            <a:r>
              <a:rPr lang="lv-LV" altLang="en-US" sz="2400" i="1" dirty="0">
                <a:solidFill>
                  <a:schemeClr val="tx1"/>
                </a:solidFill>
              </a:rPr>
              <a:t>(</a:t>
            </a:r>
            <a:r>
              <a:rPr lang="ru-RU" altLang="en-US" sz="2400" i="1" dirty="0">
                <a:solidFill>
                  <a:schemeClr val="tx1"/>
                </a:solidFill>
              </a:rPr>
              <a:t>Аликанте</a:t>
            </a:r>
            <a:r>
              <a:rPr lang="lv-LV" altLang="en-US" sz="2400" i="1" dirty="0">
                <a:solidFill>
                  <a:schemeClr val="tx1"/>
                </a:solidFill>
              </a:rPr>
              <a:t>)</a:t>
            </a:r>
            <a:endParaRPr lang="en-US" altLang="en-US" sz="2400" i="1" dirty="0">
              <a:solidFill>
                <a:schemeClr val="tx1"/>
              </a:solidFill>
            </a:endParaRPr>
          </a:p>
        </p:txBody>
      </p:sp>
      <p:pic>
        <p:nvPicPr>
          <p:cNvPr id="52227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100" y="2575565"/>
            <a:ext cx="3893400" cy="2727633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2ABB3D4-BF23-40C5-A839-1C5EB80507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28FD85F-2E10-4B94-82CB-ECCC45D301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en-US"/>
          </a:p>
        </p:txBody>
      </p:sp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257175" y="2044700"/>
            <a:ext cx="2695575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altLang="en-US" sz="2400" dirty="0">
                <a:latin typeface="Verdana" pitchFamily="34" charset="0"/>
              </a:rPr>
              <a:t>Июнь-сентябрь 2017 миндальные деревья (45 штук) в Аликанте (автономная область Валенсии) в 18 полях Prunus dulcis - 18,2 гектара</a:t>
            </a:r>
            <a:endParaRPr lang="en-US" altLang="en-US" sz="2400" i="1" dirty="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925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>
            <a:extLst>
              <a:ext uri="{FF2B5EF4-FFF2-40B4-BE49-F238E27FC236}">
                <a16:creationId xmlns:a16="http://schemas.microsoft.com/office/drawing/2014/main" xmlns="" id="{AF851A62-3E3F-4EF0-BD2E-A238F5FFB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0" y="363538"/>
            <a:ext cx="6096000" cy="777875"/>
          </a:xfrm>
        </p:spPr>
        <p:txBody>
          <a:bodyPr/>
          <a:lstStyle/>
          <a:p>
            <a:r>
              <a:rPr lang="lv-LV" altLang="en-US" sz="2000" i="1" dirty="0" err="1">
                <a:solidFill>
                  <a:schemeClr val="tx1"/>
                </a:solidFill>
              </a:rPr>
              <a:t>Xylella</a:t>
            </a:r>
            <a:r>
              <a:rPr lang="lv-LV" altLang="en-US" sz="2000" i="1" dirty="0">
                <a:solidFill>
                  <a:schemeClr val="tx1"/>
                </a:solidFill>
              </a:rPr>
              <a:t> </a:t>
            </a:r>
            <a:r>
              <a:rPr lang="lv-LV" altLang="en-US" sz="2000" i="1" dirty="0" err="1">
                <a:solidFill>
                  <a:schemeClr val="tx1"/>
                </a:solidFill>
              </a:rPr>
              <a:t>fastidiosa</a:t>
            </a:r>
            <a:r>
              <a:rPr lang="lv-LV" altLang="en-US" sz="2000" i="1" dirty="0">
                <a:solidFill>
                  <a:schemeClr val="tx1"/>
                </a:solidFill>
              </a:rPr>
              <a:t> – </a:t>
            </a:r>
            <a:r>
              <a:rPr lang="ru-RU" altLang="en-US" sz="2000" i="1" dirty="0">
                <a:solidFill>
                  <a:schemeClr val="tx1"/>
                </a:solidFill>
              </a:rPr>
              <a:t>Испания </a:t>
            </a:r>
            <a:r>
              <a:rPr lang="lv-LV" altLang="en-US" sz="2000" i="1" dirty="0" smtClean="0">
                <a:solidFill>
                  <a:schemeClr val="tx1"/>
                </a:solidFill>
              </a:rPr>
              <a:t>(</a:t>
            </a:r>
            <a:r>
              <a:rPr lang="ru-RU" altLang="en-US" sz="2000" i="1" dirty="0">
                <a:solidFill>
                  <a:schemeClr val="tx1"/>
                </a:solidFill>
              </a:rPr>
              <a:t>Аликанте</a:t>
            </a:r>
            <a:r>
              <a:rPr lang="lv-LV" altLang="en-US" sz="2000" i="1" dirty="0">
                <a:solidFill>
                  <a:schemeClr val="tx1"/>
                </a:solidFill>
              </a:rPr>
              <a:t>)</a:t>
            </a:r>
            <a:endParaRPr lang="en-US" altLang="en-US" sz="2100" dirty="0" smtClean="0"/>
          </a:p>
        </p:txBody>
      </p:sp>
      <p:pic>
        <p:nvPicPr>
          <p:cNvPr id="53251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95888" y="1468438"/>
            <a:ext cx="3751262" cy="3455987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F4DA883-DDC0-411A-B346-197FDF6F5D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399B65CF-23C4-4D25-82D5-BBC4F8C189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en-US"/>
          </a:p>
        </p:txBody>
      </p:sp>
      <p:pic>
        <p:nvPicPr>
          <p:cNvPr id="53254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888" y="3021013"/>
            <a:ext cx="3175000" cy="384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5" name="TextBox 10"/>
          <p:cNvSpPr txBox="1">
            <a:spLocks noChangeArrowheads="1"/>
          </p:cNvSpPr>
          <p:nvPr/>
        </p:nvSpPr>
        <p:spPr bwMode="auto">
          <a:xfrm>
            <a:off x="87313" y="1765300"/>
            <a:ext cx="250348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en-US" sz="2400" dirty="0">
                <a:latin typeface="Verdana" pitchFamily="34" charset="0"/>
              </a:rPr>
              <a:t>Размещенная территория в радиусе 10 км вокруг зараженных растений</a:t>
            </a:r>
            <a:endParaRPr lang="en-US" altLang="en-US" sz="2400" dirty="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4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260648"/>
            <a:ext cx="8229600" cy="936625"/>
          </a:xfrm>
        </p:spPr>
        <p:txBody>
          <a:bodyPr/>
          <a:lstStyle/>
          <a:p>
            <a:pPr algn="ctr">
              <a:defRPr/>
            </a:pPr>
            <a:r>
              <a:rPr lang="ru-RU" altLang="pt-PT" sz="2000" b="1" dirty="0" smtClean="0">
                <a:solidFill>
                  <a:schemeClr val="tx1"/>
                </a:solidFill>
              </a:rPr>
              <a:t>СИМПТОМЫ</a:t>
            </a:r>
            <a:endParaRPr lang="en-IE" altLang="pt-PT" sz="2000" b="1" dirty="0" smtClean="0">
              <a:solidFill>
                <a:schemeClr val="tx1"/>
              </a:solidFill>
            </a:endParaRPr>
          </a:p>
        </p:txBody>
      </p:sp>
      <p:pic>
        <p:nvPicPr>
          <p:cNvPr id="54275" name="Content Placeholder 2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647825"/>
            <a:ext cx="1820863" cy="2447925"/>
          </a:xfrm>
        </p:spPr>
      </p:pic>
      <p:pic>
        <p:nvPicPr>
          <p:cNvPr id="54276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184650"/>
            <a:ext cx="2600325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7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188" y="1989138"/>
            <a:ext cx="3235325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8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4217988"/>
            <a:ext cx="252412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9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275" y="1557338"/>
            <a:ext cx="3146425" cy="473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553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sz="quarter" idx="4294967295"/>
          </p:nvPr>
        </p:nvSpPr>
        <p:spPr>
          <a:xfrm>
            <a:off x="503238" y="1628775"/>
            <a:ext cx="8640762" cy="4392613"/>
          </a:xfrm>
        </p:spPr>
        <p:txBody>
          <a:bodyPr/>
          <a:lstStyle/>
          <a:p>
            <a:pPr>
              <a:defRPr/>
            </a:pPr>
            <a:r>
              <a:rPr lang="en-IE" altLang="pt-PT" sz="2000" smtClean="0"/>
              <a:t>A</a:t>
            </a:r>
          </a:p>
          <a:p>
            <a:pPr>
              <a:defRPr/>
            </a:pPr>
            <a:endParaRPr lang="en-IE" altLang="pt-PT" sz="2000" smtClean="0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2974" y="548680"/>
            <a:ext cx="8229600" cy="576262"/>
          </a:xfrm>
        </p:spPr>
        <p:txBody>
          <a:bodyPr/>
          <a:lstStyle/>
          <a:p>
            <a:pPr indent="0" algn="ctr" eaLnBrk="1" hangingPunct="1"/>
            <a:endParaRPr lang="en-IE" altLang="pt-PT" sz="2000" dirty="0" smtClean="0"/>
          </a:p>
        </p:txBody>
      </p:sp>
      <p:pic>
        <p:nvPicPr>
          <p:cNvPr id="47108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1350963"/>
            <a:ext cx="4360863" cy="277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050" y="1519238"/>
            <a:ext cx="4110038" cy="273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4437063"/>
            <a:ext cx="3451225" cy="229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111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4403725"/>
            <a:ext cx="3463925" cy="225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58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olo 1"/>
          <p:cNvSpPr>
            <a:spLocks noGrp="1"/>
          </p:cNvSpPr>
          <p:nvPr>
            <p:ph type="title"/>
          </p:nvPr>
        </p:nvSpPr>
        <p:spPr>
          <a:xfrm>
            <a:off x="457200" y="307975"/>
            <a:ext cx="8229600" cy="1143000"/>
          </a:xfrm>
        </p:spPr>
        <p:txBody>
          <a:bodyPr/>
          <a:lstStyle/>
          <a:p>
            <a:pPr eaLnBrk="1" hangingPunct="1"/>
            <a:endParaRPr lang="it-IT" altLang="en-US" smtClean="0"/>
          </a:p>
        </p:txBody>
      </p:sp>
      <p:pic>
        <p:nvPicPr>
          <p:cNvPr id="645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75" y="3348038"/>
            <a:ext cx="4649788" cy="3487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5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0"/>
            <a:ext cx="4470401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51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413" y="-4763"/>
            <a:ext cx="4700587" cy="3352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5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588" y="3351213"/>
            <a:ext cx="4697412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974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32656"/>
            <a:ext cx="8424936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Соответствие растений, предназначенных для посадки, в соответствии с требованиями приложений 3 и 4 к </a:t>
            </a:r>
            <a:r>
              <a:rPr lang="ru-RU" b="1" dirty="0"/>
              <a:t>Директиве 2000/29 / EC</a:t>
            </a:r>
            <a:r>
              <a:rPr lang="lv-LV" b="1" dirty="0" smtClean="0"/>
              <a:t>.</a:t>
            </a:r>
          </a:p>
          <a:p>
            <a:r>
              <a:rPr lang="ru-RU" b="1" dirty="0"/>
              <a:t>Решение Комиссии 2015/789 / </a:t>
            </a:r>
            <a:r>
              <a:rPr lang="ru-RU" dirty="0"/>
              <a:t>ЕС ( болезни Xylella fastidiosa, которую распределяет цикады</a:t>
            </a:r>
            <a:r>
              <a:rPr lang="ru-RU" dirty="0" smtClean="0"/>
              <a:t>)</a:t>
            </a:r>
            <a:endParaRPr lang="lv-LV" dirty="0" smtClean="0"/>
          </a:p>
          <a:p>
            <a:r>
              <a:rPr lang="ru-RU" dirty="0"/>
              <a:t>Это решение касалось всех растений (кроме семян), предназначенных для посадки, принадлежащих родам или видам, перечисленным в Приложении I</a:t>
            </a:r>
            <a:r>
              <a:rPr lang="ru-RU" dirty="0" smtClean="0"/>
              <a:t>.</a:t>
            </a:r>
            <a:endParaRPr lang="lv-LV" dirty="0" smtClean="0"/>
          </a:p>
          <a:p>
            <a:r>
              <a:rPr lang="ru-RU" b="1" dirty="0"/>
              <a:t>Статья 15 Растения кофе (за исключением семян) , </a:t>
            </a:r>
            <a:r>
              <a:rPr lang="ru-RU" dirty="0"/>
              <a:t>предназначенные для посадки происходящего </a:t>
            </a:r>
            <a:r>
              <a:rPr lang="ru-RU" b="1" dirty="0"/>
              <a:t>Коста-Рике или Гондурас  завести в ЕС  запрещено. </a:t>
            </a:r>
            <a:endParaRPr lang="lv-LV" b="1" dirty="0" smtClean="0"/>
          </a:p>
          <a:p>
            <a:r>
              <a:rPr lang="ru-RU" b="1" dirty="0"/>
              <a:t>Статья 16 - </a:t>
            </a:r>
            <a:r>
              <a:rPr lang="ru-RU" dirty="0"/>
              <a:t>введение растений в ЕС, происходящих в третьих странах, где этого организма нет. Может быть импортировано, если выполнены следующие условия</a:t>
            </a:r>
            <a:r>
              <a:rPr lang="ru-RU" sz="1400" dirty="0" smtClean="0"/>
              <a:t>:</a:t>
            </a:r>
            <a:r>
              <a:rPr lang="lv-LV" sz="1400" dirty="0" smtClean="0"/>
              <a:t> </a:t>
            </a:r>
            <a:r>
              <a:rPr lang="ru-RU" sz="1400" dirty="0"/>
              <a:t>(</a:t>
            </a:r>
            <a:r>
              <a:rPr lang="ru-RU" sz="1400" b="1" dirty="0"/>
              <a:t>а) национальная организация по защите растений соответствующей третьей страны уведомила Комиссию в письменной форме о том, что этот организм отсутствует в соответствующей стране</a:t>
            </a:r>
            <a:r>
              <a:rPr lang="ru-RU" sz="1400" dirty="0" smtClean="0"/>
              <a:t>;</a:t>
            </a:r>
            <a:endParaRPr lang="lv-LV" sz="1400" dirty="0" smtClean="0"/>
          </a:p>
          <a:p>
            <a:r>
              <a:rPr lang="lv-LV" sz="1200" dirty="0" smtClean="0">
                <a:effectLst/>
                <a:hlinkClick r:id="rId2"/>
              </a:rPr>
              <a:t>https://ec.europa.eu/food/plant/plant_health_biosecurity/legislation/emergency_measures/xylella-fastidiosa/declarations-non-eu_en</a:t>
            </a:r>
            <a:r>
              <a:rPr lang="lv-LV" sz="1200" dirty="0" smtClean="0">
                <a:effectLst/>
              </a:rPr>
              <a:t> </a:t>
            </a:r>
          </a:p>
          <a:p>
            <a:endParaRPr lang="lv-LV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394620"/>
            <a:ext cx="2829314" cy="2439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548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6816" y="426608"/>
            <a:ext cx="8496944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 smtClean="0">
                <a:effectLst/>
              </a:rPr>
              <a:t>b)</a:t>
            </a:r>
            <a:r>
              <a:rPr lang="ru-RU" dirty="0"/>
              <a:t> Эти растения сопровождаются фитосанитарным </a:t>
            </a:r>
            <a:r>
              <a:rPr lang="ru-RU" dirty="0" smtClean="0"/>
              <a:t>сертификатом</a:t>
            </a:r>
            <a:r>
              <a:rPr lang="lv-LV" dirty="0" smtClean="0">
                <a:effectLst/>
              </a:rPr>
              <a:t> </a:t>
            </a:r>
            <a:r>
              <a:rPr lang="ru-RU" b="1" dirty="0"/>
              <a:t>«Дополнительная декларация», говорится, что этот организм не присутствует в стране</a:t>
            </a:r>
            <a:r>
              <a:rPr lang="ru-RU" b="1" dirty="0" smtClean="0"/>
              <a:t>;</a:t>
            </a:r>
            <a:endParaRPr lang="lv-LV" b="1" dirty="0" smtClean="0"/>
          </a:p>
          <a:p>
            <a:r>
              <a:rPr lang="ru-RU" sz="1400" dirty="0"/>
              <a:t>Статья 18 2. Если растения происходят в третьей </a:t>
            </a:r>
            <a:r>
              <a:rPr lang="ru-RU" sz="1400" dirty="0" smtClean="0"/>
              <a:t>стране, </a:t>
            </a:r>
            <a:r>
              <a:rPr lang="ru-RU" sz="1400" dirty="0"/>
              <a:t>для которой известно, что этот организм не присутствует ответственного официального органа осуществляет следующие проверки:</a:t>
            </a:r>
          </a:p>
          <a:p>
            <a:r>
              <a:rPr lang="ru-RU" sz="1400" dirty="0"/>
              <a:t>(a) </a:t>
            </a:r>
            <a:r>
              <a:rPr lang="ru-RU" sz="1400" b="1" dirty="0"/>
              <a:t>визуальный осмотр;</a:t>
            </a:r>
          </a:p>
          <a:p>
            <a:r>
              <a:rPr lang="ru-RU" sz="1400" b="1" dirty="0"/>
              <a:t>(б) в случае подозрения на присутствие этого организма, отбора проб </a:t>
            </a:r>
            <a:r>
              <a:rPr lang="ru-RU" sz="1400" dirty="0"/>
              <a:t>и тестирования этой партии растений, чтобы подтвердить отсутствие организма или отсутствие его симптомов</a:t>
            </a:r>
            <a:r>
              <a:rPr lang="ru-RU" sz="1400" dirty="0" smtClean="0"/>
              <a:t>.</a:t>
            </a:r>
            <a:endParaRPr lang="lv-LV" sz="1400" dirty="0" smtClean="0"/>
          </a:p>
          <a:p>
            <a:endParaRPr lang="lv-LV" dirty="0" smtClean="0"/>
          </a:p>
          <a:p>
            <a:endParaRPr lang="lv-LV" dirty="0" smtClean="0"/>
          </a:p>
          <a:p>
            <a:r>
              <a:rPr lang="ru-RU" dirty="0" smtClean="0"/>
              <a:t>Растение </a:t>
            </a:r>
            <a:r>
              <a:rPr lang="ru-RU" dirty="0"/>
              <a:t>предназначено для посадки </a:t>
            </a:r>
            <a:r>
              <a:rPr lang="lv-LV" i="1" dirty="0" err="1"/>
              <a:t>Coffea</a:t>
            </a:r>
            <a:r>
              <a:rPr lang="lv-LV" i="1" dirty="0"/>
              <a:t>, </a:t>
            </a:r>
            <a:r>
              <a:rPr lang="lv-LV" i="1" dirty="0" err="1"/>
              <a:t>Lavandula</a:t>
            </a:r>
            <a:r>
              <a:rPr lang="lv-LV" i="1" dirty="0"/>
              <a:t> </a:t>
            </a:r>
            <a:r>
              <a:rPr lang="lv-LV" i="1" dirty="0" err="1"/>
              <a:t>dentata</a:t>
            </a:r>
            <a:r>
              <a:rPr lang="lv-LV" i="1" dirty="0"/>
              <a:t> L., </a:t>
            </a:r>
            <a:r>
              <a:rPr lang="lv-LV" i="1" dirty="0" err="1"/>
              <a:t>Nerium</a:t>
            </a:r>
            <a:r>
              <a:rPr lang="lv-LV" i="1" dirty="0"/>
              <a:t> </a:t>
            </a:r>
            <a:r>
              <a:rPr lang="lv-LV" i="1" dirty="0" err="1"/>
              <a:t>oleander</a:t>
            </a:r>
            <a:r>
              <a:rPr lang="lv-LV" i="1" dirty="0"/>
              <a:t> L., </a:t>
            </a:r>
            <a:r>
              <a:rPr lang="lv-LV" i="1" dirty="0" err="1"/>
              <a:t>Olea</a:t>
            </a:r>
            <a:r>
              <a:rPr lang="lv-LV" i="1" dirty="0"/>
              <a:t> </a:t>
            </a:r>
            <a:r>
              <a:rPr lang="lv-LV" i="1" dirty="0" err="1"/>
              <a:t>europaea</a:t>
            </a:r>
            <a:r>
              <a:rPr lang="lv-LV" i="1" dirty="0"/>
              <a:t> L., </a:t>
            </a:r>
            <a:r>
              <a:rPr lang="lv-LV" i="1" dirty="0" err="1"/>
              <a:t>Polygala</a:t>
            </a:r>
            <a:r>
              <a:rPr lang="lv-LV" i="1" dirty="0"/>
              <a:t> </a:t>
            </a:r>
            <a:r>
              <a:rPr lang="lv-LV" i="1" dirty="0" err="1"/>
              <a:t>myrtifolia</a:t>
            </a:r>
            <a:r>
              <a:rPr lang="lv-LV" i="1" dirty="0"/>
              <a:t> L., un </a:t>
            </a:r>
            <a:r>
              <a:rPr lang="lv-LV" i="1" dirty="0" err="1"/>
              <a:t>Prunus</a:t>
            </a:r>
            <a:r>
              <a:rPr lang="lv-LV" i="1" dirty="0"/>
              <a:t> </a:t>
            </a:r>
            <a:r>
              <a:rPr lang="lv-LV" i="1" dirty="0" err="1"/>
              <a:t>dulcis</a:t>
            </a:r>
            <a:r>
              <a:rPr lang="lv-LV" i="1" dirty="0"/>
              <a:t> (</a:t>
            </a:r>
            <a:r>
              <a:rPr lang="lv-LV" i="1" dirty="0" err="1"/>
              <a:t>Mill</a:t>
            </a:r>
            <a:r>
              <a:rPr lang="lv-LV" i="1" dirty="0"/>
              <a:t>.) D.A. </a:t>
            </a:r>
            <a:r>
              <a:rPr lang="lv-LV" i="1" dirty="0" err="1"/>
              <a:t>Webb</a:t>
            </a:r>
            <a:r>
              <a:rPr lang="lv-LV" dirty="0"/>
              <a:t> </a:t>
            </a:r>
            <a:r>
              <a:rPr lang="ru-RU" dirty="0"/>
              <a:t>кроме семян, импортируются в ЕС только в том случае, если они выращиваются в месте где проведены ежегодные проверки</a:t>
            </a:r>
            <a:r>
              <a:rPr lang="lv-LV" b="1" dirty="0" smtClean="0"/>
              <a:t>,</a:t>
            </a:r>
            <a:r>
              <a:rPr lang="ru-RU" b="1" dirty="0"/>
              <a:t> лабораторные исследования</a:t>
            </a:r>
            <a:r>
              <a:rPr lang="lv-LV" b="1" dirty="0" smtClean="0"/>
              <a:t> </a:t>
            </a:r>
            <a:endParaRPr lang="lv-LV" dirty="0"/>
          </a:p>
        </p:txBody>
      </p:sp>
      <p:pic>
        <p:nvPicPr>
          <p:cNvPr id="3074" name="Picture 2" descr="AttÄlu rezultÄti vaicÄjumam âcoffee plantsâ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752961"/>
            <a:ext cx="1681899" cy="1789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AttÄlu rezultÄti vaicÄjumam âLavandula dentataâ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067" y="4752961"/>
            <a:ext cx="1003386" cy="100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6" descr="AttÄlu rezultÄti vaicÄjumam âNerium oleanderâ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966678"/>
            <a:ext cx="1440161" cy="157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 descr="AttÄlu rezultÄti vaicÄjumam âOlea europaeaâ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752961"/>
            <a:ext cx="1534848" cy="1534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AttÄlu rezultÄti vaicÄjumam âPolygala myrtifoliaâ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872177"/>
            <a:ext cx="1017564" cy="89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393" y="5003020"/>
            <a:ext cx="2205038" cy="173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981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16632"/>
            <a:ext cx="8712968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Статья 17 - ввоз растений в ЕС, из третьих странах, где известно что присутствуют организм</a:t>
            </a:r>
            <a:endParaRPr lang="lv-LV" sz="2000" b="1" dirty="0" smtClean="0"/>
          </a:p>
          <a:p>
            <a:r>
              <a:rPr lang="ru-RU" sz="2000" dirty="0" smtClean="0"/>
              <a:t>Можно </a:t>
            </a:r>
            <a:r>
              <a:rPr lang="ru-RU" sz="2000" dirty="0"/>
              <a:t>завести только в том случае, если они отвечают следующим условиям:</a:t>
            </a:r>
          </a:p>
          <a:p>
            <a:r>
              <a:rPr lang="ru-RU" sz="2000" dirty="0"/>
              <a:t>1) фитосанитарний сертификат;</a:t>
            </a:r>
          </a:p>
          <a:p>
            <a:r>
              <a:rPr lang="ru-RU" sz="2000" dirty="0"/>
              <a:t>2) перед эхпортам проверенно офивциалноий слыжбоий;</a:t>
            </a:r>
          </a:p>
          <a:p>
            <a:r>
              <a:rPr lang="ru-RU" sz="2000" dirty="0"/>
              <a:t>3) проверка на границе: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2000" dirty="0"/>
              <a:t>визуальный осмотр и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2000" dirty="0"/>
              <a:t> отбор проб и тестирование партии указанного растения в лаборатории</a:t>
            </a:r>
            <a:endParaRPr lang="lv-LV" sz="2000" dirty="0" smtClean="0">
              <a:effectLst/>
            </a:endParaRPr>
          </a:p>
          <a:p>
            <a:endParaRPr lang="lv-LV" dirty="0"/>
          </a:p>
          <a:p>
            <a:r>
              <a:rPr lang="ru-RU" dirty="0"/>
              <a:t>Если растения, происходящие на территории этого организма является свободным, государство известило Европейскую </a:t>
            </a:r>
            <a:r>
              <a:rPr lang="ru-RU" dirty="0" smtClean="0"/>
              <a:t>Комиссию</a:t>
            </a:r>
            <a:r>
              <a:rPr lang="lv-LV" dirty="0" smtClean="0"/>
              <a:t> </a:t>
            </a:r>
            <a:r>
              <a:rPr lang="lv-LV" sz="1200" dirty="0" smtClean="0">
                <a:solidFill>
                  <a:srgbClr val="0070C0"/>
                </a:solidFill>
                <a:effectLst/>
                <a:hlinkClick r:id="rId2"/>
              </a:rPr>
              <a:t>https://ec.europa.eu/food/plant/plant_health_biosecurity/legislation/emergency_measures/xylella-fastidiosa/declarations-non-eu_en</a:t>
            </a:r>
            <a:r>
              <a:rPr lang="lv-LV" sz="1200" dirty="0" smtClean="0">
                <a:solidFill>
                  <a:srgbClr val="0070C0"/>
                </a:solidFill>
                <a:effectLst/>
              </a:rPr>
              <a:t> </a:t>
            </a:r>
          </a:p>
          <a:p>
            <a:endParaRPr lang="lv-LV" dirty="0" smtClean="0">
              <a:solidFill>
                <a:srgbClr val="0070C0"/>
              </a:solidFill>
              <a:effectLst/>
            </a:endParaRPr>
          </a:p>
          <a:p>
            <a:endParaRPr lang="lv-LV" dirty="0" smtClean="0">
              <a:effectLst/>
            </a:endParaRPr>
          </a:p>
          <a:p>
            <a:r>
              <a:rPr lang="lv-LV" dirty="0" smtClean="0">
                <a:effectLst/>
              </a:rPr>
              <a:t>b) </a:t>
            </a:r>
            <a:r>
              <a:rPr lang="ru-RU" dirty="0"/>
              <a:t>названия територии указывается в фитосанитарном сертификате под заголовком </a:t>
            </a:r>
            <a:r>
              <a:rPr lang="ru-RU" b="1" dirty="0"/>
              <a:t>«место происхождения».</a:t>
            </a:r>
            <a:endParaRPr lang="lv-LV" b="1" dirty="0" smtClean="0">
              <a:effectLst/>
            </a:endParaRPr>
          </a:p>
          <a:p>
            <a:r>
              <a:rPr lang="lv-LV" b="1" dirty="0" smtClean="0"/>
              <a:t> </a:t>
            </a:r>
            <a:endParaRPr lang="lv-LV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372486"/>
            <a:ext cx="2736304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324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35751"/>
            <a:ext cx="7024744" cy="1143000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Практическая работа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556792"/>
            <a:ext cx="7920880" cy="4680520"/>
          </a:xfrm>
        </p:spPr>
        <p:txBody>
          <a:bodyPr/>
          <a:lstStyle/>
          <a:p>
            <a:pPr marL="68580" indent="0">
              <a:buNone/>
            </a:pPr>
            <a:r>
              <a:rPr lang="lv-LV" dirty="0" smtClean="0">
                <a:solidFill>
                  <a:schemeClr val="tx1"/>
                </a:solidFill>
              </a:rPr>
              <a:t>1. </a:t>
            </a:r>
            <a:r>
              <a:rPr lang="lv-LV" dirty="0" err="1" smtClean="0">
                <a:solidFill>
                  <a:schemeClr val="tx1"/>
                </a:solidFill>
              </a:rPr>
              <a:t>Экспортер</a:t>
            </a:r>
            <a:r>
              <a:rPr lang="lv-LV" dirty="0" smtClean="0">
                <a:solidFill>
                  <a:schemeClr val="tx1"/>
                </a:solidFill>
              </a:rPr>
              <a:t> </a:t>
            </a:r>
            <a:r>
              <a:rPr lang="lv-LV" dirty="0" err="1" smtClean="0">
                <a:solidFill>
                  <a:schemeClr val="tx1"/>
                </a:solidFill>
              </a:rPr>
              <a:t>хочет</a:t>
            </a:r>
            <a:r>
              <a:rPr lang="lv-LV" dirty="0" smtClean="0">
                <a:solidFill>
                  <a:schemeClr val="tx1"/>
                </a:solidFill>
              </a:rPr>
              <a:t> </a:t>
            </a:r>
            <a:r>
              <a:rPr lang="lv-LV" dirty="0" err="1">
                <a:solidFill>
                  <a:schemeClr val="tx1"/>
                </a:solidFill>
              </a:rPr>
              <a:t>экспортировать</a:t>
            </a:r>
            <a:r>
              <a:rPr lang="lv-LV" dirty="0">
                <a:solidFill>
                  <a:schemeClr val="tx1"/>
                </a:solidFill>
              </a:rPr>
              <a:t> в </a:t>
            </a:r>
            <a:r>
              <a:rPr lang="lv-LV" dirty="0" err="1">
                <a:solidFill>
                  <a:schemeClr val="tx1"/>
                </a:solidFill>
              </a:rPr>
              <a:t>Европейский</a:t>
            </a:r>
            <a:r>
              <a:rPr lang="lv-LV" dirty="0">
                <a:solidFill>
                  <a:schemeClr val="tx1"/>
                </a:solidFill>
              </a:rPr>
              <a:t> </a:t>
            </a:r>
            <a:r>
              <a:rPr lang="lv-LV" dirty="0" err="1">
                <a:solidFill>
                  <a:schemeClr val="tx1"/>
                </a:solidFill>
              </a:rPr>
              <a:t>Союз</a:t>
            </a:r>
            <a:r>
              <a:rPr lang="lv-LV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саженцы грецкого ореха</a:t>
            </a:r>
            <a:r>
              <a:rPr lang="lv-LV" i="1" dirty="0" smtClean="0">
                <a:solidFill>
                  <a:schemeClr val="tx1"/>
                </a:solidFill>
              </a:rPr>
              <a:t> Juglans из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lv-LV" i="1" dirty="0" err="1">
                <a:solidFill>
                  <a:schemeClr val="tx1"/>
                </a:solidFill>
              </a:rPr>
              <a:t>Грузии</a:t>
            </a:r>
            <a:r>
              <a:rPr lang="lv-LV" i="1" dirty="0">
                <a:solidFill>
                  <a:schemeClr val="tx1"/>
                </a:solidFill>
              </a:rPr>
              <a:t>;</a:t>
            </a:r>
            <a:endParaRPr lang="lv-LV" dirty="0">
              <a:solidFill>
                <a:schemeClr val="tx1"/>
              </a:solidFill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lv-LV" i="1" dirty="0" err="1">
                <a:solidFill>
                  <a:schemeClr val="tx1"/>
                </a:solidFill>
              </a:rPr>
              <a:t>Азербайджана</a:t>
            </a:r>
            <a:r>
              <a:rPr lang="lv-LV" i="1" dirty="0">
                <a:solidFill>
                  <a:schemeClr val="tx1"/>
                </a:solidFill>
              </a:rPr>
              <a:t>;</a:t>
            </a:r>
            <a:endParaRPr lang="lv-LV" dirty="0">
              <a:solidFill>
                <a:schemeClr val="tx1"/>
              </a:solidFill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ru-RU" i="1" dirty="0">
                <a:solidFill>
                  <a:schemeClr val="tx1"/>
                </a:solidFill>
              </a:rPr>
              <a:t>Сербии</a:t>
            </a:r>
            <a:r>
              <a:rPr lang="lv-LV" i="1" dirty="0" smtClean="0">
                <a:solidFill>
                  <a:schemeClr val="tx1"/>
                </a:solidFill>
              </a:rPr>
              <a:t>; </a:t>
            </a:r>
            <a:endParaRPr lang="lv-LV" dirty="0">
              <a:solidFill>
                <a:schemeClr val="tx1"/>
              </a:solidFill>
            </a:endParaRPr>
          </a:p>
          <a:p>
            <a:pPr marL="68580" indent="0">
              <a:buNone/>
            </a:pP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6" b="14152"/>
          <a:stretch/>
        </p:blipFill>
        <p:spPr bwMode="auto">
          <a:xfrm>
            <a:off x="4283968" y="3284984"/>
            <a:ext cx="3930016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924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35751"/>
            <a:ext cx="7024744" cy="1143000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Практическая работа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556792"/>
            <a:ext cx="8352928" cy="4680520"/>
          </a:xfrm>
        </p:spPr>
        <p:txBody>
          <a:bodyPr/>
          <a:lstStyle/>
          <a:p>
            <a:pPr marL="68580" indent="0">
              <a:buNone/>
            </a:pPr>
            <a:r>
              <a:rPr lang="lv-LV" dirty="0" smtClean="0">
                <a:solidFill>
                  <a:schemeClr val="tx1"/>
                </a:solidFill>
              </a:rPr>
              <a:t>2. </a:t>
            </a:r>
            <a:r>
              <a:rPr lang="ru-RU" dirty="0">
                <a:solidFill>
                  <a:schemeClr val="tx1"/>
                </a:solidFill>
              </a:rPr>
              <a:t>Импорт  растения винограда </a:t>
            </a:r>
            <a:r>
              <a:rPr lang="ru-RU" i="1" dirty="0" smtClean="0">
                <a:solidFill>
                  <a:schemeClr val="tx1"/>
                </a:solidFill>
              </a:rPr>
              <a:t>Vitis</a:t>
            </a:r>
            <a:r>
              <a:rPr lang="lv-LV" i="1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предназначенные </a:t>
            </a:r>
            <a:r>
              <a:rPr lang="ru-RU" dirty="0">
                <a:solidFill>
                  <a:schemeClr val="tx1"/>
                </a:solidFill>
              </a:rPr>
              <a:t>для посадки из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 Молдови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dirty="0" smtClean="0">
                <a:solidFill>
                  <a:schemeClr val="tx1"/>
                </a:solidFill>
              </a:rPr>
              <a:t>Швейцарии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924944"/>
            <a:ext cx="3742184" cy="374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931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</a:rPr>
              <a:t>Что такое </a:t>
            </a:r>
            <a:r>
              <a:rPr lang="en-GB" i="1" dirty="0" err="1">
                <a:solidFill>
                  <a:schemeClr val="tx1"/>
                </a:solidFill>
              </a:rPr>
              <a:t>Xylella</a:t>
            </a:r>
            <a:r>
              <a:rPr lang="en-GB" i="1" dirty="0">
                <a:solidFill>
                  <a:schemeClr val="tx1"/>
                </a:solidFill>
              </a:rPr>
              <a:t> </a:t>
            </a:r>
            <a:r>
              <a:rPr lang="en-GB" i="1" dirty="0" err="1">
                <a:solidFill>
                  <a:schemeClr val="tx1"/>
                </a:solidFill>
              </a:rPr>
              <a:t>fastidiosa</a:t>
            </a:r>
            <a:r>
              <a:rPr lang="en-GB" dirty="0">
                <a:solidFill>
                  <a:schemeClr val="tx1"/>
                </a:solidFill>
              </a:rPr>
              <a:t>?</a:t>
            </a:r>
            <a:br>
              <a:rPr lang="en-GB" dirty="0">
                <a:solidFill>
                  <a:schemeClr val="tx1"/>
                </a:solidFill>
              </a:rPr>
            </a:b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560978"/>
            <a:ext cx="3816424" cy="3941025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i="1" dirty="0" smtClean="0">
                <a:solidFill>
                  <a:schemeClr val="tx1"/>
                </a:solidFill>
              </a:rPr>
              <a:t>Xylella </a:t>
            </a:r>
            <a:r>
              <a:rPr lang="ru-RU" i="1" dirty="0">
                <a:solidFill>
                  <a:schemeClr val="tx1"/>
                </a:solidFill>
              </a:rPr>
              <a:t>fastidiosa </a:t>
            </a:r>
            <a:r>
              <a:rPr lang="ru-RU" dirty="0">
                <a:solidFill>
                  <a:schemeClr val="tx1"/>
                </a:solidFill>
              </a:rPr>
              <a:t>(Wells et al.) Является одной из самых опасных растительных бактерий во всем мире, вызывая множество заболеваний, которые оказывают огромное экономическое влияние на сельское хозяйство, общественные сады и окружающую среду.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kromanova\Downloads\XYLEFA_23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556792"/>
            <a:ext cx="4764021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304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35751"/>
            <a:ext cx="7024744" cy="1143000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Практическая работа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556792"/>
            <a:ext cx="8352928" cy="4680520"/>
          </a:xfrm>
        </p:spPr>
        <p:txBody>
          <a:bodyPr/>
          <a:lstStyle/>
          <a:p>
            <a:pPr marL="68580" indent="0">
              <a:buNone/>
            </a:pPr>
            <a:r>
              <a:rPr lang="lv-LV" dirty="0" smtClean="0">
                <a:solidFill>
                  <a:schemeClr val="tx1"/>
                </a:solidFill>
              </a:rPr>
              <a:t>3. </a:t>
            </a:r>
            <a:r>
              <a:rPr lang="ru-RU" dirty="0">
                <a:solidFill>
                  <a:schemeClr val="tx1"/>
                </a:solidFill>
              </a:rPr>
              <a:t>Импорт  растения пеларгоний </a:t>
            </a:r>
            <a:r>
              <a:rPr lang="lv-LV" i="1" dirty="0" err="1" smtClean="0"/>
              <a:t>Pelargonium</a:t>
            </a:r>
            <a:r>
              <a:rPr lang="lv-LV" dirty="0" smtClean="0"/>
              <a:t> </a:t>
            </a:r>
            <a:r>
              <a:rPr lang="ru-RU" dirty="0" smtClean="0">
                <a:solidFill>
                  <a:schemeClr val="tx1"/>
                </a:solidFill>
              </a:rPr>
              <a:t>предназначенные </a:t>
            </a:r>
            <a:r>
              <a:rPr lang="ru-RU" dirty="0">
                <a:solidFill>
                  <a:schemeClr val="tx1"/>
                </a:solidFill>
              </a:rPr>
              <a:t>для посадки из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Аргентины</a:t>
            </a:r>
            <a:endParaRPr lang="lv-LV" dirty="0" smtClean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Кении </a:t>
            </a:r>
            <a:endParaRPr lang="lv-LV" dirty="0" smtClean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Канады</a:t>
            </a:r>
            <a:endParaRPr lang="lv-LV" dirty="0" smtClean="0">
              <a:solidFill>
                <a:schemeClr val="tx1"/>
              </a:solidFill>
            </a:endParaRPr>
          </a:p>
        </p:txBody>
      </p:sp>
      <p:pic>
        <p:nvPicPr>
          <p:cNvPr id="3074" name="Picture 2" descr="C:\Users\kromanova\AppData\Local\Microsoft\Windows\Temporary Internet Files\Content.Outlook\RY2G89O4\0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313" y="2780928"/>
            <a:ext cx="4608512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962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35751"/>
            <a:ext cx="7024744" cy="1143000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Практическая работа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556792"/>
            <a:ext cx="8352928" cy="4680520"/>
          </a:xfrm>
        </p:spPr>
        <p:txBody>
          <a:bodyPr/>
          <a:lstStyle/>
          <a:p>
            <a:pPr marL="68580" indent="0">
              <a:buNone/>
            </a:pPr>
            <a:r>
              <a:rPr lang="lv-LV" dirty="0" smtClean="0">
                <a:solidFill>
                  <a:schemeClr val="tx1"/>
                </a:solidFill>
              </a:rPr>
              <a:t>4. </a:t>
            </a:r>
            <a:r>
              <a:rPr lang="ru-RU" dirty="0">
                <a:solidFill>
                  <a:schemeClr val="tx1"/>
                </a:solidFill>
              </a:rPr>
              <a:t>Импорт  растения розы </a:t>
            </a:r>
            <a:r>
              <a:rPr lang="lv-LV" i="1" dirty="0" smtClean="0"/>
              <a:t>Rosa </a:t>
            </a:r>
            <a:r>
              <a:rPr lang="ru-RU" dirty="0" smtClean="0">
                <a:solidFill>
                  <a:schemeClr val="tx1"/>
                </a:solidFill>
              </a:rPr>
              <a:t>предназначенные </a:t>
            </a:r>
            <a:r>
              <a:rPr lang="ru-RU" dirty="0">
                <a:solidFill>
                  <a:schemeClr val="tx1"/>
                </a:solidFill>
              </a:rPr>
              <a:t>для посадки из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Узбекистана</a:t>
            </a:r>
            <a:endParaRPr lang="lv-LV" dirty="0" smtClean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Беларуси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Users\kromanova\AppData\Local\Microsoft\Windows\Temporary Internet Files\Content.Outlook\RY2G89O4\IMG_2162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852936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36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35751"/>
            <a:ext cx="7024744" cy="1143000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Практическая работа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556792"/>
            <a:ext cx="7920880" cy="4680520"/>
          </a:xfrm>
        </p:spPr>
        <p:txBody>
          <a:bodyPr/>
          <a:lstStyle/>
          <a:p>
            <a:pPr marL="68580" indent="0">
              <a:buNone/>
            </a:pPr>
            <a:r>
              <a:rPr lang="lv-LV" dirty="0" smtClean="0">
                <a:solidFill>
                  <a:schemeClr val="tx1"/>
                </a:solidFill>
              </a:rPr>
              <a:t>5. </a:t>
            </a:r>
            <a:r>
              <a:rPr lang="lv-LV" dirty="0" err="1" smtClean="0">
                <a:solidFill>
                  <a:schemeClr val="tx1"/>
                </a:solidFill>
              </a:rPr>
              <a:t>Экспортер</a:t>
            </a:r>
            <a:r>
              <a:rPr lang="lv-LV" dirty="0" smtClean="0">
                <a:solidFill>
                  <a:schemeClr val="tx1"/>
                </a:solidFill>
              </a:rPr>
              <a:t> </a:t>
            </a:r>
            <a:r>
              <a:rPr lang="lv-LV" dirty="0" err="1" smtClean="0">
                <a:solidFill>
                  <a:schemeClr val="tx1"/>
                </a:solidFill>
              </a:rPr>
              <a:t>хочет</a:t>
            </a:r>
            <a:r>
              <a:rPr lang="lv-LV" dirty="0" smtClean="0">
                <a:solidFill>
                  <a:schemeClr val="tx1"/>
                </a:solidFill>
              </a:rPr>
              <a:t> </a:t>
            </a:r>
            <a:r>
              <a:rPr lang="lv-LV" dirty="0" err="1">
                <a:solidFill>
                  <a:schemeClr val="tx1"/>
                </a:solidFill>
              </a:rPr>
              <a:t>экспортировать</a:t>
            </a:r>
            <a:r>
              <a:rPr lang="lv-LV" dirty="0">
                <a:solidFill>
                  <a:schemeClr val="tx1"/>
                </a:solidFill>
              </a:rPr>
              <a:t> в </a:t>
            </a:r>
            <a:r>
              <a:rPr lang="lv-LV" dirty="0" err="1">
                <a:solidFill>
                  <a:schemeClr val="tx1"/>
                </a:solidFill>
              </a:rPr>
              <a:t>Европейский</a:t>
            </a:r>
            <a:r>
              <a:rPr lang="lv-LV" dirty="0">
                <a:solidFill>
                  <a:schemeClr val="tx1"/>
                </a:solidFill>
              </a:rPr>
              <a:t> </a:t>
            </a:r>
            <a:r>
              <a:rPr lang="lv-LV" dirty="0" err="1">
                <a:solidFill>
                  <a:schemeClr val="tx1"/>
                </a:solidFill>
              </a:rPr>
              <a:t>Союз</a:t>
            </a:r>
            <a:r>
              <a:rPr lang="lv-LV" dirty="0">
                <a:solidFill>
                  <a:schemeClr val="tx1"/>
                </a:solidFill>
              </a:rPr>
              <a:t> </a:t>
            </a:r>
            <a:r>
              <a:rPr lang="lv-LV" i="1" dirty="0" err="1">
                <a:solidFill>
                  <a:schemeClr val="tx1"/>
                </a:solidFill>
              </a:rPr>
              <a:t>саженцы</a:t>
            </a:r>
            <a:r>
              <a:rPr lang="lv-LV" i="1" dirty="0">
                <a:solidFill>
                  <a:schemeClr val="tx1"/>
                </a:solidFill>
              </a:rPr>
              <a:t> </a:t>
            </a:r>
            <a:r>
              <a:rPr lang="lv-LV" i="1" dirty="0" err="1">
                <a:solidFill>
                  <a:schemeClr val="tx1"/>
                </a:solidFill>
              </a:rPr>
              <a:t>клюквы</a:t>
            </a:r>
            <a:r>
              <a:rPr lang="lv-LV" i="1" dirty="0">
                <a:solidFill>
                  <a:schemeClr val="tx1"/>
                </a:solidFill>
              </a:rPr>
              <a:t> </a:t>
            </a:r>
            <a:r>
              <a:rPr lang="lv-LV" i="1" dirty="0" err="1" smtClean="0">
                <a:solidFill>
                  <a:schemeClr val="tx1"/>
                </a:solidFill>
              </a:rPr>
              <a:t>Vaccinium</a:t>
            </a:r>
            <a:r>
              <a:rPr lang="lv-LV" i="1" dirty="0" smtClean="0">
                <a:solidFill>
                  <a:schemeClr val="tx1"/>
                </a:solidFill>
              </a:rPr>
              <a:t> </a:t>
            </a:r>
            <a:r>
              <a:rPr lang="lv-LV" i="1" dirty="0" err="1">
                <a:solidFill>
                  <a:schemeClr val="tx1"/>
                </a:solidFill>
              </a:rPr>
              <a:t>macrocarpon</a:t>
            </a:r>
            <a:r>
              <a:rPr lang="lv-LV" i="1" dirty="0">
                <a:solidFill>
                  <a:schemeClr val="tx1"/>
                </a:solidFill>
              </a:rPr>
              <a:t> </a:t>
            </a:r>
            <a:r>
              <a:rPr lang="lv-LV" i="1" dirty="0" err="1">
                <a:solidFill>
                  <a:schemeClr val="tx1"/>
                </a:solidFill>
              </a:rPr>
              <a:t>для</a:t>
            </a:r>
            <a:r>
              <a:rPr lang="lv-LV" i="1" dirty="0">
                <a:solidFill>
                  <a:schemeClr val="tx1"/>
                </a:solidFill>
              </a:rPr>
              <a:t> </a:t>
            </a:r>
            <a:r>
              <a:rPr lang="lv-LV" i="1" dirty="0" err="1">
                <a:solidFill>
                  <a:schemeClr val="tx1"/>
                </a:solidFill>
              </a:rPr>
              <a:t>посадки</a:t>
            </a:r>
            <a:r>
              <a:rPr lang="lv-LV" i="1" dirty="0">
                <a:solidFill>
                  <a:schemeClr val="tx1"/>
                </a:solidFill>
              </a:rPr>
              <a:t> </a:t>
            </a:r>
            <a:r>
              <a:rPr lang="lv-LV" i="1" dirty="0" err="1" smtClean="0">
                <a:solidFill>
                  <a:schemeClr val="tx1"/>
                </a:solidFill>
              </a:rPr>
              <a:t>из</a:t>
            </a:r>
            <a:endParaRPr lang="lv-LV" i="1" dirty="0" smtClean="0">
              <a:solidFill>
                <a:schemeClr val="tx1"/>
              </a:solidFill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lv-LV" i="1" dirty="0" err="1">
                <a:solidFill>
                  <a:schemeClr val="tx1"/>
                </a:solidFill>
              </a:rPr>
              <a:t>Грузии</a:t>
            </a:r>
            <a:r>
              <a:rPr lang="lv-LV" i="1" dirty="0">
                <a:solidFill>
                  <a:schemeClr val="tx1"/>
                </a:solidFill>
              </a:rPr>
              <a:t>;</a:t>
            </a:r>
            <a:endParaRPr lang="lv-LV" dirty="0">
              <a:solidFill>
                <a:schemeClr val="tx1"/>
              </a:solidFill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lv-LV" i="1" dirty="0" err="1">
                <a:solidFill>
                  <a:schemeClr val="tx1"/>
                </a:solidFill>
              </a:rPr>
              <a:t>Азербайджана</a:t>
            </a:r>
            <a:r>
              <a:rPr lang="lv-LV" i="1" dirty="0">
                <a:solidFill>
                  <a:schemeClr val="tx1"/>
                </a:solidFill>
              </a:rPr>
              <a:t>;</a:t>
            </a:r>
            <a:endParaRPr lang="lv-LV" dirty="0">
              <a:solidFill>
                <a:schemeClr val="tx1"/>
              </a:solidFill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ru-RU" i="1" dirty="0">
                <a:solidFill>
                  <a:schemeClr val="tx1"/>
                </a:solidFill>
              </a:rPr>
              <a:t>Норвегии</a:t>
            </a:r>
            <a:r>
              <a:rPr lang="lv-LV" i="1" dirty="0" smtClean="0">
                <a:solidFill>
                  <a:schemeClr val="tx1"/>
                </a:solidFill>
              </a:rPr>
              <a:t>; </a:t>
            </a:r>
            <a:endParaRPr lang="lv-LV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kromanova\AppData\Local\Microsoft\Windows\Temporary Internet Files\Content.Outlook\RY2G89O4\0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808786"/>
            <a:ext cx="4138258" cy="274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077072"/>
            <a:ext cx="2088232" cy="2479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811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>
          <a:xfrm>
            <a:off x="1979712" y="263525"/>
            <a:ext cx="5900638" cy="868363"/>
          </a:xfrm>
        </p:spPr>
        <p:txBody>
          <a:bodyPr>
            <a:normAutofit/>
          </a:bodyPr>
          <a:lstStyle/>
          <a:p>
            <a:r>
              <a:rPr lang="ru-RU" altLang="en-US" sz="2500" i="1" dirty="0">
                <a:solidFill>
                  <a:schemeClr val="tx1"/>
                </a:solidFill>
              </a:rPr>
              <a:t>Xylella fastidiosa - Ситуация в Европейском Союзе</a:t>
            </a:r>
            <a:endParaRPr lang="lv-LV" altLang="en-US" sz="2500" dirty="0" smtClean="0">
              <a:solidFill>
                <a:schemeClr val="tx1"/>
              </a:solidFill>
            </a:endParaRPr>
          </a:p>
        </p:txBody>
      </p:sp>
      <p:sp>
        <p:nvSpPr>
          <p:cNvPr id="45059" name="Content Placeholder 2"/>
          <p:cNvSpPr>
            <a:spLocks noGrp="1"/>
          </p:cNvSpPr>
          <p:nvPr>
            <p:ph idx="1"/>
          </p:nvPr>
        </p:nvSpPr>
        <p:spPr>
          <a:xfrm>
            <a:off x="4630738" y="1819275"/>
            <a:ext cx="4197350" cy="3633788"/>
          </a:xfrm>
        </p:spPr>
        <p:txBody>
          <a:bodyPr/>
          <a:lstStyle/>
          <a:p>
            <a:pPr marL="257175" indent="-257175">
              <a:lnSpc>
                <a:spcPct val="90000"/>
              </a:lnSpc>
              <a:buFont typeface="Arial" charset="0"/>
              <a:buChar char="•"/>
            </a:pPr>
            <a:r>
              <a:rPr lang="ru-RU" altLang="en-US" sz="1800" dirty="0">
                <a:solidFill>
                  <a:schemeClr val="tx1"/>
                </a:solidFill>
              </a:rPr>
              <a:t>Италия Октябрь 2013 г.</a:t>
            </a:r>
          </a:p>
          <a:p>
            <a:pPr marL="257175" indent="-257175">
              <a:lnSpc>
                <a:spcPct val="90000"/>
              </a:lnSpc>
              <a:buFont typeface="Arial" charset="0"/>
              <a:buChar char="•"/>
            </a:pPr>
            <a:endParaRPr lang="ru-RU" altLang="en-US" sz="1800" dirty="0">
              <a:solidFill>
                <a:schemeClr val="tx1"/>
              </a:solidFill>
            </a:endParaRPr>
          </a:p>
          <a:p>
            <a:pPr marL="257175" indent="-257175">
              <a:lnSpc>
                <a:spcPct val="90000"/>
              </a:lnSpc>
              <a:buFont typeface="Arial" charset="0"/>
              <a:buChar char="•"/>
            </a:pPr>
            <a:r>
              <a:rPr lang="ru-RU" altLang="en-US" sz="1800" dirty="0">
                <a:solidFill>
                  <a:schemeClr val="tx1"/>
                </a:solidFill>
              </a:rPr>
              <a:t>Франция - июль 2015 года на Корсике и в октябре на материковой части </a:t>
            </a:r>
            <a:r>
              <a:rPr lang="lv-LV" altLang="en-US" sz="1800" dirty="0" smtClean="0">
                <a:solidFill>
                  <a:schemeClr val="tx1"/>
                </a:solidFill>
              </a:rPr>
              <a:t>FR</a:t>
            </a:r>
          </a:p>
          <a:p>
            <a:pPr marL="257175" indent="-257175">
              <a:lnSpc>
                <a:spcPct val="90000"/>
              </a:lnSpc>
              <a:buFont typeface="Arial" charset="0"/>
              <a:buChar char="•"/>
            </a:pPr>
            <a:endParaRPr lang="ru-RU" altLang="en-US" sz="1800" dirty="0">
              <a:solidFill>
                <a:schemeClr val="tx1"/>
              </a:solidFill>
            </a:endParaRPr>
          </a:p>
          <a:p>
            <a:pPr marL="257175" indent="-257175">
              <a:lnSpc>
                <a:spcPct val="90000"/>
              </a:lnSpc>
              <a:buFont typeface="Arial" charset="0"/>
              <a:buChar char="•"/>
            </a:pPr>
            <a:r>
              <a:rPr lang="ru-RU" altLang="en-US" sz="1800" dirty="0">
                <a:solidFill>
                  <a:schemeClr val="tx1"/>
                </a:solidFill>
              </a:rPr>
              <a:t>Германия - май 2016 года</a:t>
            </a:r>
          </a:p>
          <a:p>
            <a:pPr marL="257175" indent="-257175">
              <a:lnSpc>
                <a:spcPct val="90000"/>
              </a:lnSpc>
              <a:buFont typeface="Arial" charset="0"/>
              <a:buChar char="•"/>
            </a:pPr>
            <a:endParaRPr lang="ru-RU" altLang="en-US" sz="1800" dirty="0">
              <a:solidFill>
                <a:schemeClr val="tx1"/>
              </a:solidFill>
            </a:endParaRPr>
          </a:p>
          <a:p>
            <a:pPr marL="257175" indent="-257175">
              <a:lnSpc>
                <a:spcPct val="90000"/>
              </a:lnSpc>
              <a:buFont typeface="Arial" charset="0"/>
              <a:buChar char="•"/>
            </a:pPr>
            <a:r>
              <a:rPr lang="ru-RU" altLang="en-US" sz="1800" dirty="0">
                <a:solidFill>
                  <a:schemeClr val="tx1"/>
                </a:solidFill>
              </a:rPr>
              <a:t>Испания - октябрь 2016 года Балеарские острова (Майорка, Менорка и Ибица) и июнь 2017 года ESP континентальный (Аликанте)</a:t>
            </a:r>
            <a:endParaRPr lang="lv-LV" altLang="en-US" sz="1800" dirty="0" smtClean="0">
              <a:solidFill>
                <a:schemeClr val="tx1"/>
              </a:solidFill>
            </a:endParaRPr>
          </a:p>
        </p:txBody>
      </p:sp>
      <p:sp>
        <p:nvSpPr>
          <p:cNvPr id="26628" name="Text Placeholder 3">
            <a:extLst>
              <a:ext uri="{FF2B5EF4-FFF2-40B4-BE49-F238E27FC236}">
                <a16:creationId xmlns:a16="http://schemas.microsoft.com/office/drawing/2014/main" xmlns="" id="{B41B26C5-CDBB-4D30-A9C8-890CACBACD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en-US" altLang="en-US"/>
          </a:p>
        </p:txBody>
      </p:sp>
      <p:sp>
        <p:nvSpPr>
          <p:cNvPr id="26629" name="Text Placeholder 4">
            <a:extLst>
              <a:ext uri="{FF2B5EF4-FFF2-40B4-BE49-F238E27FC236}">
                <a16:creationId xmlns:a16="http://schemas.microsoft.com/office/drawing/2014/main" xmlns="" id="{D6E59863-3E1B-4F82-ABEC-F35EFCDA76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en-US" altLang="en-US"/>
          </a:p>
        </p:txBody>
      </p:sp>
      <p:pic>
        <p:nvPicPr>
          <p:cNvPr id="4506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3" y="4494213"/>
            <a:ext cx="2549525" cy="150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25" y="2028825"/>
            <a:ext cx="2565400" cy="151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988" y="3227388"/>
            <a:ext cx="2825750" cy="172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229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altLang="en-US" sz="2800" i="1" dirty="0" err="1" smtClean="0">
                <a:solidFill>
                  <a:schemeClr val="tx1"/>
                </a:solidFill>
              </a:rPr>
              <a:t>Xylella</a:t>
            </a:r>
            <a:r>
              <a:rPr lang="lv-LV" altLang="en-US" sz="2800" i="1" dirty="0" smtClean="0">
                <a:solidFill>
                  <a:schemeClr val="tx1"/>
                </a:solidFill>
              </a:rPr>
              <a:t> </a:t>
            </a:r>
            <a:r>
              <a:rPr lang="lv-LV" altLang="en-US" sz="2800" i="1" dirty="0" err="1" smtClean="0">
                <a:solidFill>
                  <a:schemeClr val="tx1"/>
                </a:solidFill>
              </a:rPr>
              <a:t>fastidiosa</a:t>
            </a:r>
            <a:r>
              <a:rPr lang="lv-LV" altLang="en-US" sz="2800" i="1" dirty="0" smtClean="0">
                <a:solidFill>
                  <a:schemeClr val="tx1"/>
                </a:solidFill>
              </a:rPr>
              <a:t> - </a:t>
            </a:r>
            <a:r>
              <a:rPr lang="ru-RU" altLang="en-US" sz="2800" dirty="0">
                <a:solidFill>
                  <a:schemeClr val="tx1"/>
                </a:solidFill>
              </a:rPr>
              <a:t>Италия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pic>
        <p:nvPicPr>
          <p:cNvPr id="46083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708920"/>
            <a:ext cx="4979103" cy="2801260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2881450-5CFE-4C4C-AB65-813F5AFA66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D292255B-B597-4136-9D43-6957A3F459E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en-US"/>
          </a:p>
        </p:txBody>
      </p:sp>
      <p:sp>
        <p:nvSpPr>
          <p:cNvPr id="46086" name="TextBox 6"/>
          <p:cNvSpPr txBox="1">
            <a:spLocks noChangeArrowheads="1"/>
          </p:cNvSpPr>
          <p:nvPr/>
        </p:nvSpPr>
        <p:spPr bwMode="auto">
          <a:xfrm>
            <a:off x="112730" y="1340768"/>
            <a:ext cx="4127822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altLang="en-US" sz="1600" dirty="0">
                <a:latin typeface="Verdana" pitchFamily="34" charset="0"/>
              </a:rPr>
              <a:t>За пределами территории, где меры по искоренению более не применяются (ограничение на случай возникновения) Была создана 20-километровая зараженная территория и создана зона безопасности на 10 км с интенсивным </a:t>
            </a:r>
            <a:r>
              <a:rPr lang="ru-RU" altLang="en-US" sz="1600" dirty="0" smtClean="0">
                <a:latin typeface="Verdana" pitchFamily="34" charset="0"/>
              </a:rPr>
              <a:t>обследованием</a:t>
            </a:r>
            <a:r>
              <a:rPr lang="lv-LV" altLang="en-US" sz="1600" dirty="0" smtClean="0">
                <a:latin typeface="Verdana" pitchFamily="34" charset="0"/>
              </a:rPr>
              <a:t>.</a:t>
            </a:r>
            <a:endParaRPr lang="lv-LV" altLang="en-US" sz="1600" dirty="0">
              <a:latin typeface="Verdana" pitchFamily="34" charset="0"/>
            </a:endParaRPr>
          </a:p>
          <a:p>
            <a:endParaRPr lang="lv-LV" altLang="en-US" sz="1600" dirty="0">
              <a:latin typeface="Verdana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altLang="en-US" sz="1600" dirty="0">
                <a:latin typeface="Verdana" pitchFamily="34" charset="0"/>
              </a:rPr>
              <a:t>2017 I-V </a:t>
            </a:r>
            <a:r>
              <a:rPr lang="ru-RU" altLang="en-US" sz="1600" dirty="0" smtClean="0">
                <a:latin typeface="Verdana" pitchFamily="34" charset="0"/>
              </a:rPr>
              <a:t>11409 </a:t>
            </a:r>
            <a:r>
              <a:rPr lang="ru-RU" altLang="en-US" sz="1600" dirty="0">
                <a:latin typeface="Verdana" pitchFamily="34" charset="0"/>
              </a:rPr>
              <a:t>образцов, протестированных в зараженной области </a:t>
            </a:r>
            <a:r>
              <a:rPr lang="ru-RU" altLang="en-US" sz="1600" dirty="0" smtClean="0">
                <a:latin typeface="Verdana" pitchFamily="34" charset="0"/>
              </a:rPr>
              <a:t>, </a:t>
            </a:r>
            <a:r>
              <a:rPr lang="ru-RU" altLang="en-US" sz="1600" dirty="0">
                <a:latin typeface="Verdana" pitchFamily="34" charset="0"/>
              </a:rPr>
              <a:t>из которых 878 были </a:t>
            </a:r>
            <a:r>
              <a:rPr lang="ru-RU" altLang="en-US" sz="1600" dirty="0" smtClean="0">
                <a:latin typeface="Verdana" pitchFamily="34" charset="0"/>
              </a:rPr>
              <a:t>положительными</a:t>
            </a:r>
            <a:endParaRPr lang="lv-LV" altLang="en-US" sz="1600" dirty="0" smtClean="0">
              <a:latin typeface="Verdana" pitchFamily="34" charset="0"/>
            </a:endParaRPr>
          </a:p>
          <a:p>
            <a:endParaRPr lang="lv-LV" altLang="en-US" sz="1600" dirty="0" smtClean="0">
              <a:latin typeface="Verdana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altLang="en-US" sz="1600" dirty="0" smtClean="0">
                <a:latin typeface="Verdana" pitchFamily="34" charset="0"/>
              </a:rPr>
              <a:t>В </a:t>
            </a:r>
            <a:r>
              <a:rPr lang="ru-RU" altLang="en-US" sz="1600" dirty="0">
                <a:latin typeface="Verdana" pitchFamily="34" charset="0"/>
              </a:rPr>
              <a:t>зоне безопасности - IX в 2017 году определены 3 новые </a:t>
            </a:r>
            <a:r>
              <a:rPr lang="lv-LV" altLang="en-US" sz="1600" i="1" dirty="0" err="1">
                <a:latin typeface="Verdana" pitchFamily="34" charset="0"/>
              </a:rPr>
              <a:t>Xylella</a:t>
            </a:r>
            <a:r>
              <a:rPr lang="ru-RU" altLang="en-US" sz="1600" i="1" dirty="0" smtClean="0">
                <a:latin typeface="Verdana" pitchFamily="34" charset="0"/>
              </a:rPr>
              <a:t> </a:t>
            </a:r>
            <a:r>
              <a:rPr lang="ru-RU" altLang="en-US" sz="1600" dirty="0">
                <a:latin typeface="Verdana" pitchFamily="34" charset="0"/>
              </a:rPr>
              <a:t>положительные оливковые дерева</a:t>
            </a:r>
            <a:endParaRPr lang="en-US" altLang="en-US" sz="1600" dirty="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935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altLang="en-US" sz="2800" i="1" dirty="0" err="1" smtClean="0">
                <a:solidFill>
                  <a:schemeClr val="tx1"/>
                </a:solidFill>
              </a:rPr>
              <a:t>Xylella</a:t>
            </a:r>
            <a:r>
              <a:rPr lang="lv-LV" altLang="en-US" sz="2800" i="1" dirty="0" smtClean="0">
                <a:solidFill>
                  <a:schemeClr val="tx1"/>
                </a:solidFill>
              </a:rPr>
              <a:t> </a:t>
            </a:r>
            <a:r>
              <a:rPr lang="lv-LV" altLang="en-US" sz="2800" i="1" dirty="0" err="1" smtClean="0">
                <a:solidFill>
                  <a:schemeClr val="tx1"/>
                </a:solidFill>
              </a:rPr>
              <a:t>fastidiosa</a:t>
            </a:r>
            <a:r>
              <a:rPr lang="lv-LV" altLang="en-US" sz="2800" i="1" dirty="0" smtClean="0">
                <a:solidFill>
                  <a:schemeClr val="tx1"/>
                </a:solidFill>
              </a:rPr>
              <a:t> </a:t>
            </a:r>
            <a:r>
              <a:rPr lang="lv-LV" altLang="en-US" sz="2800" dirty="0" smtClean="0">
                <a:solidFill>
                  <a:schemeClr val="tx1"/>
                </a:solidFill>
              </a:rPr>
              <a:t>- </a:t>
            </a:r>
            <a:r>
              <a:rPr lang="ru-RU" altLang="en-US" sz="2800" dirty="0">
                <a:solidFill>
                  <a:schemeClr val="tx1"/>
                </a:solidFill>
              </a:rPr>
              <a:t>Франция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>
          <a:xfrm>
            <a:off x="4632325" y="1693863"/>
            <a:ext cx="4319588" cy="390683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altLang="en-US" sz="1900" dirty="0">
                <a:solidFill>
                  <a:schemeClr val="tx1"/>
                </a:solidFill>
              </a:rPr>
              <a:t>С 2015 года было проанализировано 21 000 проб</a:t>
            </a:r>
          </a:p>
          <a:p>
            <a:pPr>
              <a:lnSpc>
                <a:spcPct val="90000"/>
              </a:lnSpc>
            </a:pPr>
            <a:r>
              <a:rPr lang="ru-RU" altLang="en-US" sz="1900" dirty="0">
                <a:solidFill>
                  <a:schemeClr val="tx1"/>
                </a:solidFill>
              </a:rPr>
              <a:t>275 вспышек - 149 на Корсике и 26 в регионе Прованс-Альпы-Лазурный берег (2 района</a:t>
            </a:r>
            <a:r>
              <a:rPr lang="ru-RU" altLang="en-US" sz="1900" dirty="0" smtClean="0">
                <a:solidFill>
                  <a:schemeClr val="tx1"/>
                </a:solidFill>
              </a:rPr>
              <a:t>)</a:t>
            </a:r>
            <a:endParaRPr lang="lv-LV" altLang="en-US" sz="19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lv-LV" altLang="en-US" sz="19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ru-RU" altLang="en-US" sz="1900" dirty="0">
                <a:solidFill>
                  <a:schemeClr val="tx1"/>
                </a:solidFill>
              </a:rPr>
              <a:t>регионе Прованс-Альпы-Лазурный берег</a:t>
            </a:r>
            <a:r>
              <a:rPr lang="lv-LV" altLang="en-US" sz="1900" dirty="0" smtClean="0">
                <a:solidFill>
                  <a:schemeClr val="tx1"/>
                </a:solidFill>
              </a:rPr>
              <a:t>– </a:t>
            </a:r>
          </a:p>
          <a:p>
            <a:pPr>
              <a:lnSpc>
                <a:spcPct val="90000"/>
              </a:lnSpc>
            </a:pPr>
            <a:r>
              <a:rPr lang="ru-RU" altLang="en-US" sz="1900" dirty="0" smtClean="0">
                <a:solidFill>
                  <a:schemeClr val="tx1"/>
                </a:solidFill>
              </a:rPr>
              <a:t>меры </a:t>
            </a:r>
            <a:r>
              <a:rPr lang="ru-RU" altLang="en-US" sz="1900" dirty="0">
                <a:solidFill>
                  <a:schemeClr val="tx1"/>
                </a:solidFill>
              </a:rPr>
              <a:t>по искоренению  продолжается-  уничтожено более 14 000 растений</a:t>
            </a:r>
            <a:endParaRPr lang="en-US" altLang="en-US" sz="1900" dirty="0" smtClean="0">
              <a:solidFill>
                <a:schemeClr val="tx1"/>
              </a:solidFill>
            </a:endParaRPr>
          </a:p>
        </p:txBody>
      </p:sp>
      <p:sp>
        <p:nvSpPr>
          <p:cNvPr id="47108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297414" y="5589240"/>
            <a:ext cx="3205336" cy="420588"/>
          </a:xfrm>
        </p:spPr>
        <p:txBody>
          <a:bodyPr>
            <a:normAutofit fontScale="70000" lnSpcReduction="20000"/>
          </a:bodyPr>
          <a:lstStyle/>
          <a:p>
            <a:r>
              <a:rPr lang="ru-RU" altLang="en-US" sz="1800" b="1" dirty="0"/>
              <a:t>регионе Прованс-Альпы-Лазурный берег</a:t>
            </a:r>
            <a:endParaRPr lang="en-US" altLang="en-US" sz="1800" b="1" dirty="0" smtClean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9C1B6566-35FB-473A-913A-4658EFCE6AE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en-US"/>
          </a:p>
        </p:txBody>
      </p:sp>
      <p:pic>
        <p:nvPicPr>
          <p:cNvPr id="4711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3" t="16660" b="18111"/>
          <a:stretch>
            <a:fillRect/>
          </a:stretch>
        </p:blipFill>
        <p:spPr bwMode="auto">
          <a:xfrm>
            <a:off x="0" y="2457450"/>
            <a:ext cx="4632325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925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>
          <a:xfrm>
            <a:off x="2590800" y="274638"/>
            <a:ext cx="6096000" cy="1036637"/>
          </a:xfrm>
        </p:spPr>
        <p:txBody>
          <a:bodyPr/>
          <a:lstStyle/>
          <a:p>
            <a:r>
              <a:rPr lang="lv-LV" altLang="en-US" sz="2800" i="1" dirty="0" err="1">
                <a:solidFill>
                  <a:schemeClr val="tx1"/>
                </a:solidFill>
              </a:rPr>
              <a:t>Xylella</a:t>
            </a:r>
            <a:r>
              <a:rPr lang="lv-LV" altLang="en-US" sz="2800" i="1" dirty="0">
                <a:solidFill>
                  <a:schemeClr val="tx1"/>
                </a:solidFill>
              </a:rPr>
              <a:t> </a:t>
            </a:r>
            <a:r>
              <a:rPr lang="lv-LV" altLang="en-US" sz="2800" i="1" dirty="0" err="1">
                <a:solidFill>
                  <a:schemeClr val="tx1"/>
                </a:solidFill>
              </a:rPr>
              <a:t>fastidiosa</a:t>
            </a:r>
            <a:r>
              <a:rPr lang="lv-LV" altLang="en-US" sz="2800" i="1" dirty="0">
                <a:solidFill>
                  <a:schemeClr val="tx1"/>
                </a:solidFill>
              </a:rPr>
              <a:t> </a:t>
            </a:r>
            <a:r>
              <a:rPr lang="lv-LV" altLang="en-US" sz="2800" dirty="0">
                <a:solidFill>
                  <a:schemeClr val="tx1"/>
                </a:solidFill>
              </a:rPr>
              <a:t>- </a:t>
            </a:r>
            <a:r>
              <a:rPr lang="ru-RU" altLang="en-US" sz="2800" dirty="0">
                <a:solidFill>
                  <a:schemeClr val="tx1"/>
                </a:solidFill>
              </a:rPr>
              <a:t>Франция</a:t>
            </a:r>
            <a:r>
              <a:rPr lang="lv-LV" altLang="en-US" sz="2800" dirty="0" smtClean="0"/>
              <a:t/>
            </a:r>
            <a:br>
              <a:rPr lang="lv-LV" altLang="en-US" sz="2800" dirty="0" smtClean="0"/>
            </a:br>
            <a:r>
              <a:rPr lang="ru-RU" altLang="en-US" sz="2800" dirty="0">
                <a:solidFill>
                  <a:schemeClr val="tx1"/>
                </a:solidFill>
              </a:rPr>
              <a:t>Корсик</a:t>
            </a:r>
            <a:r>
              <a:rPr lang="lv-LV" altLang="en-US" sz="2800" dirty="0">
                <a:solidFill>
                  <a:schemeClr val="tx1"/>
                </a:solidFill>
              </a:rPr>
              <a:t>a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pic>
        <p:nvPicPr>
          <p:cNvPr id="48131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4025" y="1789113"/>
            <a:ext cx="2444750" cy="4040187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B6B98E0-3D7B-4EBC-BA3D-0D471C908D3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57DAA5B-E7DE-47DE-A7AE-0335D249BA6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en-US"/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3084513" y="1527175"/>
            <a:ext cx="5370512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en-US" sz="2400" dirty="0">
                <a:latin typeface="Verdana" pitchFamily="34" charset="0"/>
              </a:rPr>
              <a:t>В Корсике - большинство районов заражено - переход к мерам сдерживания. Внимание обращается на порты / аэропорты, чтобы избежать вывоза </a:t>
            </a:r>
            <a:r>
              <a:rPr lang="ru-RU" altLang="en-US" sz="2400" dirty="0" smtClean="0">
                <a:latin typeface="Verdana" pitchFamily="34" charset="0"/>
              </a:rPr>
              <a:t>растений</a:t>
            </a:r>
            <a:endParaRPr lang="lv-LV" altLang="en-US" sz="2400" dirty="0" smtClean="0">
              <a:latin typeface="Verdana" pitchFamily="34" charset="0"/>
            </a:endParaRPr>
          </a:p>
          <a:p>
            <a:endParaRPr lang="lv-LV" altLang="en-US" sz="2400" dirty="0">
              <a:latin typeface="Verdana" pitchFamily="34" charset="0"/>
            </a:endParaRPr>
          </a:p>
          <a:p>
            <a:r>
              <a:rPr lang="ru-RU" altLang="en-US" sz="2400" dirty="0">
                <a:latin typeface="Verdana" pitchFamily="34" charset="0"/>
              </a:rPr>
              <a:t>Заражено 35 различных растений-хозяев - наиболее инфицированных в Корсике</a:t>
            </a:r>
            <a:r>
              <a:rPr lang="lv-LV" altLang="en-US" sz="2400" dirty="0" smtClean="0">
                <a:latin typeface="Verdana" pitchFamily="34" charset="0"/>
              </a:rPr>
              <a:t> </a:t>
            </a:r>
            <a:r>
              <a:rPr lang="lv-LV" altLang="en-US" sz="2400" i="1" dirty="0" err="1">
                <a:latin typeface="Verdana" pitchFamily="34" charset="0"/>
              </a:rPr>
              <a:t>Polygala</a:t>
            </a:r>
            <a:r>
              <a:rPr lang="lv-LV" altLang="en-US" sz="2400" i="1" dirty="0">
                <a:latin typeface="Verdana" pitchFamily="34" charset="0"/>
              </a:rPr>
              <a:t> </a:t>
            </a:r>
            <a:r>
              <a:rPr lang="lv-LV" altLang="en-US" sz="2400" i="1" dirty="0" err="1">
                <a:latin typeface="Verdana" pitchFamily="34" charset="0"/>
              </a:rPr>
              <a:t>myrtifolia</a:t>
            </a:r>
            <a:r>
              <a:rPr lang="lv-LV" altLang="en-US" sz="2400" dirty="0">
                <a:latin typeface="Verdana" pitchFamily="34" charset="0"/>
              </a:rPr>
              <a:t>, </a:t>
            </a:r>
            <a:r>
              <a:rPr lang="lv-LV" altLang="en-US" sz="2400" i="1" dirty="0" err="1">
                <a:latin typeface="Verdana" pitchFamily="34" charset="0"/>
              </a:rPr>
              <a:t>Calicotome</a:t>
            </a:r>
            <a:r>
              <a:rPr lang="lv-LV" altLang="en-US" sz="2400" i="1" dirty="0">
                <a:latin typeface="Verdana" pitchFamily="34" charset="0"/>
              </a:rPr>
              <a:t> </a:t>
            </a:r>
            <a:r>
              <a:rPr lang="lv-LV" altLang="en-US" sz="2400" i="1" dirty="0" err="1">
                <a:latin typeface="Verdana" pitchFamily="34" charset="0"/>
              </a:rPr>
              <a:t>villosa</a:t>
            </a:r>
            <a:r>
              <a:rPr lang="lv-LV" altLang="en-US" sz="2400" dirty="0">
                <a:latin typeface="Verdana" pitchFamily="34" charset="0"/>
              </a:rPr>
              <a:t>, </a:t>
            </a:r>
            <a:r>
              <a:rPr lang="lv-LV" altLang="en-US" sz="2400" i="1" dirty="0" err="1">
                <a:latin typeface="Verdana" pitchFamily="34" charset="0"/>
              </a:rPr>
              <a:t>Helichrysum</a:t>
            </a:r>
            <a:r>
              <a:rPr lang="lv-LV" altLang="en-US" sz="2400" i="1" dirty="0">
                <a:latin typeface="Verdana" pitchFamily="34" charset="0"/>
              </a:rPr>
              <a:t> </a:t>
            </a:r>
            <a:r>
              <a:rPr lang="lv-LV" altLang="en-US" sz="2400" i="1" dirty="0" err="1">
                <a:latin typeface="Verdana" pitchFamily="34" charset="0"/>
              </a:rPr>
              <a:t>italicum</a:t>
            </a:r>
            <a:r>
              <a:rPr lang="lv-LV" altLang="en-US" sz="2400" dirty="0">
                <a:latin typeface="Verdana" pitchFamily="34" charset="0"/>
              </a:rPr>
              <a:t>, </a:t>
            </a:r>
            <a:r>
              <a:rPr lang="lv-LV" altLang="en-US" sz="2400" i="1" dirty="0" err="1">
                <a:latin typeface="Verdana" pitchFamily="34" charset="0"/>
              </a:rPr>
              <a:t>Cistus</a:t>
            </a:r>
            <a:r>
              <a:rPr lang="lv-LV" altLang="en-US" sz="2400" i="1" dirty="0">
                <a:latin typeface="Verdana" pitchFamily="34" charset="0"/>
              </a:rPr>
              <a:t> </a:t>
            </a:r>
            <a:r>
              <a:rPr lang="lv-LV" altLang="en-US" sz="2400" i="1" dirty="0" err="1">
                <a:latin typeface="Verdana" pitchFamily="34" charset="0"/>
              </a:rPr>
              <a:t>monspeliensis</a:t>
            </a:r>
            <a:endParaRPr lang="lv-LV" altLang="en-US" sz="2400" i="1" dirty="0">
              <a:latin typeface="Verdana" pitchFamily="34" charset="0"/>
            </a:endParaRPr>
          </a:p>
          <a:p>
            <a:r>
              <a:rPr lang="lv-LV" altLang="en-US" sz="1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4435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altLang="en-US" sz="2800" i="1" dirty="0" err="1" smtClean="0">
                <a:solidFill>
                  <a:schemeClr val="tx1"/>
                </a:solidFill>
              </a:rPr>
              <a:t>Xylella</a:t>
            </a:r>
            <a:r>
              <a:rPr lang="lv-LV" altLang="en-US" sz="2800" i="1" dirty="0" smtClean="0">
                <a:solidFill>
                  <a:schemeClr val="tx1"/>
                </a:solidFill>
              </a:rPr>
              <a:t> </a:t>
            </a:r>
            <a:r>
              <a:rPr lang="lv-LV" altLang="en-US" sz="2800" i="1" dirty="0" err="1" smtClean="0">
                <a:solidFill>
                  <a:schemeClr val="tx1"/>
                </a:solidFill>
              </a:rPr>
              <a:t>fastidiosa</a:t>
            </a:r>
            <a:r>
              <a:rPr lang="lv-LV" altLang="en-US" sz="2800" i="1" dirty="0" smtClean="0">
                <a:solidFill>
                  <a:schemeClr val="tx1"/>
                </a:solidFill>
              </a:rPr>
              <a:t> </a:t>
            </a:r>
            <a:r>
              <a:rPr lang="lv-LV" altLang="en-US" sz="2800" dirty="0" smtClean="0">
                <a:solidFill>
                  <a:schemeClr val="tx1"/>
                </a:solidFill>
              </a:rPr>
              <a:t>- </a:t>
            </a:r>
            <a:r>
              <a:rPr lang="ru-RU" altLang="en-US" sz="2800" dirty="0">
                <a:solidFill>
                  <a:schemeClr val="tx1"/>
                </a:solidFill>
              </a:rPr>
              <a:t>Германия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3128963" y="1709738"/>
            <a:ext cx="5557837" cy="4335462"/>
          </a:xfrm>
        </p:spPr>
        <p:txBody>
          <a:bodyPr>
            <a:normAutofit lnSpcReduction="10000"/>
          </a:bodyPr>
          <a:lstStyle/>
          <a:p>
            <a:r>
              <a:rPr lang="ru-RU" altLang="en-US" sz="2200" dirty="0"/>
              <a:t>Май 2016 г. - Положительный олеандр, подтвержденный в теплице (отложенный до зимовки из соседнего дома)</a:t>
            </a:r>
          </a:p>
          <a:p>
            <a:r>
              <a:rPr lang="ru-RU" altLang="en-US" sz="2200" dirty="0"/>
              <a:t>В 2016 году в одном и том же садоводстве были обнаружены еще 3 растения  в цветочных горшках - Rosmarinus, Streptocarpus и Erysimum.</a:t>
            </a:r>
            <a:endParaRPr lang="lv-LV" altLang="en-US" sz="2200" dirty="0" smtClean="0"/>
          </a:p>
          <a:p>
            <a:r>
              <a:rPr lang="ru-RU" altLang="en-US" sz="2200" dirty="0"/>
              <a:t>Всего уничтожено 858 растений-хозяев и 99941 других растений, а также горшки и т. Д. связанные материалы</a:t>
            </a:r>
            <a:endParaRPr lang="en-US" altLang="en-US" dirty="0" smtClean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36416EC-50F7-4088-B3B4-238E22B8C4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6B631EA9-7244-410B-8A37-08D14EFD18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en-US"/>
          </a:p>
        </p:txBody>
      </p:sp>
      <p:pic>
        <p:nvPicPr>
          <p:cNvPr id="49158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97075"/>
            <a:ext cx="2919413" cy="383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831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v-LV" altLang="en-US" sz="2800" i="1" dirty="0" err="1">
                <a:solidFill>
                  <a:schemeClr val="tx1"/>
                </a:solidFill>
              </a:rPr>
              <a:t>Xylella</a:t>
            </a:r>
            <a:r>
              <a:rPr lang="lv-LV" altLang="en-US" sz="2800" i="1" dirty="0">
                <a:solidFill>
                  <a:schemeClr val="tx1"/>
                </a:solidFill>
              </a:rPr>
              <a:t> </a:t>
            </a:r>
            <a:r>
              <a:rPr lang="lv-LV" altLang="en-US" sz="2800" i="1" dirty="0" err="1">
                <a:solidFill>
                  <a:schemeClr val="tx1"/>
                </a:solidFill>
              </a:rPr>
              <a:t>fastidiosa</a:t>
            </a:r>
            <a:r>
              <a:rPr lang="lv-LV" altLang="en-US" sz="2800" i="1" dirty="0">
                <a:solidFill>
                  <a:schemeClr val="tx1"/>
                </a:solidFill>
              </a:rPr>
              <a:t> – </a:t>
            </a:r>
            <a:r>
              <a:rPr lang="ru-RU" altLang="en-US" sz="2800" i="1" dirty="0">
                <a:solidFill>
                  <a:schemeClr val="tx1"/>
                </a:solidFill>
              </a:rPr>
              <a:t>Испания </a:t>
            </a:r>
            <a:r>
              <a:rPr lang="lv-LV" altLang="en-US" sz="2800" i="1" dirty="0">
                <a:solidFill>
                  <a:schemeClr val="tx1"/>
                </a:solidFill>
              </a:rPr>
              <a:t>(</a:t>
            </a:r>
            <a:r>
              <a:rPr lang="ru-RU" altLang="en-US" sz="2800" i="1" dirty="0">
                <a:solidFill>
                  <a:schemeClr val="tx1"/>
                </a:solidFill>
              </a:rPr>
              <a:t>Балеарские острова</a:t>
            </a:r>
            <a:r>
              <a:rPr lang="lv-LV" altLang="en-US" sz="2800" i="1" dirty="0">
                <a:solidFill>
                  <a:schemeClr val="tx1"/>
                </a:solidFill>
              </a:rPr>
              <a:t>)</a:t>
            </a:r>
            <a:r>
              <a:rPr lang="ru-RU" altLang="en-US" sz="2800" i="1" dirty="0">
                <a:solidFill>
                  <a:schemeClr val="tx1"/>
                </a:solidFill>
              </a:rPr>
              <a:t> </a:t>
            </a:r>
            <a:endParaRPr lang="en-US" altLang="en-US" sz="2800" i="1" dirty="0">
              <a:solidFill>
                <a:schemeClr val="tx1"/>
              </a:solidFill>
            </a:endParaRPr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>
          <a:xfrm>
            <a:off x="4014449" y="1916832"/>
            <a:ext cx="5121275" cy="382428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altLang="en-US" sz="1700" dirty="0">
                <a:solidFill>
                  <a:schemeClr val="tx1"/>
                </a:solidFill>
              </a:rPr>
              <a:t>Ноябрь 2016 г. - Первый положительный случай на острове Майорка (растения Prunus avium)</a:t>
            </a:r>
          </a:p>
          <a:p>
            <a:pPr>
              <a:lnSpc>
                <a:spcPct val="80000"/>
              </a:lnSpc>
            </a:pPr>
            <a:r>
              <a:rPr lang="ru-RU" altLang="en-US" sz="1700" dirty="0">
                <a:solidFill>
                  <a:schemeClr val="tx1"/>
                </a:solidFill>
              </a:rPr>
              <a:t>Февраль 2017 года - найден на острове Ибица</a:t>
            </a:r>
          </a:p>
          <a:p>
            <a:pPr>
              <a:lnSpc>
                <a:spcPct val="80000"/>
              </a:lnSpc>
            </a:pPr>
            <a:r>
              <a:rPr lang="ru-RU" altLang="en-US" sz="1700" dirty="0">
                <a:solidFill>
                  <a:schemeClr val="tx1"/>
                </a:solidFill>
              </a:rPr>
              <a:t>Март 2017 года - обнаружен на острове </a:t>
            </a:r>
            <a:r>
              <a:rPr lang="ru-RU" altLang="en-US" sz="1700" dirty="0" smtClean="0">
                <a:solidFill>
                  <a:schemeClr val="tx1"/>
                </a:solidFill>
              </a:rPr>
              <a:t>Менорка</a:t>
            </a:r>
            <a:endParaRPr lang="lv-LV" altLang="en-US" sz="1700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lv-LV" altLang="en-US" sz="1700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r>
              <a:rPr lang="ru-RU" altLang="en-US" sz="1700" dirty="0" smtClean="0">
                <a:solidFill>
                  <a:schemeClr val="tx1"/>
                </a:solidFill>
              </a:rPr>
              <a:t>На </a:t>
            </a:r>
            <a:r>
              <a:rPr lang="ru-RU" altLang="en-US" sz="1700" dirty="0">
                <a:solidFill>
                  <a:schemeClr val="tx1"/>
                </a:solidFill>
              </a:rPr>
              <a:t>Балеарских островах 431 положительные растения - 280 н. На Майорке, 88 на острове Ибица и 63 на острове Менорка.</a:t>
            </a:r>
          </a:p>
          <a:p>
            <a:pPr>
              <a:lnSpc>
                <a:spcPct val="80000"/>
              </a:lnSpc>
            </a:pPr>
            <a:r>
              <a:rPr lang="ru-RU" altLang="en-US" sz="1700" dirty="0" smtClean="0">
                <a:solidFill>
                  <a:schemeClr val="tx1"/>
                </a:solidFill>
              </a:rPr>
              <a:t>Основные </a:t>
            </a:r>
            <a:r>
              <a:rPr lang="ru-RU" altLang="en-US" sz="1700" dirty="0">
                <a:solidFill>
                  <a:schemeClr val="tx1"/>
                </a:solidFill>
              </a:rPr>
              <a:t>зараженные растения - </a:t>
            </a:r>
            <a:r>
              <a:rPr lang="lv-LV" altLang="en-US" sz="1700" i="1" dirty="0" err="1">
                <a:solidFill>
                  <a:schemeClr val="tx1"/>
                </a:solidFill>
              </a:rPr>
              <a:t>Prunus</a:t>
            </a:r>
            <a:r>
              <a:rPr lang="lv-LV" altLang="en-US" sz="1700" i="1" dirty="0">
                <a:solidFill>
                  <a:schemeClr val="tx1"/>
                </a:solidFill>
              </a:rPr>
              <a:t> </a:t>
            </a:r>
            <a:r>
              <a:rPr lang="lv-LV" altLang="en-US" sz="1700" i="1" dirty="0" err="1">
                <a:solidFill>
                  <a:schemeClr val="tx1"/>
                </a:solidFill>
              </a:rPr>
              <a:t>dulcis</a:t>
            </a:r>
            <a:r>
              <a:rPr lang="lv-LV" altLang="en-US" sz="1700" i="1" dirty="0">
                <a:solidFill>
                  <a:schemeClr val="tx1"/>
                </a:solidFill>
              </a:rPr>
              <a:t> </a:t>
            </a:r>
            <a:r>
              <a:rPr lang="ru-RU" altLang="en-US" sz="1700" dirty="0" smtClean="0">
                <a:solidFill>
                  <a:schemeClr val="tx1"/>
                </a:solidFill>
              </a:rPr>
              <a:t>миндаль</a:t>
            </a:r>
            <a:r>
              <a:rPr lang="ru-RU" altLang="en-US" sz="1700" dirty="0">
                <a:solidFill>
                  <a:schemeClr val="tx1"/>
                </a:solidFill>
              </a:rPr>
              <a:t>, оливковые деревья </a:t>
            </a:r>
            <a:r>
              <a:rPr lang="ru-RU" altLang="en-US" sz="1700" i="1" dirty="0">
                <a:solidFill>
                  <a:schemeClr val="tx1"/>
                </a:solidFill>
              </a:rPr>
              <a:t>Olea Europea, </a:t>
            </a:r>
            <a:r>
              <a:rPr lang="ru-RU" altLang="en-US" sz="1700" dirty="0">
                <a:solidFill>
                  <a:schemeClr val="tx1"/>
                </a:solidFill>
              </a:rPr>
              <a:t>виноград </a:t>
            </a:r>
            <a:r>
              <a:rPr lang="lv-LV" altLang="en-US" sz="1700" i="1" dirty="0" err="1">
                <a:solidFill>
                  <a:schemeClr val="tx1"/>
                </a:solidFill>
              </a:rPr>
              <a:t>Vitis</a:t>
            </a:r>
            <a:r>
              <a:rPr lang="lv-LV" altLang="en-US" sz="1700" i="1" dirty="0">
                <a:solidFill>
                  <a:schemeClr val="tx1"/>
                </a:solidFill>
              </a:rPr>
              <a:t> </a:t>
            </a:r>
            <a:r>
              <a:rPr lang="lv-LV" altLang="en-US" sz="1700" i="1" dirty="0" err="1">
                <a:solidFill>
                  <a:schemeClr val="tx1"/>
                </a:solidFill>
              </a:rPr>
              <a:t>vinifera</a:t>
            </a:r>
            <a:r>
              <a:rPr lang="lv-LV" altLang="en-US" sz="1700" i="1" dirty="0">
                <a:solidFill>
                  <a:schemeClr val="tx1"/>
                </a:solidFill>
              </a:rPr>
              <a:t> </a:t>
            </a:r>
            <a:r>
              <a:rPr lang="ru-RU" altLang="en-US" sz="1700" dirty="0" smtClean="0">
                <a:solidFill>
                  <a:schemeClr val="tx1"/>
                </a:solidFill>
              </a:rPr>
              <a:t>, </a:t>
            </a:r>
            <a:r>
              <a:rPr lang="ru-RU" altLang="en-US" sz="1700" dirty="0">
                <a:solidFill>
                  <a:schemeClr val="tx1"/>
                </a:solidFill>
              </a:rPr>
              <a:t>и многое другое</a:t>
            </a:r>
            <a:endParaRPr lang="en-US" altLang="en-US" sz="1700" dirty="0" smtClean="0">
              <a:solidFill>
                <a:schemeClr val="tx1"/>
              </a:solidFill>
            </a:endParaRPr>
          </a:p>
        </p:txBody>
      </p:sp>
      <p:sp>
        <p:nvSpPr>
          <p:cNvPr id="52228" name="Text Placeholder 3">
            <a:extLst>
              <a:ext uri="{FF2B5EF4-FFF2-40B4-BE49-F238E27FC236}">
                <a16:creationId xmlns:a16="http://schemas.microsoft.com/office/drawing/2014/main" xmlns="" id="{DBB6FA60-467E-489C-97AD-DF7C0CA786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8513" y="4770438"/>
            <a:ext cx="1981200" cy="228600"/>
          </a:xfrm>
        </p:spPr>
        <p:txBody>
          <a:bodyPr>
            <a:normAutofit fontScale="47500" lnSpcReduction="20000"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lv-LV" altLang="en-US" sz="2100"/>
              <a:t>Maljorka</a:t>
            </a:r>
            <a:endParaRPr lang="en-US" altLang="en-US" sz="2100"/>
          </a:p>
        </p:txBody>
      </p:sp>
      <p:pic>
        <p:nvPicPr>
          <p:cNvPr id="50181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8513"/>
            <a:ext cx="3862388" cy="252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65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altLang="en-US" sz="2800" i="1" dirty="0" err="1">
                <a:solidFill>
                  <a:schemeClr val="tx1"/>
                </a:solidFill>
              </a:rPr>
              <a:t>Xylella</a:t>
            </a:r>
            <a:r>
              <a:rPr lang="lv-LV" altLang="en-US" sz="2800" i="1" dirty="0">
                <a:solidFill>
                  <a:schemeClr val="tx1"/>
                </a:solidFill>
              </a:rPr>
              <a:t> </a:t>
            </a:r>
            <a:r>
              <a:rPr lang="lv-LV" altLang="en-US" sz="2800" i="1" dirty="0" err="1">
                <a:solidFill>
                  <a:schemeClr val="tx1"/>
                </a:solidFill>
              </a:rPr>
              <a:t>fastidiosa</a:t>
            </a:r>
            <a:r>
              <a:rPr lang="lv-LV" altLang="en-US" sz="2800" i="1" dirty="0">
                <a:solidFill>
                  <a:schemeClr val="tx1"/>
                </a:solidFill>
              </a:rPr>
              <a:t> – </a:t>
            </a:r>
            <a:r>
              <a:rPr lang="ru-RU" altLang="en-US" sz="2800" i="1" dirty="0">
                <a:solidFill>
                  <a:schemeClr val="tx1"/>
                </a:solidFill>
              </a:rPr>
              <a:t>Испания </a:t>
            </a:r>
            <a:r>
              <a:rPr lang="lv-LV" altLang="en-US" sz="2800" i="1" dirty="0">
                <a:solidFill>
                  <a:schemeClr val="tx1"/>
                </a:solidFill>
              </a:rPr>
              <a:t>(</a:t>
            </a:r>
            <a:r>
              <a:rPr lang="ru-RU" altLang="en-US" sz="2800" i="1" dirty="0">
                <a:solidFill>
                  <a:schemeClr val="tx1"/>
                </a:solidFill>
              </a:rPr>
              <a:t>Балеарские острова</a:t>
            </a:r>
            <a:r>
              <a:rPr lang="lv-LV" altLang="en-US" sz="2800" i="1" dirty="0">
                <a:solidFill>
                  <a:schemeClr val="tx1"/>
                </a:solidFill>
              </a:rPr>
              <a:t>)</a:t>
            </a:r>
            <a:r>
              <a:rPr lang="ru-RU" altLang="en-US" sz="2800" i="1" dirty="0">
                <a:solidFill>
                  <a:schemeClr val="tx1"/>
                </a:solidFill>
              </a:rPr>
              <a:t> </a:t>
            </a:r>
            <a:endParaRPr lang="en-US" altLang="en-US" sz="2800" dirty="0" smtClean="0"/>
          </a:p>
        </p:txBody>
      </p:sp>
      <p:pic>
        <p:nvPicPr>
          <p:cNvPr id="51203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812" y="2059448"/>
            <a:ext cx="4101975" cy="3759867"/>
          </a:xfrm>
        </p:spPr>
      </p:pic>
      <p:sp>
        <p:nvSpPr>
          <p:cNvPr id="53252" name="Text Placeholder 3">
            <a:extLst>
              <a:ext uri="{FF2B5EF4-FFF2-40B4-BE49-F238E27FC236}">
                <a16:creationId xmlns:a16="http://schemas.microsoft.com/office/drawing/2014/main" xmlns="" id="{EE46477A-8702-4A00-A7C5-B32F269FEA2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9163" y="2170113"/>
            <a:ext cx="1931987" cy="347662"/>
          </a:xfrm>
        </p:spPr>
        <p:txBody>
          <a:bodyPr>
            <a:normAutofit fontScale="85000" lnSpcReduction="20000"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lv-LV" altLang="en-US" sz="2400"/>
              <a:t>Menorka</a:t>
            </a:r>
            <a:endParaRPr lang="en-US" altLang="en-US" sz="2400"/>
          </a:p>
        </p:txBody>
      </p:sp>
      <p:sp>
        <p:nvSpPr>
          <p:cNvPr id="5120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029200" y="2051050"/>
            <a:ext cx="3657600" cy="466725"/>
          </a:xfrm>
        </p:spPr>
        <p:txBody>
          <a:bodyPr/>
          <a:lstStyle/>
          <a:p>
            <a:r>
              <a:rPr lang="lv-LV" altLang="en-US" sz="2100" smtClean="0"/>
              <a:t>Ibiza un Formentera</a:t>
            </a:r>
            <a:endParaRPr lang="en-US" altLang="en-US" sz="2100" smtClean="0"/>
          </a:p>
        </p:txBody>
      </p:sp>
      <p:pic>
        <p:nvPicPr>
          <p:cNvPr id="5120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2638425"/>
            <a:ext cx="4413250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748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966</Words>
  <Application>Microsoft Office PowerPoint</Application>
  <PresentationFormat>On-screen Show (4:3)</PresentationFormat>
  <Paragraphs>116</Paragraphs>
  <Slides>22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Calibri</vt:lpstr>
      <vt:lpstr>Century Gothic</vt:lpstr>
      <vt:lpstr>Times New Roman</vt:lpstr>
      <vt:lpstr>Verdana</vt:lpstr>
      <vt:lpstr>Wingdings</vt:lpstr>
      <vt:lpstr>Wingdings 2</vt:lpstr>
      <vt:lpstr>Austin</vt:lpstr>
      <vt:lpstr>Xylella fastidiosa  бактериоз винограда Решение Комиссии 2015/789 / ЕС ( болезни Xylella fastidiosa, которую распределяет цикады)  https://eur-lex.europa.eu/legal-content/EN/TXT/HTML/?uri=CELEX:02015D0789-20180629&amp;qid=1534758345087&amp;from=EN </vt:lpstr>
      <vt:lpstr>Что такое Xylella fastidiosa? </vt:lpstr>
      <vt:lpstr>Xylella fastidiosa - Ситуация в Европейском Союзе</vt:lpstr>
      <vt:lpstr>Xylella fastidiosa - Италия</vt:lpstr>
      <vt:lpstr>Xylella fastidiosa - Франция</vt:lpstr>
      <vt:lpstr>Xylella fastidiosa - Франция Корсикa</vt:lpstr>
      <vt:lpstr>Xylella fastidiosa - Германия</vt:lpstr>
      <vt:lpstr>Xylella fastidiosa – Испания (Балеарские острова) </vt:lpstr>
      <vt:lpstr>Xylella fastidiosa – Испания (Балеарские острова) </vt:lpstr>
      <vt:lpstr>Xylella fastidiosa – Испания (Балеарские острова) (Аликанте)</vt:lpstr>
      <vt:lpstr>Xylella fastidiosa – Испания (Аликанте)</vt:lpstr>
      <vt:lpstr>СИМПТОМЫ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Практическая работа</vt:lpstr>
      <vt:lpstr>Практическая работа</vt:lpstr>
      <vt:lpstr>Практическая работа</vt:lpstr>
      <vt:lpstr>Практическая работа</vt:lpstr>
      <vt:lpstr>Практическая работа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Xylella fastidiosa</dc:title>
  <dc:creator>Gunārs Tīlītis</dc:creator>
  <cp:lastModifiedBy>Kristina Romanova</cp:lastModifiedBy>
  <cp:revision>43</cp:revision>
  <dcterms:created xsi:type="dcterms:W3CDTF">2018-08-08T08:28:34Z</dcterms:created>
  <dcterms:modified xsi:type="dcterms:W3CDTF">2018-12-14T11:41:14Z</dcterms:modified>
</cp:coreProperties>
</file>