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6" r:id="rId3"/>
    <p:sldId id="277" r:id="rId4"/>
    <p:sldId id="279" r:id="rId5"/>
    <p:sldId id="281" r:id="rId6"/>
    <p:sldId id="285" r:id="rId7"/>
    <p:sldId id="286" r:id="rId8"/>
    <p:sldId id="289" r:id="rId9"/>
    <p:sldId id="290" r:id="rId10"/>
    <p:sldId id="291" r:id="rId11"/>
    <p:sldId id="296" r:id="rId12"/>
    <p:sldId id="308" r:id="rId13"/>
    <p:sldId id="309" r:id="rId14"/>
    <p:sldId id="257" r:id="rId15"/>
    <p:sldId id="295" r:id="rId16"/>
    <p:sldId id="294" r:id="rId17"/>
    <p:sldId id="284" r:id="rId18"/>
    <p:sldId id="261" r:id="rId19"/>
    <p:sldId id="262" r:id="rId20"/>
    <p:sldId id="263" r:id="rId21"/>
    <p:sldId id="266" r:id="rId22"/>
    <p:sldId id="298" r:id="rId23"/>
    <p:sldId id="299" r:id="rId24"/>
    <p:sldId id="310" r:id="rId25"/>
    <p:sldId id="311" r:id="rId26"/>
    <p:sldId id="297" r:id="rId27"/>
    <p:sldId id="300" r:id="rId28"/>
    <p:sldId id="301" r:id="rId29"/>
    <p:sldId id="302" r:id="rId30"/>
    <p:sldId id="303" r:id="rId31"/>
    <p:sldId id="304" r:id="rId32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6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AB8CC-7EE6-447E-A65E-674AE2A3DB14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EC516-4C15-47FD-891E-118909051B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359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F25D88-9A4F-4295-BA14-DF3817896DEC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088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noProof="0" dirty="0" err="1" smtClean="0"/>
              <a:t>First</a:t>
            </a:r>
            <a:r>
              <a:rPr lang="hu-HU" noProof="0" dirty="0" smtClean="0"/>
              <a:t> of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all</a:t>
            </a:r>
            <a:r>
              <a:rPr lang="hu-HU" baseline="0" noProof="0" dirty="0" smtClean="0"/>
              <a:t> I </a:t>
            </a:r>
            <a:r>
              <a:rPr lang="hu-HU" baseline="0" noProof="0" dirty="0" err="1" smtClean="0"/>
              <a:t>would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like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to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introduce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the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Europhyt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the</a:t>
            </a:r>
            <a:r>
              <a:rPr lang="hu-HU" baseline="0" noProof="0" dirty="0" smtClean="0"/>
              <a:t> </a:t>
            </a:r>
            <a:r>
              <a:rPr lang="hu-HU" baseline="0" noProof="0" dirty="0" err="1" smtClean="0"/>
              <a:t>source</a:t>
            </a:r>
            <a:r>
              <a:rPr lang="hu-HU" baseline="0" noProof="0" dirty="0" smtClean="0"/>
              <a:t> of </a:t>
            </a:r>
            <a:r>
              <a:rPr lang="hu-HU" baseline="0" noProof="0" dirty="0" err="1" smtClean="0"/>
              <a:t>data</a:t>
            </a:r>
            <a:endParaRPr lang="hu-HU" noProof="0" dirty="0" smtClean="0"/>
          </a:p>
          <a:p>
            <a:endParaRPr lang="hu-HU" noProof="0" dirty="0" smtClean="0"/>
          </a:p>
          <a:p>
            <a:endParaRPr lang="hu-HU" noProof="0" dirty="0" smtClean="0"/>
          </a:p>
          <a:p>
            <a:r>
              <a:rPr lang="en-GB" noProof="0" dirty="0" smtClean="0"/>
              <a:t>It is a very good</a:t>
            </a:r>
            <a:r>
              <a:rPr lang="en-GB" baseline="0" noProof="0" dirty="0" smtClean="0"/>
              <a:t> </a:t>
            </a:r>
            <a:r>
              <a:rPr lang="en-GB" noProof="0" dirty="0" smtClean="0"/>
              <a:t> tool to protect the</a:t>
            </a:r>
            <a:r>
              <a:rPr lang="en-GB" baseline="0" noProof="0" dirty="0" smtClean="0"/>
              <a:t> </a:t>
            </a:r>
            <a:r>
              <a:rPr lang="en-GB" dirty="0">
                <a:latin typeface="+mn-lt"/>
              </a:rPr>
              <a:t>territory</a:t>
            </a:r>
            <a:r>
              <a:rPr lang="en-GB" baseline="0" noProof="0" dirty="0" smtClean="0"/>
              <a:t> of the EU from phytosanitary risk.</a:t>
            </a:r>
          </a:p>
          <a:p>
            <a:endParaRPr lang="en-GB" baseline="0" noProof="0" dirty="0" smtClean="0"/>
          </a:p>
          <a:p>
            <a:r>
              <a:rPr lang="en-GB" baseline="0" noProof="0" dirty="0" smtClean="0"/>
              <a:t>At same time send </a:t>
            </a:r>
          </a:p>
          <a:p>
            <a:endParaRPr lang="en-GB" baseline="0" noProof="0" dirty="0" smtClean="0"/>
          </a:p>
          <a:p>
            <a:r>
              <a:rPr lang="en-GB" baseline="0" noProof="0" dirty="0" smtClean="0"/>
              <a:t>Here you can well this is a value of the EUROPHYT system in addition to fulfil requirements of ISPM</a:t>
            </a:r>
          </a:p>
          <a:p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782159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Most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I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CVED and IMPORT </a:t>
            </a:r>
            <a:r>
              <a:rPr lang="es-ES" baseline="0" dirty="0" err="1" smtClean="0"/>
              <a:t>certificates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side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boxes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same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highlighted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EC15E9-DFA9-466D-AE08-9E63D5877DAB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0026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Animation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example</a:t>
            </a:r>
            <a:r>
              <a:rPr lang="es-ES" baseline="0" dirty="0" smtClean="0"/>
              <a:t> of a TC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EC15E9-DFA9-466D-AE08-9E63D5877DAB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0921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A0A35F-4F92-49E4-9F04-766A330FD38B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104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613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093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AFC6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6" name="Picture 13" descr="logo_ce_quadri_e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3663" y="215900"/>
            <a:ext cx="159067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29894" y="1556271"/>
            <a:ext cx="3798490" cy="936625"/>
          </a:xfrm>
        </p:spPr>
        <p:txBody>
          <a:bodyPr anchor="ctr" anchorCtr="0"/>
          <a:lstStyle>
            <a:lvl1pPr marL="0" indent="0" algn="l">
              <a:buFontTx/>
              <a:buNone/>
              <a:defRPr sz="2400" baseline="0">
                <a:solidFill>
                  <a:srgbClr val="F47B22"/>
                </a:solidFill>
              </a:defRPr>
            </a:lvl1pPr>
          </a:lstStyle>
          <a:p>
            <a:r>
              <a:rPr lang="en-US" dirty="0" smtClean="0"/>
              <a:t>Click to add title </a:t>
            </a:r>
            <a:r>
              <a:rPr lang="en-US" dirty="0" err="1" smtClean="0"/>
              <a:t>verdana</a:t>
            </a:r>
            <a:r>
              <a:rPr lang="en-US" dirty="0" smtClean="0"/>
              <a:t> 24pt</a:t>
            </a: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76456" y="5996013"/>
            <a:ext cx="485931" cy="241299"/>
          </a:xfrm>
          <a:prstGeom prst="rect">
            <a:avLst/>
          </a:prstGeom>
          <a:solidFill>
            <a:srgbClr val="F47B22"/>
          </a:solidFill>
        </p:spPr>
        <p:txBody>
          <a:bodyPr/>
          <a:lstStyle>
            <a:lvl1pPr algn="ctr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Rectangle 6"/>
          <p:cNvSpPr>
            <a:spLocks noChangeArrowheads="1"/>
          </p:cNvSpPr>
          <p:nvPr userDrawn="1"/>
        </p:nvSpPr>
        <p:spPr bwMode="auto">
          <a:xfrm>
            <a:off x="4229894" y="6381328"/>
            <a:ext cx="684212" cy="482601"/>
          </a:xfrm>
          <a:prstGeom prst="rect">
            <a:avLst/>
          </a:prstGeom>
          <a:solidFill>
            <a:srgbClr val="AFC65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36000"/>
          <a:lstStyle/>
          <a:p>
            <a:pPr defTabSz="457200">
              <a:lnSpc>
                <a:spcPct val="100000"/>
              </a:lnSpc>
              <a:defRPr/>
            </a:pPr>
            <a:r>
              <a:rPr lang="fr-BE" sz="450" b="0" i="1" dirty="0" err="1" smtClean="0">
                <a:solidFill>
                  <a:schemeClr val="bg1"/>
                </a:solidFill>
                <a:latin typeface="+mj-lt"/>
              </a:rPr>
              <a:t>Consumers</a:t>
            </a:r>
            <a:r>
              <a:rPr lang="fr-BE" sz="450" b="0" i="1" dirty="0" smtClean="0">
                <a:solidFill>
                  <a:schemeClr val="bg1"/>
                </a:solidFill>
                <a:latin typeface="+mj-lt"/>
              </a:rPr>
              <a:t>,</a:t>
            </a:r>
            <a:r>
              <a:rPr lang="fr-BE" sz="450" b="0" i="1" baseline="0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pPr defTabSz="457200">
              <a:lnSpc>
                <a:spcPct val="100000"/>
              </a:lnSpc>
              <a:defRPr/>
            </a:pPr>
            <a:r>
              <a:rPr lang="fr-BE" sz="450" b="0" i="1" baseline="0" dirty="0" err="1" smtClean="0">
                <a:solidFill>
                  <a:schemeClr val="bg1"/>
                </a:solidFill>
                <a:latin typeface="+mj-lt"/>
              </a:rPr>
              <a:t>Health</a:t>
            </a:r>
            <a:r>
              <a:rPr lang="fr-BE" sz="450" b="0" i="1" baseline="0" dirty="0" smtClean="0">
                <a:solidFill>
                  <a:schemeClr val="bg1"/>
                </a:solidFill>
                <a:latin typeface="+mj-lt"/>
              </a:rPr>
              <a:t> And Food </a:t>
            </a:r>
          </a:p>
          <a:p>
            <a:pPr defTabSz="457200">
              <a:lnSpc>
                <a:spcPct val="100000"/>
              </a:lnSpc>
              <a:defRPr/>
            </a:pPr>
            <a:r>
              <a:rPr lang="fr-BE" sz="450" b="0" i="1" baseline="0" dirty="0" err="1" smtClean="0">
                <a:solidFill>
                  <a:schemeClr val="bg1"/>
                </a:solidFill>
                <a:latin typeface="+mj-lt"/>
              </a:rPr>
              <a:t>Executive</a:t>
            </a:r>
            <a:r>
              <a:rPr lang="fr-BE" sz="450" b="0" i="1" baseline="0" dirty="0" smtClean="0">
                <a:solidFill>
                  <a:schemeClr val="bg1"/>
                </a:solidFill>
                <a:latin typeface="+mj-lt"/>
              </a:rPr>
              <a:t> Agency</a:t>
            </a:r>
            <a:endParaRPr lang="fr-BE" sz="450" b="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229894" y="2565400"/>
            <a:ext cx="3798000" cy="3743325"/>
          </a:xfrm>
        </p:spPr>
        <p:txBody>
          <a:bodyPr/>
          <a:lstStyle>
            <a:lvl1pPr marL="0" indent="0">
              <a:buFontTx/>
              <a:buNone/>
              <a:defRPr sz="1200" i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  <a:p>
            <a:pPr lvl="0"/>
            <a:r>
              <a:rPr lang="en-US" dirty="0" smtClean="0"/>
              <a:t>Verdana 14pt</a:t>
            </a:r>
            <a:endParaRPr lang="en-GB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989013"/>
            <a:ext cx="4230688" cy="5868987"/>
          </a:xfrm>
        </p:spPr>
        <p:txBody>
          <a:bodyPr anchor="ctr"/>
          <a:lstStyle>
            <a:lvl1pPr algn="r">
              <a:defRPr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BE" dirty="0" smtClean="0"/>
              <a:t>This </a:t>
            </a:r>
            <a:r>
              <a:rPr lang="fr-BE" dirty="0" err="1" smtClean="0"/>
              <a:t>is</a:t>
            </a:r>
            <a:r>
              <a:rPr lang="fr-BE" dirty="0" smtClean="0"/>
              <a:t> an image </a:t>
            </a:r>
            <a:r>
              <a:rPr lang="fr-BE" dirty="0" err="1" smtClean="0"/>
              <a:t>holder</a:t>
            </a:r>
            <a:r>
              <a:rPr lang="fr-BE" dirty="0" smtClean="0"/>
              <a:t> for a </a:t>
            </a:r>
            <a:r>
              <a:rPr lang="fr-BE" dirty="0" err="1" smtClean="0"/>
              <a:t>slide</a:t>
            </a:r>
            <a:r>
              <a:rPr lang="fr-BE" dirty="0" smtClean="0"/>
              <a:t> </a:t>
            </a:r>
            <a:r>
              <a:rPr lang="fr-BE" dirty="0" err="1" smtClean="0"/>
              <a:t>with</a:t>
            </a:r>
            <a:r>
              <a:rPr lang="fr-BE" dirty="0" smtClean="0"/>
              <a:t> an illustration on the </a:t>
            </a:r>
            <a:r>
              <a:rPr lang="fr-BE" dirty="0" err="1" smtClean="0"/>
              <a:t>left</a:t>
            </a:r>
            <a:r>
              <a:rPr lang="fr-BE" dirty="0" smtClean="0"/>
              <a:t>.</a:t>
            </a:r>
          </a:p>
          <a:p>
            <a:r>
              <a:rPr lang="fr-BE" dirty="0" smtClean="0"/>
              <a:t>Click to </a:t>
            </a:r>
            <a:r>
              <a:rPr lang="fr-BE" dirty="0" err="1" smtClean="0"/>
              <a:t>add</a:t>
            </a:r>
            <a:r>
              <a:rPr lang="fr-BE" dirty="0" smtClean="0"/>
              <a:t> </a:t>
            </a:r>
            <a:r>
              <a:rPr lang="fr-BE" dirty="0" err="1" smtClean="0"/>
              <a:t>picture</a:t>
            </a:r>
            <a:r>
              <a:rPr lang="fr-BE" dirty="0" smtClean="0"/>
              <a:t>…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38227"/>
            <a:ext cx="4734594" cy="1586917"/>
          </a:xfrm>
          <a:prstGeom prst="rect">
            <a:avLst/>
          </a:prstGeom>
        </p:spPr>
      </p:pic>
      <p:sp>
        <p:nvSpPr>
          <p:cNvPr id="10" name="Rectangle 6"/>
          <p:cNvSpPr>
            <a:spLocks noChangeArrowheads="1"/>
          </p:cNvSpPr>
          <p:nvPr userDrawn="1"/>
        </p:nvSpPr>
        <p:spPr bwMode="auto">
          <a:xfrm>
            <a:off x="4229894" y="6381327"/>
            <a:ext cx="684212" cy="482601"/>
          </a:xfrm>
          <a:prstGeom prst="rect">
            <a:avLst/>
          </a:prstGeom>
          <a:solidFill>
            <a:srgbClr val="AFC65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36000"/>
          <a:lstStyle/>
          <a:p>
            <a:pPr defTabSz="457200">
              <a:lnSpc>
                <a:spcPct val="100000"/>
              </a:lnSpc>
              <a:defRPr/>
            </a:pPr>
            <a:r>
              <a:rPr lang="fr-BE" sz="700" b="0" i="1" dirty="0" smtClean="0">
                <a:solidFill>
                  <a:schemeClr val="bg1"/>
                </a:solidFill>
                <a:latin typeface="+mj-lt"/>
              </a:rPr>
              <a:t>Food </a:t>
            </a:r>
            <a:r>
              <a:rPr lang="fr-BE" sz="700" b="0" i="1" dirty="0" err="1" smtClean="0">
                <a:solidFill>
                  <a:schemeClr val="bg1"/>
                </a:solidFill>
                <a:latin typeface="+mj-lt"/>
              </a:rPr>
              <a:t>safety</a:t>
            </a:r>
            <a:endParaRPr lang="fr-BE" sz="450" b="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6916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AFC6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6" name="Picture 13" descr="logo_ce_quadri_e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3663" y="215900"/>
            <a:ext cx="159067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1628800"/>
            <a:ext cx="3798000" cy="936625"/>
          </a:xfrm>
        </p:spPr>
        <p:txBody>
          <a:bodyPr/>
          <a:lstStyle>
            <a:lvl1pPr algn="r">
              <a:defRPr sz="2400">
                <a:solidFill>
                  <a:srgbClr val="F47B22"/>
                </a:solidFill>
              </a:defRPr>
            </a:lvl1pPr>
          </a:lstStyle>
          <a:p>
            <a:r>
              <a:rPr lang="en-US" dirty="0" smtClean="0"/>
              <a:t>Click to add title</a:t>
            </a:r>
            <a:br>
              <a:rPr lang="en-US" dirty="0" smtClean="0"/>
            </a:br>
            <a:r>
              <a:rPr lang="en-US" dirty="0" err="1" smtClean="0"/>
              <a:t>verdana</a:t>
            </a:r>
            <a:r>
              <a:rPr lang="en-US" dirty="0" smtClean="0"/>
              <a:t> 24pt</a:t>
            </a: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76456" y="5996013"/>
            <a:ext cx="485931" cy="241299"/>
          </a:xfrm>
          <a:prstGeom prst="rect">
            <a:avLst/>
          </a:prstGeom>
          <a:solidFill>
            <a:srgbClr val="F47B22"/>
          </a:solidFill>
        </p:spPr>
        <p:txBody>
          <a:bodyPr/>
          <a:lstStyle>
            <a:lvl1pPr algn="ctr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11" name="Rectangle 6"/>
          <p:cNvSpPr>
            <a:spLocks noChangeArrowheads="1"/>
          </p:cNvSpPr>
          <p:nvPr userDrawn="1"/>
        </p:nvSpPr>
        <p:spPr bwMode="auto">
          <a:xfrm>
            <a:off x="4229894" y="6381328"/>
            <a:ext cx="684212" cy="482601"/>
          </a:xfrm>
          <a:prstGeom prst="rect">
            <a:avLst/>
          </a:prstGeom>
          <a:solidFill>
            <a:srgbClr val="AFC65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36000"/>
          <a:lstStyle/>
          <a:p>
            <a:pPr defTabSz="457200">
              <a:lnSpc>
                <a:spcPct val="100000"/>
              </a:lnSpc>
              <a:defRPr/>
            </a:pPr>
            <a:r>
              <a:rPr lang="fr-BE" sz="450" b="0" i="1" dirty="0" err="1" smtClean="0">
                <a:solidFill>
                  <a:schemeClr val="bg1"/>
                </a:solidFill>
                <a:latin typeface="+mj-lt"/>
              </a:rPr>
              <a:t>Consumers</a:t>
            </a:r>
            <a:r>
              <a:rPr lang="fr-BE" sz="450" b="0" i="1" dirty="0" smtClean="0">
                <a:solidFill>
                  <a:schemeClr val="bg1"/>
                </a:solidFill>
                <a:latin typeface="+mj-lt"/>
              </a:rPr>
              <a:t>,</a:t>
            </a:r>
            <a:r>
              <a:rPr lang="fr-BE" sz="450" b="0" i="1" baseline="0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pPr defTabSz="457200">
              <a:lnSpc>
                <a:spcPct val="100000"/>
              </a:lnSpc>
              <a:defRPr/>
            </a:pPr>
            <a:r>
              <a:rPr lang="fr-BE" sz="450" b="0" i="1" baseline="0" dirty="0" err="1" smtClean="0">
                <a:solidFill>
                  <a:schemeClr val="bg1"/>
                </a:solidFill>
                <a:latin typeface="+mj-lt"/>
              </a:rPr>
              <a:t>Health</a:t>
            </a:r>
            <a:r>
              <a:rPr lang="fr-BE" sz="450" b="0" i="1" baseline="0" dirty="0" smtClean="0">
                <a:solidFill>
                  <a:schemeClr val="bg1"/>
                </a:solidFill>
                <a:latin typeface="+mj-lt"/>
              </a:rPr>
              <a:t> And Food </a:t>
            </a:r>
          </a:p>
          <a:p>
            <a:pPr defTabSz="457200">
              <a:lnSpc>
                <a:spcPct val="100000"/>
              </a:lnSpc>
              <a:defRPr/>
            </a:pPr>
            <a:r>
              <a:rPr lang="fr-BE" sz="450" b="0" i="1" baseline="0" dirty="0" err="1" smtClean="0">
                <a:solidFill>
                  <a:schemeClr val="bg1"/>
                </a:solidFill>
                <a:latin typeface="+mj-lt"/>
              </a:rPr>
              <a:t>Executive</a:t>
            </a:r>
            <a:r>
              <a:rPr lang="fr-BE" sz="450" b="0" i="1" baseline="0" dirty="0" smtClean="0">
                <a:solidFill>
                  <a:schemeClr val="bg1"/>
                </a:solidFill>
                <a:latin typeface="+mj-lt"/>
              </a:rPr>
              <a:t> Agency</a:t>
            </a:r>
            <a:endParaRPr lang="fr-BE" sz="450" b="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50962" y="2671193"/>
            <a:ext cx="3798000" cy="3600450"/>
          </a:xfrm>
        </p:spPr>
        <p:txBody>
          <a:bodyPr/>
          <a:lstStyle>
            <a:lvl1pPr algn="r">
              <a:defRPr sz="1200" i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</a:t>
            </a:r>
          </a:p>
          <a:p>
            <a:pPr lvl="0"/>
            <a:r>
              <a:rPr lang="en-US" dirty="0" err="1" smtClean="0"/>
              <a:t>verdana</a:t>
            </a:r>
            <a:r>
              <a:rPr lang="en-US" dirty="0" smtClean="0"/>
              <a:t> 14pt</a:t>
            </a:r>
            <a:endParaRPr lang="en-GB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913312" y="989013"/>
            <a:ext cx="4230688" cy="5868987"/>
          </a:xfrm>
        </p:spPr>
        <p:txBody>
          <a:bodyPr anchor="ctr"/>
          <a:lstStyle>
            <a:lvl1pPr>
              <a:defRPr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BE" dirty="0" smtClean="0"/>
              <a:t>This </a:t>
            </a:r>
            <a:r>
              <a:rPr lang="fr-BE" dirty="0" err="1" smtClean="0"/>
              <a:t>is</a:t>
            </a:r>
            <a:r>
              <a:rPr lang="fr-BE" dirty="0" smtClean="0"/>
              <a:t> an image </a:t>
            </a:r>
            <a:r>
              <a:rPr lang="fr-BE" dirty="0" err="1" smtClean="0"/>
              <a:t>holder</a:t>
            </a:r>
            <a:r>
              <a:rPr lang="fr-BE" dirty="0" smtClean="0"/>
              <a:t> for a </a:t>
            </a:r>
            <a:r>
              <a:rPr lang="fr-BE" dirty="0" err="1" smtClean="0"/>
              <a:t>slide</a:t>
            </a:r>
            <a:r>
              <a:rPr lang="fr-BE" dirty="0" smtClean="0"/>
              <a:t> </a:t>
            </a:r>
            <a:r>
              <a:rPr lang="fr-BE" dirty="0" err="1" smtClean="0"/>
              <a:t>with</a:t>
            </a:r>
            <a:r>
              <a:rPr lang="fr-BE" dirty="0" smtClean="0"/>
              <a:t> an illustration on the right.</a:t>
            </a:r>
          </a:p>
          <a:p>
            <a:r>
              <a:rPr lang="fr-BE" dirty="0" smtClean="0"/>
              <a:t>Click to </a:t>
            </a:r>
            <a:r>
              <a:rPr lang="fr-BE" dirty="0" err="1" smtClean="0"/>
              <a:t>add</a:t>
            </a:r>
            <a:r>
              <a:rPr lang="fr-BE" dirty="0" smtClean="0"/>
              <a:t> </a:t>
            </a:r>
            <a:r>
              <a:rPr lang="fr-BE" dirty="0" err="1" smtClean="0"/>
              <a:t>picture</a:t>
            </a:r>
            <a:r>
              <a:rPr lang="fr-BE" dirty="0" smtClean="0"/>
              <a:t>…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10235"/>
            <a:ext cx="4734594" cy="1586917"/>
          </a:xfrm>
          <a:prstGeom prst="rect">
            <a:avLst/>
          </a:prstGeom>
        </p:spPr>
      </p:pic>
      <p:sp>
        <p:nvSpPr>
          <p:cNvPr id="12" name="Rectangle 6"/>
          <p:cNvSpPr>
            <a:spLocks noChangeArrowheads="1"/>
          </p:cNvSpPr>
          <p:nvPr userDrawn="1"/>
        </p:nvSpPr>
        <p:spPr bwMode="auto">
          <a:xfrm>
            <a:off x="4229894" y="6405614"/>
            <a:ext cx="684212" cy="482601"/>
          </a:xfrm>
          <a:prstGeom prst="rect">
            <a:avLst/>
          </a:prstGeom>
          <a:solidFill>
            <a:srgbClr val="AFC65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36000"/>
          <a:lstStyle/>
          <a:p>
            <a:pPr defTabSz="457200">
              <a:lnSpc>
                <a:spcPct val="100000"/>
              </a:lnSpc>
              <a:defRPr/>
            </a:pPr>
            <a:r>
              <a:rPr lang="fr-BE" sz="700" b="0" i="1" dirty="0" smtClean="0">
                <a:solidFill>
                  <a:schemeClr val="bg1"/>
                </a:solidFill>
                <a:latin typeface="+mj-lt"/>
              </a:rPr>
              <a:t>Food </a:t>
            </a:r>
            <a:r>
              <a:rPr lang="fr-BE" sz="700" b="0" i="1" dirty="0" err="1" smtClean="0">
                <a:solidFill>
                  <a:schemeClr val="bg1"/>
                </a:solidFill>
                <a:latin typeface="+mj-lt"/>
              </a:rPr>
              <a:t>safety</a:t>
            </a:r>
            <a:endParaRPr lang="fr-BE" sz="450" b="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1668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33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15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699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930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07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2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984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054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81D01-CE95-44C6-9846-A369D9B821C5}" type="datetimeFigureOut">
              <a:rPr lang="en-GB" smtClean="0"/>
              <a:t>14/12/2018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AA396-D922-4D86-A9EB-98E8A74D6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732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ristina.romanova@pvd.gov.lv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wmf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es/url?sa=i&amp;rct=j&amp;q=&amp;esrc=s&amp;frm=1&amp;source=images&amp;cd=&amp;cad=rja&amp;docid=1ns__jmFHOvN6M&amp;tbnid=94ne3XnWfhkvmM:&amp;ved=0CAUQjRw&amp;url=http://www.proprofs.com/quiz-school/browse/?page=7&amp;set=2010-8&amp;ei=8gLyUuP5F6XH0QXqtYHICA&amp;bvm=bv.60799247,d.d2k&amp;psig=AFQjCNFASVhp-n-1CypQhq39xq4ObvWNdQ&amp;ust=139167854023862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Система связи между фитосанитарными инспекторами, клиентами и таможней при проведении фитосанитарного контроля импортируемых грузов</a:t>
            </a:r>
            <a:r>
              <a:rPr lang="lv-LV" dirty="0"/>
              <a:t/>
            </a:r>
            <a:br>
              <a:rPr lang="lv-LV" dirty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7624" y="4797152"/>
            <a:ext cx="6368752" cy="1561728"/>
          </a:xfrm>
        </p:spPr>
        <p:txBody>
          <a:bodyPr>
            <a:normAutofit/>
          </a:bodyPr>
          <a:lstStyle/>
          <a:p>
            <a:r>
              <a:rPr lang="lv-LV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Kristina</a:t>
            </a:r>
            <a:r>
              <a:rPr lang="lv-LV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Romanova</a:t>
            </a:r>
          </a:p>
          <a:p>
            <a:r>
              <a:rPr lang="lv-LV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Phytosanitary </a:t>
            </a:r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expert</a:t>
            </a:r>
            <a:endParaRPr lang="lv-LV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Food</a:t>
            </a:r>
            <a:r>
              <a:rPr lang="lv-LV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and</a:t>
            </a:r>
            <a:r>
              <a:rPr lang="lv-LV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Veterinary</a:t>
            </a:r>
            <a:r>
              <a:rPr lang="lv-LV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Service</a:t>
            </a:r>
            <a:r>
              <a:rPr lang="lv-LV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of</a:t>
            </a:r>
            <a:r>
              <a:rPr lang="lv-LV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Latvia</a:t>
            </a:r>
            <a:endParaRPr lang="lv-LV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lv-LV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Kristina.romanova@pvd.gov.lv</a:t>
            </a:r>
            <a:endParaRPr lang="lv-LV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GB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79512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79512" y="0"/>
            <a:ext cx="288032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474436" y="18229"/>
            <a:ext cx="144016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148064" y="40466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 smtClean="0"/>
              <a:t>Annex 4</a:t>
            </a:r>
            <a:endParaRPr lang="lv-LV" sz="2400" dirty="0"/>
          </a:p>
        </p:txBody>
      </p:sp>
    </p:spTree>
    <p:extLst>
      <p:ext uri="{BB962C8B-B14F-4D97-AF65-F5344CB8AC3E}">
        <p14:creationId xmlns:p14="http://schemas.microsoft.com/office/powerpoint/2010/main" val="230024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17511C-1D38-4CE7-AF36-74BE40B57AC9}" type="slidenum">
              <a:rPr lang="en-GB"/>
              <a:pPr>
                <a:defRPr/>
              </a:pPr>
              <a:t>10</a:t>
            </a:fld>
            <a:endParaRPr lang="en-GB"/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4933950" y="3789363"/>
            <a:ext cx="4651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EC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4897438" y="2732088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 flipV="1">
            <a:off x="5184775" y="309245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2" name="Line 6"/>
          <p:cNvSpPr>
            <a:spLocks noChangeShapeType="1"/>
          </p:cNvSpPr>
          <p:nvPr/>
        </p:nvSpPr>
        <p:spPr bwMode="auto">
          <a:xfrm flipV="1">
            <a:off x="5184775" y="410051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3" name="Line 7"/>
          <p:cNvSpPr>
            <a:spLocks noChangeShapeType="1"/>
          </p:cNvSpPr>
          <p:nvPr/>
        </p:nvSpPr>
        <p:spPr bwMode="auto">
          <a:xfrm flipV="1">
            <a:off x="5400675" y="3379788"/>
            <a:ext cx="5762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4" name="Line 8"/>
          <p:cNvSpPr>
            <a:spLocks noChangeShapeType="1"/>
          </p:cNvSpPr>
          <p:nvPr/>
        </p:nvSpPr>
        <p:spPr bwMode="auto">
          <a:xfrm flipV="1">
            <a:off x="5472113" y="3956050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5" name="Line 9"/>
          <p:cNvSpPr>
            <a:spLocks noChangeShapeType="1"/>
          </p:cNvSpPr>
          <p:nvPr/>
        </p:nvSpPr>
        <p:spPr bwMode="auto">
          <a:xfrm flipV="1">
            <a:off x="4464050" y="4029075"/>
            <a:ext cx="504825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 flipH="1" flipV="1">
            <a:off x="4248150" y="3956050"/>
            <a:ext cx="649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7" name="Line 11"/>
          <p:cNvSpPr>
            <a:spLocks noChangeShapeType="1"/>
          </p:cNvSpPr>
          <p:nvPr/>
        </p:nvSpPr>
        <p:spPr bwMode="auto">
          <a:xfrm flipH="1" flipV="1">
            <a:off x="4537075" y="3379788"/>
            <a:ext cx="4318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>
            <a:off x="5400675" y="4100513"/>
            <a:ext cx="5048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49" name="Text Box 13"/>
          <p:cNvSpPr txBox="1">
            <a:spLocks noChangeArrowheads="1"/>
          </p:cNvSpPr>
          <p:nvPr/>
        </p:nvSpPr>
        <p:spPr bwMode="auto">
          <a:xfrm>
            <a:off x="5976938" y="3021013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0" name="Text Box 14"/>
          <p:cNvSpPr txBox="1">
            <a:spLocks noChangeArrowheads="1"/>
          </p:cNvSpPr>
          <p:nvPr/>
        </p:nvSpPr>
        <p:spPr bwMode="auto">
          <a:xfrm>
            <a:off x="5905500" y="4532313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3960813" y="3021013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2" name="Text Box 16"/>
          <p:cNvSpPr txBox="1">
            <a:spLocks noChangeArrowheads="1"/>
          </p:cNvSpPr>
          <p:nvPr/>
        </p:nvSpPr>
        <p:spPr bwMode="auto">
          <a:xfrm>
            <a:off x="3600450" y="3813175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3" name="Text Box 17"/>
          <p:cNvSpPr txBox="1">
            <a:spLocks noChangeArrowheads="1"/>
          </p:cNvSpPr>
          <p:nvPr/>
        </p:nvSpPr>
        <p:spPr bwMode="auto">
          <a:xfrm>
            <a:off x="6192838" y="3813175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auto">
          <a:xfrm>
            <a:off x="3889375" y="4532313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5" name="Text Box 19"/>
          <p:cNvSpPr txBox="1">
            <a:spLocks noChangeArrowheads="1"/>
          </p:cNvSpPr>
          <p:nvPr/>
        </p:nvSpPr>
        <p:spPr bwMode="auto">
          <a:xfrm>
            <a:off x="4824413" y="4821238"/>
            <a:ext cx="666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r-BE" altLang="fr-FR" sz="1600" i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CCA</a:t>
            </a:r>
            <a:endParaRPr lang="en-GB" altLang="fr-FR" sz="1600" i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91156" name="Line 20"/>
          <p:cNvSpPr>
            <a:spLocks noChangeShapeType="1"/>
          </p:cNvSpPr>
          <p:nvPr/>
        </p:nvSpPr>
        <p:spPr bwMode="auto">
          <a:xfrm flipV="1">
            <a:off x="5472113" y="4821238"/>
            <a:ext cx="433387" cy="1428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57" name="Line 21"/>
          <p:cNvSpPr>
            <a:spLocks noChangeShapeType="1"/>
          </p:cNvSpPr>
          <p:nvPr/>
        </p:nvSpPr>
        <p:spPr bwMode="auto">
          <a:xfrm flipV="1">
            <a:off x="6408738" y="4171950"/>
            <a:ext cx="215900" cy="36195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58" name="Line 22"/>
          <p:cNvSpPr>
            <a:spLocks noChangeShapeType="1"/>
          </p:cNvSpPr>
          <p:nvPr/>
        </p:nvSpPr>
        <p:spPr bwMode="auto">
          <a:xfrm flipH="1" flipV="1">
            <a:off x="6480175" y="3452813"/>
            <a:ext cx="71438" cy="3587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59" name="Line 23"/>
          <p:cNvSpPr>
            <a:spLocks noChangeShapeType="1"/>
          </p:cNvSpPr>
          <p:nvPr/>
        </p:nvSpPr>
        <p:spPr bwMode="auto">
          <a:xfrm flipH="1" flipV="1">
            <a:off x="5545138" y="2876550"/>
            <a:ext cx="431800" cy="144463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0" name="Line 24"/>
          <p:cNvSpPr>
            <a:spLocks noChangeShapeType="1"/>
          </p:cNvSpPr>
          <p:nvPr/>
        </p:nvSpPr>
        <p:spPr bwMode="auto">
          <a:xfrm flipH="1">
            <a:off x="4537075" y="2947988"/>
            <a:ext cx="360363" cy="14605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1" name="Line 25"/>
          <p:cNvSpPr>
            <a:spLocks noChangeShapeType="1"/>
          </p:cNvSpPr>
          <p:nvPr/>
        </p:nvSpPr>
        <p:spPr bwMode="auto">
          <a:xfrm flipH="1">
            <a:off x="3889375" y="3379788"/>
            <a:ext cx="144463" cy="360362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2" name="Line 26"/>
          <p:cNvSpPr>
            <a:spLocks noChangeShapeType="1"/>
          </p:cNvSpPr>
          <p:nvPr/>
        </p:nvSpPr>
        <p:spPr bwMode="auto">
          <a:xfrm>
            <a:off x="3960813" y="4244975"/>
            <a:ext cx="142875" cy="28892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3" name="Line 27"/>
          <p:cNvSpPr>
            <a:spLocks noChangeShapeType="1"/>
          </p:cNvSpPr>
          <p:nvPr/>
        </p:nvSpPr>
        <p:spPr bwMode="auto">
          <a:xfrm>
            <a:off x="4321175" y="4892675"/>
            <a:ext cx="504825" cy="1428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4" name="Line 28"/>
          <p:cNvSpPr>
            <a:spLocks noChangeShapeType="1"/>
          </p:cNvSpPr>
          <p:nvPr/>
        </p:nvSpPr>
        <p:spPr bwMode="auto">
          <a:xfrm flipV="1">
            <a:off x="5256213" y="23002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5" name="Line 29"/>
          <p:cNvSpPr>
            <a:spLocks noChangeShapeType="1"/>
          </p:cNvSpPr>
          <p:nvPr/>
        </p:nvSpPr>
        <p:spPr bwMode="auto">
          <a:xfrm flipH="1" flipV="1">
            <a:off x="3744913" y="2732088"/>
            <a:ext cx="287337" cy="28892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6" name="Line 30"/>
          <p:cNvSpPr>
            <a:spLocks noChangeShapeType="1"/>
          </p:cNvSpPr>
          <p:nvPr/>
        </p:nvSpPr>
        <p:spPr bwMode="auto">
          <a:xfrm flipV="1">
            <a:off x="6553200" y="2732088"/>
            <a:ext cx="360363" cy="28892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7" name="Line 31"/>
          <p:cNvSpPr>
            <a:spLocks noChangeShapeType="1"/>
          </p:cNvSpPr>
          <p:nvPr/>
        </p:nvSpPr>
        <p:spPr bwMode="auto">
          <a:xfrm flipH="1" flipV="1">
            <a:off x="3024188" y="395605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8" name="Line 32"/>
          <p:cNvSpPr>
            <a:spLocks noChangeShapeType="1"/>
          </p:cNvSpPr>
          <p:nvPr/>
        </p:nvSpPr>
        <p:spPr bwMode="auto">
          <a:xfrm flipV="1">
            <a:off x="3529013" y="4821238"/>
            <a:ext cx="431800" cy="3587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69" name="Line 33"/>
          <p:cNvSpPr>
            <a:spLocks noChangeShapeType="1"/>
          </p:cNvSpPr>
          <p:nvPr/>
        </p:nvSpPr>
        <p:spPr bwMode="auto">
          <a:xfrm flipH="1" flipV="1">
            <a:off x="6840538" y="395605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70" name="Line 34"/>
          <p:cNvSpPr>
            <a:spLocks noChangeShapeType="1"/>
          </p:cNvSpPr>
          <p:nvPr/>
        </p:nvSpPr>
        <p:spPr bwMode="auto">
          <a:xfrm flipV="1">
            <a:off x="5184775" y="518001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71" name="Line 35"/>
          <p:cNvSpPr>
            <a:spLocks noChangeShapeType="1"/>
          </p:cNvSpPr>
          <p:nvPr/>
        </p:nvSpPr>
        <p:spPr bwMode="auto">
          <a:xfrm flipH="1" flipV="1">
            <a:off x="6480175" y="4821238"/>
            <a:ext cx="360363" cy="3587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72" name="Text Box 36"/>
          <p:cNvSpPr txBox="1">
            <a:spLocks noChangeArrowheads="1"/>
          </p:cNvSpPr>
          <p:nvPr/>
        </p:nvSpPr>
        <p:spPr bwMode="auto">
          <a:xfrm>
            <a:off x="4968875" y="1892300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3" name="Text Box 37"/>
          <p:cNvSpPr txBox="1">
            <a:spLocks noChangeArrowheads="1"/>
          </p:cNvSpPr>
          <p:nvPr/>
        </p:nvSpPr>
        <p:spPr bwMode="auto">
          <a:xfrm>
            <a:off x="3013075" y="5108575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4" name="Text Box 38"/>
          <p:cNvSpPr txBox="1">
            <a:spLocks noChangeArrowheads="1"/>
          </p:cNvSpPr>
          <p:nvPr/>
        </p:nvSpPr>
        <p:spPr bwMode="auto">
          <a:xfrm>
            <a:off x="2436813" y="3763963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5" name="Text Box 39"/>
          <p:cNvSpPr txBox="1">
            <a:spLocks noChangeArrowheads="1"/>
          </p:cNvSpPr>
          <p:nvPr/>
        </p:nvSpPr>
        <p:spPr bwMode="auto">
          <a:xfrm>
            <a:off x="6829425" y="5108575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6" name="Text Box 40"/>
          <p:cNvSpPr txBox="1">
            <a:spLocks noChangeArrowheads="1"/>
          </p:cNvSpPr>
          <p:nvPr/>
        </p:nvSpPr>
        <p:spPr bwMode="auto">
          <a:xfrm>
            <a:off x="3168650" y="2444750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7" name="Text Box 41"/>
          <p:cNvSpPr txBox="1">
            <a:spLocks noChangeArrowheads="1"/>
          </p:cNvSpPr>
          <p:nvPr/>
        </p:nvSpPr>
        <p:spPr bwMode="auto">
          <a:xfrm>
            <a:off x="6902450" y="2468563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8" name="Text Box 42"/>
          <p:cNvSpPr txBox="1">
            <a:spLocks noChangeArrowheads="1"/>
          </p:cNvSpPr>
          <p:nvPr/>
        </p:nvSpPr>
        <p:spPr bwMode="auto">
          <a:xfrm>
            <a:off x="7416800" y="3740150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79" name="Text Box 43"/>
          <p:cNvSpPr txBox="1">
            <a:spLocks noChangeArrowheads="1"/>
          </p:cNvSpPr>
          <p:nvPr/>
        </p:nvSpPr>
        <p:spPr bwMode="auto">
          <a:xfrm>
            <a:off x="4897438" y="5613400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LCA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80" name="Line 44"/>
          <p:cNvSpPr>
            <a:spLocks noChangeShapeType="1"/>
          </p:cNvSpPr>
          <p:nvPr/>
        </p:nvSpPr>
        <p:spPr bwMode="auto">
          <a:xfrm>
            <a:off x="7345363" y="2805113"/>
            <a:ext cx="360362" cy="863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1" name="Line 45"/>
          <p:cNvSpPr>
            <a:spLocks noChangeShapeType="1"/>
          </p:cNvSpPr>
          <p:nvPr/>
        </p:nvSpPr>
        <p:spPr bwMode="auto">
          <a:xfrm flipV="1">
            <a:off x="3744913" y="2084388"/>
            <a:ext cx="1223962" cy="360362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2" name="Line 46"/>
          <p:cNvSpPr>
            <a:spLocks noChangeShapeType="1"/>
          </p:cNvSpPr>
          <p:nvPr/>
        </p:nvSpPr>
        <p:spPr bwMode="auto">
          <a:xfrm>
            <a:off x="5616575" y="2084388"/>
            <a:ext cx="1296988" cy="43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3" name="Line 47"/>
          <p:cNvSpPr>
            <a:spLocks noChangeShapeType="1"/>
          </p:cNvSpPr>
          <p:nvPr/>
        </p:nvSpPr>
        <p:spPr bwMode="auto">
          <a:xfrm>
            <a:off x="3600450" y="5468938"/>
            <a:ext cx="1079500" cy="360362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4" name="Line 48"/>
          <p:cNvSpPr>
            <a:spLocks noChangeShapeType="1"/>
          </p:cNvSpPr>
          <p:nvPr/>
        </p:nvSpPr>
        <p:spPr bwMode="auto">
          <a:xfrm flipV="1">
            <a:off x="5545138" y="5468938"/>
            <a:ext cx="1223962" cy="2873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5" name="Line 49"/>
          <p:cNvSpPr>
            <a:spLocks noChangeShapeType="1"/>
          </p:cNvSpPr>
          <p:nvPr/>
        </p:nvSpPr>
        <p:spPr bwMode="auto">
          <a:xfrm flipH="1">
            <a:off x="7272338" y="4171950"/>
            <a:ext cx="433387" cy="865188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6" name="Line 50"/>
          <p:cNvSpPr>
            <a:spLocks noChangeShapeType="1"/>
          </p:cNvSpPr>
          <p:nvPr/>
        </p:nvSpPr>
        <p:spPr bwMode="auto">
          <a:xfrm>
            <a:off x="2736850" y="4244975"/>
            <a:ext cx="360363" cy="863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7" name="Line 51"/>
          <p:cNvSpPr>
            <a:spLocks noChangeShapeType="1"/>
          </p:cNvSpPr>
          <p:nvPr/>
        </p:nvSpPr>
        <p:spPr bwMode="auto">
          <a:xfrm flipH="1">
            <a:off x="2736850" y="2805113"/>
            <a:ext cx="431800" cy="9350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8" name="Line 52"/>
          <p:cNvSpPr>
            <a:spLocks noChangeShapeType="1"/>
          </p:cNvSpPr>
          <p:nvPr/>
        </p:nvSpPr>
        <p:spPr bwMode="auto">
          <a:xfrm flipV="1">
            <a:off x="5256213" y="14366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89" name="Line 53"/>
          <p:cNvSpPr>
            <a:spLocks noChangeShapeType="1"/>
          </p:cNvSpPr>
          <p:nvPr/>
        </p:nvSpPr>
        <p:spPr bwMode="auto">
          <a:xfrm flipV="1">
            <a:off x="5184775" y="597217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0" name="Line 54"/>
          <p:cNvSpPr>
            <a:spLocks noChangeShapeType="1"/>
          </p:cNvSpPr>
          <p:nvPr/>
        </p:nvSpPr>
        <p:spPr bwMode="auto">
          <a:xfrm flipH="1" flipV="1">
            <a:off x="1871663" y="395605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1" name="Line 55"/>
          <p:cNvSpPr>
            <a:spLocks noChangeShapeType="1"/>
          </p:cNvSpPr>
          <p:nvPr/>
        </p:nvSpPr>
        <p:spPr bwMode="auto">
          <a:xfrm flipH="1" flipV="1">
            <a:off x="7993063" y="395605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2" name="Line 56"/>
          <p:cNvSpPr>
            <a:spLocks noChangeShapeType="1"/>
          </p:cNvSpPr>
          <p:nvPr/>
        </p:nvSpPr>
        <p:spPr bwMode="auto">
          <a:xfrm flipV="1">
            <a:off x="2663825" y="5397500"/>
            <a:ext cx="360363" cy="28892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3" name="Line 57"/>
          <p:cNvSpPr>
            <a:spLocks noChangeShapeType="1"/>
          </p:cNvSpPr>
          <p:nvPr/>
        </p:nvSpPr>
        <p:spPr bwMode="auto">
          <a:xfrm flipV="1">
            <a:off x="7416800" y="2155825"/>
            <a:ext cx="360363" cy="28892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4" name="Line 58"/>
          <p:cNvSpPr>
            <a:spLocks noChangeShapeType="1"/>
          </p:cNvSpPr>
          <p:nvPr/>
        </p:nvSpPr>
        <p:spPr bwMode="auto">
          <a:xfrm flipH="1" flipV="1">
            <a:off x="2808288" y="2085975"/>
            <a:ext cx="360362" cy="3587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5" name="Line 59"/>
          <p:cNvSpPr>
            <a:spLocks noChangeShapeType="1"/>
          </p:cNvSpPr>
          <p:nvPr/>
        </p:nvSpPr>
        <p:spPr bwMode="auto">
          <a:xfrm flipH="1" flipV="1">
            <a:off x="7272338" y="5470525"/>
            <a:ext cx="360362" cy="35877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196" name="Text Box 60"/>
          <p:cNvSpPr txBox="1">
            <a:spLocks noChangeArrowheads="1"/>
          </p:cNvSpPr>
          <p:nvPr/>
        </p:nvSpPr>
        <p:spPr bwMode="auto">
          <a:xfrm>
            <a:off x="4989513" y="1100138"/>
            <a:ext cx="598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97" name="Text Box 61"/>
          <p:cNvSpPr txBox="1">
            <a:spLocks noChangeArrowheads="1"/>
          </p:cNvSpPr>
          <p:nvPr/>
        </p:nvSpPr>
        <p:spPr bwMode="auto">
          <a:xfrm>
            <a:off x="2181225" y="5613400"/>
            <a:ext cx="598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98" name="Text Box 62"/>
          <p:cNvSpPr txBox="1">
            <a:spLocks noChangeArrowheads="1"/>
          </p:cNvSpPr>
          <p:nvPr/>
        </p:nvSpPr>
        <p:spPr bwMode="auto">
          <a:xfrm>
            <a:off x="1368425" y="3740150"/>
            <a:ext cx="598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199" name="Text Box 64"/>
          <p:cNvSpPr txBox="1">
            <a:spLocks noChangeArrowheads="1"/>
          </p:cNvSpPr>
          <p:nvPr/>
        </p:nvSpPr>
        <p:spPr bwMode="auto">
          <a:xfrm>
            <a:off x="7581900" y="5756275"/>
            <a:ext cx="598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200" name="Text Box 65"/>
          <p:cNvSpPr txBox="1">
            <a:spLocks noChangeArrowheads="1"/>
          </p:cNvSpPr>
          <p:nvPr/>
        </p:nvSpPr>
        <p:spPr bwMode="auto">
          <a:xfrm>
            <a:off x="2325688" y="1819275"/>
            <a:ext cx="598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201" name="Text Box 66"/>
          <p:cNvSpPr txBox="1">
            <a:spLocks noChangeArrowheads="1"/>
          </p:cNvSpPr>
          <p:nvPr/>
        </p:nvSpPr>
        <p:spPr bwMode="auto">
          <a:xfrm>
            <a:off x="7724775" y="1868488"/>
            <a:ext cx="598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202" name="Line 68"/>
          <p:cNvSpPr>
            <a:spLocks noChangeShapeType="1"/>
          </p:cNvSpPr>
          <p:nvPr/>
        </p:nvSpPr>
        <p:spPr bwMode="auto">
          <a:xfrm flipV="1">
            <a:off x="5472113" y="5972175"/>
            <a:ext cx="2089150" cy="576263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03" name="Line 69"/>
          <p:cNvSpPr>
            <a:spLocks noChangeShapeType="1"/>
          </p:cNvSpPr>
          <p:nvPr/>
        </p:nvSpPr>
        <p:spPr bwMode="auto">
          <a:xfrm flipV="1">
            <a:off x="2879725" y="1292225"/>
            <a:ext cx="2089150" cy="576263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04" name="Line 70"/>
          <p:cNvSpPr>
            <a:spLocks noChangeShapeType="1"/>
          </p:cNvSpPr>
          <p:nvPr/>
        </p:nvSpPr>
        <p:spPr bwMode="auto">
          <a:xfrm>
            <a:off x="5616575" y="1292225"/>
            <a:ext cx="2016125" cy="6477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05" name="Line 71"/>
          <p:cNvSpPr>
            <a:spLocks noChangeShapeType="1"/>
          </p:cNvSpPr>
          <p:nvPr/>
        </p:nvSpPr>
        <p:spPr bwMode="auto">
          <a:xfrm>
            <a:off x="2736850" y="5900738"/>
            <a:ext cx="2016125" cy="6477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06" name="Line 73"/>
          <p:cNvSpPr>
            <a:spLocks noChangeShapeType="1"/>
          </p:cNvSpPr>
          <p:nvPr/>
        </p:nvSpPr>
        <p:spPr bwMode="auto">
          <a:xfrm>
            <a:off x="1657350" y="4173538"/>
            <a:ext cx="647700" cy="1439862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07" name="Line 75"/>
          <p:cNvSpPr>
            <a:spLocks noChangeShapeType="1"/>
          </p:cNvSpPr>
          <p:nvPr/>
        </p:nvSpPr>
        <p:spPr bwMode="auto">
          <a:xfrm flipH="1">
            <a:off x="1584325" y="2228850"/>
            <a:ext cx="792163" cy="15113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08" name="Text Box 77"/>
          <p:cNvSpPr txBox="1">
            <a:spLocks noChangeArrowheads="1"/>
          </p:cNvSpPr>
          <p:nvPr/>
        </p:nvSpPr>
        <p:spPr bwMode="auto">
          <a:xfrm>
            <a:off x="182563" y="5734050"/>
            <a:ext cx="22685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fr-FR" sz="1000" i="0">
                <a:solidFill>
                  <a:srgbClr val="990033"/>
                </a:solidFill>
              </a:rPr>
              <a:t>EC: European Commission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fr-FR" sz="1000" i="0">
                <a:solidFill>
                  <a:srgbClr val="990033"/>
                </a:solidFill>
              </a:rPr>
              <a:t>CCA: Central competent authority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fr-FR" sz="1000" i="0">
                <a:solidFill>
                  <a:srgbClr val="990033"/>
                </a:solidFill>
              </a:rPr>
              <a:t>LCA: Local competent auth.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fr-FR" sz="1000" i="0">
                <a:solidFill>
                  <a:srgbClr val="990033"/>
                </a:solidFill>
              </a:rPr>
              <a:t>BCA: Border competent auth.</a:t>
            </a:r>
          </a:p>
        </p:txBody>
      </p:sp>
      <p:sp>
        <p:nvSpPr>
          <p:cNvPr id="91209" name="Rectangle 2"/>
          <p:cNvSpPr>
            <a:spLocks noGrp="1" noChangeArrowheads="1"/>
          </p:cNvSpPr>
          <p:nvPr>
            <p:ph type="title"/>
          </p:nvPr>
        </p:nvSpPr>
        <p:spPr>
          <a:xfrm>
            <a:off x="-36513" y="981075"/>
            <a:ext cx="8532813" cy="792163"/>
          </a:xfrm>
        </p:spPr>
        <p:txBody>
          <a:bodyPr/>
          <a:lstStyle/>
          <a:p>
            <a:pPr algn="l"/>
            <a:r>
              <a:rPr lang="en-US" altLang="fr-FR" smtClean="0"/>
              <a:t>TRACES:WEB</a:t>
            </a:r>
          </a:p>
        </p:txBody>
      </p:sp>
      <p:sp>
        <p:nvSpPr>
          <p:cNvPr id="91210" name="Text Box 66"/>
          <p:cNvSpPr txBox="1">
            <a:spLocks noChangeArrowheads="1"/>
          </p:cNvSpPr>
          <p:nvPr/>
        </p:nvSpPr>
        <p:spPr bwMode="auto">
          <a:xfrm>
            <a:off x="8545513" y="3716338"/>
            <a:ext cx="598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91211" name="Line 44"/>
          <p:cNvSpPr>
            <a:spLocks noChangeShapeType="1"/>
          </p:cNvSpPr>
          <p:nvPr/>
        </p:nvSpPr>
        <p:spPr bwMode="auto">
          <a:xfrm>
            <a:off x="8243888" y="2276475"/>
            <a:ext cx="576262" cy="1439863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12" name="Line 49"/>
          <p:cNvSpPr>
            <a:spLocks noChangeShapeType="1"/>
          </p:cNvSpPr>
          <p:nvPr/>
        </p:nvSpPr>
        <p:spPr bwMode="auto">
          <a:xfrm flipH="1">
            <a:off x="8101013" y="4076700"/>
            <a:ext cx="792162" cy="1728788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1213" name="Text Box 64"/>
          <p:cNvSpPr txBox="1">
            <a:spLocks noChangeArrowheads="1"/>
          </p:cNvSpPr>
          <p:nvPr/>
        </p:nvSpPr>
        <p:spPr bwMode="auto">
          <a:xfrm>
            <a:off x="4787900" y="6521450"/>
            <a:ext cx="598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kumimoji="1" lang="fr-BE" altLang="fr-FR" sz="1600" i="0">
                <a:solidFill>
                  <a:schemeClr val="tx1"/>
                </a:solidFill>
                <a:latin typeface="Tahoma" pitchFamily="34" charset="0"/>
                <a:ea typeface="MS PGothic" pitchFamily="34" charset="-128"/>
              </a:rPr>
              <a:t>BCA</a:t>
            </a:r>
            <a:endParaRPr kumimoji="1" lang="en-GB" altLang="fr-FR" sz="1600" i="0">
              <a:solidFill>
                <a:schemeClr val="tx1"/>
              </a:solidFill>
              <a:latin typeface="Tahom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58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1412777"/>
            <a:ext cx="7772400" cy="864096"/>
          </a:xfrm>
        </p:spPr>
        <p:txBody>
          <a:bodyPr>
            <a:normAutofit/>
          </a:bodyPr>
          <a:lstStyle/>
          <a:p>
            <a:r>
              <a:rPr lang="ru-RU" altLang="sk-SK" dirty="0"/>
              <a:t>пользователи</a:t>
            </a:r>
            <a:endParaRPr lang="sk-SK" dirty="0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7772400" cy="3312368"/>
          </a:xfrm>
        </p:spPr>
        <p:txBody>
          <a:bodyPr/>
          <a:lstStyle/>
          <a:p>
            <a:pPr lvl="0">
              <a:buClr>
                <a:srgbClr val="FFFFFF"/>
              </a:buClr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Кто может работать с TRACES?</a:t>
            </a:r>
          </a:p>
          <a:p>
            <a:pPr lvl="0">
              <a:buClr>
                <a:srgbClr val="FFFFFF"/>
              </a:buClr>
              <a:defRPr/>
            </a:pP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>
              <a:buClr>
                <a:srgbClr val="FFFFFF"/>
              </a:buClr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1) Должностные лица</a:t>
            </a:r>
          </a:p>
          <a:p>
            <a:pPr lvl="0">
              <a:buClr>
                <a:srgbClr val="FFFFFF"/>
              </a:buClr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2) Импортеры</a:t>
            </a:r>
          </a:p>
          <a:p>
            <a:pPr lvl="0">
              <a:buClr>
                <a:srgbClr val="FFFFFF"/>
              </a:buClr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3) Таможенные агенты</a:t>
            </a:r>
            <a:endParaRPr lang="sk-SK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7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00_MUNKATEKA_PGY\00_MUNKA_ANYAGOK_IRATOK\04_KULFOLDI_utak\BTSF\2017\2017_Traces tutor\traninning material\1_Presentations\supporting\CHEDPP_María_Page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63464"/>
            <a:ext cx="3888432" cy="549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Csoportba foglalás 11"/>
          <p:cNvGrpSpPr/>
          <p:nvPr/>
        </p:nvGrpSpPr>
        <p:grpSpPr>
          <a:xfrm>
            <a:off x="4968044" y="1124744"/>
            <a:ext cx="3672408" cy="3901616"/>
            <a:chOff x="323528" y="1039676"/>
            <a:chExt cx="3672408" cy="5442091"/>
          </a:xfrm>
        </p:grpSpPr>
        <p:sp>
          <p:nvSpPr>
            <p:cNvPr id="13" name="Téglalap 12"/>
            <p:cNvSpPr/>
            <p:nvPr/>
          </p:nvSpPr>
          <p:spPr>
            <a:xfrm>
              <a:off x="323528" y="1039676"/>
              <a:ext cx="3672408" cy="5442091"/>
            </a:xfrm>
            <a:prstGeom prst="rect">
              <a:avLst/>
            </a:prstGeom>
            <a:solidFill>
              <a:schemeClr val="accent6">
                <a:lumMod val="75000"/>
                <a:alpha val="5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hu-HU" sz="1800" b="0"/>
            </a:p>
          </p:txBody>
        </p:sp>
        <p:sp>
          <p:nvSpPr>
            <p:cNvPr id="14" name="Téglalap 13"/>
            <p:cNvSpPr/>
            <p:nvPr/>
          </p:nvSpPr>
          <p:spPr>
            <a:xfrm>
              <a:off x="730908" y="1541871"/>
              <a:ext cx="2982664" cy="129614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5000" dirty="0">
                  <a:solidFill>
                    <a:schemeClr val="tx1"/>
                  </a:solidFill>
                </a:rPr>
                <a:t>ЧАСТЬ</a:t>
              </a:r>
              <a:r>
                <a:rPr lang="hu-HU" sz="5000" b="0" dirty="0" smtClean="0">
                  <a:solidFill>
                    <a:schemeClr val="tx1"/>
                  </a:solidFill>
                </a:rPr>
                <a:t> II.</a:t>
              </a:r>
              <a:endParaRPr lang="hu-HU" sz="5000" b="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27" name="Picture 3" descr="D:\00_MUNKATEKA_PGY\00_MUNKA_ANYAGOK_IRATOK\04_KULFOLDI_utak\BTSF\2017\2017_Traces tutor\traninning material\1_Presentations\supporting\CHEDPP_María_Page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888432" cy="549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Csoportba foglalás 8"/>
          <p:cNvGrpSpPr/>
          <p:nvPr/>
        </p:nvGrpSpPr>
        <p:grpSpPr>
          <a:xfrm>
            <a:off x="359532" y="1203088"/>
            <a:ext cx="3672408" cy="5341652"/>
            <a:chOff x="323528" y="1039676"/>
            <a:chExt cx="3672408" cy="5341652"/>
          </a:xfrm>
        </p:grpSpPr>
        <p:sp>
          <p:nvSpPr>
            <p:cNvPr id="7" name="Téglalap 6"/>
            <p:cNvSpPr/>
            <p:nvPr/>
          </p:nvSpPr>
          <p:spPr>
            <a:xfrm>
              <a:off x="323528" y="1039676"/>
              <a:ext cx="3672408" cy="5341652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hu-HU" sz="1800" b="0" dirty="0"/>
            </a:p>
          </p:txBody>
        </p:sp>
        <p:sp>
          <p:nvSpPr>
            <p:cNvPr id="8" name="Téglalap 7"/>
            <p:cNvSpPr/>
            <p:nvPr/>
          </p:nvSpPr>
          <p:spPr>
            <a:xfrm>
              <a:off x="827584" y="2119796"/>
              <a:ext cx="2664296" cy="124569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5000" dirty="0">
                  <a:solidFill>
                    <a:schemeClr val="tx1"/>
                  </a:solidFill>
                </a:rPr>
                <a:t>ЧАСТЬ </a:t>
              </a:r>
              <a:r>
                <a:rPr lang="hu-HU" sz="5000" dirty="0">
                  <a:solidFill>
                    <a:schemeClr val="tx1"/>
                  </a:solidFill>
                </a:rPr>
                <a:t>I.</a:t>
              </a:r>
              <a:endParaRPr lang="hu-HU" sz="50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Csoportba foglalás 9"/>
          <p:cNvGrpSpPr/>
          <p:nvPr/>
        </p:nvGrpSpPr>
        <p:grpSpPr>
          <a:xfrm>
            <a:off x="5004048" y="5085184"/>
            <a:ext cx="3672408" cy="1728192"/>
            <a:chOff x="4901704" y="5085184"/>
            <a:chExt cx="3672408" cy="1728192"/>
          </a:xfrm>
        </p:grpSpPr>
        <p:sp>
          <p:nvSpPr>
            <p:cNvPr id="16" name="Téglalap 15"/>
            <p:cNvSpPr/>
            <p:nvPr/>
          </p:nvSpPr>
          <p:spPr>
            <a:xfrm>
              <a:off x="4901704" y="5085184"/>
              <a:ext cx="3672408" cy="1728192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hu-HU" sz="1800" b="0"/>
            </a:p>
          </p:txBody>
        </p:sp>
        <p:sp>
          <p:nvSpPr>
            <p:cNvPr id="17" name="Téglalap 16"/>
            <p:cNvSpPr/>
            <p:nvPr/>
          </p:nvSpPr>
          <p:spPr>
            <a:xfrm>
              <a:off x="5144232" y="5175859"/>
              <a:ext cx="3240360" cy="41338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5000" dirty="0">
                  <a:solidFill>
                    <a:schemeClr val="tx1"/>
                  </a:solidFill>
                </a:rPr>
                <a:t>ЧАСТЬ</a:t>
              </a:r>
              <a:r>
                <a:rPr lang="hu-HU" sz="5000" b="0" dirty="0" smtClean="0">
                  <a:solidFill>
                    <a:schemeClr val="tx1"/>
                  </a:solidFill>
                </a:rPr>
                <a:t> III.</a:t>
              </a:r>
              <a:endParaRPr lang="hu-HU" sz="50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Téglalap 20"/>
          <p:cNvSpPr/>
          <p:nvPr/>
        </p:nvSpPr>
        <p:spPr>
          <a:xfrm>
            <a:off x="503548" y="3390900"/>
            <a:ext cx="3384376" cy="13465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auto"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</a:rPr>
              <a:t>Предварительное уведомление</a:t>
            </a:r>
          </a:p>
          <a:p>
            <a:pPr defTabSz="457200" fontAlgn="auto">
              <a:spcBef>
                <a:spcPts val="60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Информация о грузе</a:t>
            </a:r>
            <a:endParaRPr lang="hu-HU" sz="2000" b="0" dirty="0" smtClean="0">
              <a:solidFill>
                <a:schemeClr val="tx1"/>
              </a:solidFill>
            </a:endParaRPr>
          </a:p>
        </p:txBody>
      </p:sp>
      <p:sp>
        <p:nvSpPr>
          <p:cNvPr id="22" name="Téglalap 21"/>
          <p:cNvSpPr/>
          <p:nvPr/>
        </p:nvSpPr>
        <p:spPr>
          <a:xfrm>
            <a:off x="5246576" y="2414033"/>
            <a:ext cx="3240360" cy="12961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auto"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</a:rPr>
              <a:t>Процедура контроля</a:t>
            </a:r>
          </a:p>
          <a:p>
            <a:pPr defTabSz="457200" fontAlgn="auto"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</a:rPr>
              <a:t>Лабораторный анализ</a:t>
            </a:r>
          </a:p>
          <a:p>
            <a:pPr defTabSz="457200" fontAlgn="auto"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</a:rPr>
              <a:t>Принятие решения</a:t>
            </a:r>
            <a:endParaRPr lang="en-GB" sz="2000" b="0" dirty="0">
              <a:solidFill>
                <a:schemeClr val="tx1"/>
              </a:solidFill>
            </a:endParaRPr>
          </a:p>
        </p:txBody>
      </p:sp>
      <p:sp>
        <p:nvSpPr>
          <p:cNvPr id="23" name="Téglalap 22"/>
          <p:cNvSpPr/>
          <p:nvPr/>
        </p:nvSpPr>
        <p:spPr>
          <a:xfrm>
            <a:off x="5292080" y="5805264"/>
            <a:ext cx="3240360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auto">
              <a:spcBef>
                <a:spcPts val="600"/>
              </a:spcBef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</a:rPr>
              <a:t>Контроль</a:t>
            </a:r>
            <a:endParaRPr lang="hu-HU" sz="1600" b="0" dirty="0" smtClean="0">
              <a:solidFill>
                <a:schemeClr val="tx1"/>
              </a:solidFill>
            </a:endParaRPr>
          </a:p>
        </p:txBody>
      </p:sp>
      <p:sp>
        <p:nvSpPr>
          <p:cNvPr id="24" name="Cím 1"/>
          <p:cNvSpPr>
            <a:spLocks noGrp="1"/>
          </p:cNvSpPr>
          <p:nvPr>
            <p:ph type="title"/>
          </p:nvPr>
        </p:nvSpPr>
        <p:spPr>
          <a:xfrm>
            <a:off x="35496" y="44624"/>
            <a:ext cx="6192688" cy="936625"/>
          </a:xfrm>
        </p:spPr>
        <p:txBody>
          <a:bodyPr>
            <a:normAutofit/>
          </a:bodyPr>
          <a:lstStyle/>
          <a:p>
            <a:r>
              <a:rPr lang="ru-RU" dirty="0" smtClean="0"/>
              <a:t>Структура</a:t>
            </a:r>
            <a:r>
              <a:rPr lang="lv-LV" dirty="0" smtClean="0"/>
              <a:t> </a:t>
            </a:r>
            <a:r>
              <a:rPr lang="hu-HU" dirty="0" smtClean="0"/>
              <a:t>CHED-PP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637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soportba foglalás 5"/>
          <p:cNvGrpSpPr/>
          <p:nvPr/>
        </p:nvGrpSpPr>
        <p:grpSpPr>
          <a:xfrm>
            <a:off x="4456905" y="116632"/>
            <a:ext cx="4627902" cy="5976663"/>
            <a:chOff x="4456905" y="116632"/>
            <a:chExt cx="4627902" cy="5976663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1"/>
            <a:stretch/>
          </p:blipFill>
          <p:spPr bwMode="auto">
            <a:xfrm>
              <a:off x="4472988" y="4036340"/>
              <a:ext cx="4611819" cy="205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32"/>
            <a:stretch/>
          </p:blipFill>
          <p:spPr bwMode="auto">
            <a:xfrm>
              <a:off x="4456905" y="116632"/>
              <a:ext cx="4627902" cy="2199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22"/>
            <a:stretch/>
          </p:blipFill>
          <p:spPr bwMode="auto">
            <a:xfrm>
              <a:off x="4462689" y="2140704"/>
              <a:ext cx="4622118" cy="2045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3" descr="D:\00_MUNKATEKA_PGY\00_MUNKA_ANYAGOK_IRATOK\04_KULFOLDI_utak\BTSF\2017\2017_Traces tutor\traninning material\1_Presentations\supporting\CHEDPP_María_Page_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16"/>
            <a:ext cx="48499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ím 1"/>
          <p:cNvSpPr>
            <a:spLocks/>
          </p:cNvSpPr>
          <p:nvPr/>
        </p:nvSpPr>
        <p:spPr bwMode="auto">
          <a:xfrm>
            <a:off x="4462689" y="2628617"/>
            <a:ext cx="573609" cy="563313"/>
          </a:xfrm>
          <a:prstGeom prst="round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 algn="ctr"/>
            <a:r>
              <a:rPr lang="hu-HU" sz="5400" b="1" dirty="0" smtClean="0">
                <a:solidFill>
                  <a:sysClr val="windowText" lastClr="000000"/>
                </a:solidFill>
                <a:latin typeface="+mn-lt"/>
              </a:rPr>
              <a:t>=</a:t>
            </a:r>
            <a:endParaRPr lang="en-GB" sz="54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2" name="Cím 1"/>
          <p:cNvSpPr>
            <a:spLocks/>
          </p:cNvSpPr>
          <p:nvPr/>
        </p:nvSpPr>
        <p:spPr bwMode="auto">
          <a:xfrm>
            <a:off x="2121586" y="3429000"/>
            <a:ext cx="5402028" cy="903806"/>
          </a:xfrm>
          <a:prstGeom prst="round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 algn="ctr"/>
            <a:r>
              <a:rPr lang="ru-RU" sz="2400" dirty="0">
                <a:solidFill>
                  <a:sysClr val="windowText" lastClr="000000"/>
                </a:solidFill>
              </a:rPr>
              <a:t>Новый экран, подохож бумажной форме документа</a:t>
            </a:r>
            <a:endParaRPr lang="en-GB" sz="24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58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9" r="8587"/>
          <a:stretch/>
        </p:blipFill>
        <p:spPr bwMode="auto">
          <a:xfrm>
            <a:off x="586860" y="1918176"/>
            <a:ext cx="7765429" cy="420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6" name="Pealkiri 3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20472" cy="1369467"/>
          </a:xfrm>
        </p:spPr>
        <p:txBody>
          <a:bodyPr/>
          <a:lstStyle/>
          <a:p>
            <a:pPr algn="ctr"/>
            <a:r>
              <a:rPr lang="et-EE" altLang="et-EE" sz="2800" b="1" dirty="0" smtClean="0">
                <a:solidFill>
                  <a:schemeClr val="tx1"/>
                </a:solidFill>
              </a:rPr>
              <a:t>TRACES </a:t>
            </a:r>
            <a:r>
              <a:rPr lang="ru-RU" altLang="et-EE" sz="2800" b="1" dirty="0">
                <a:solidFill>
                  <a:schemeClr val="tx1"/>
                </a:solidFill>
              </a:rPr>
              <a:t>нотификации</a:t>
            </a:r>
            <a:endParaRPr lang="et-EE" alt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051050" y="4707065"/>
            <a:ext cx="7092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t-EE" altLang="et-EE" sz="2000" b="0" i="0" dirty="0">
              <a:solidFill>
                <a:srgbClr val="FF0000"/>
              </a:solidFill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2051050" y="5499227"/>
            <a:ext cx="7092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t-EE" altLang="et-EE" sz="2000" b="0" i="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052" y="3906846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t-EE" sz="2400" dirty="0">
                <a:solidFill>
                  <a:schemeClr val="bg1"/>
                </a:solidFill>
              </a:rPr>
              <a:t>ОРГАНИЗАЦИИ: создание, модификация, проверка, удаление</a:t>
            </a:r>
            <a:endParaRPr lang="et-EE" altLang="et-EE" sz="2400" b="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60" y="5115145"/>
            <a:ext cx="4017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t-EE" altLang="et-EE" sz="2000" dirty="0">
                <a:solidFill>
                  <a:schemeClr val="bg1"/>
                </a:solidFill>
              </a:rPr>
              <a:t>CHED-PP: </a:t>
            </a:r>
            <a:r>
              <a:rPr lang="ru-RU" altLang="et-EE" sz="2000" dirty="0">
                <a:solidFill>
                  <a:schemeClr val="bg1"/>
                </a:solidFill>
              </a:rPr>
              <a:t>Создание, проверка, отклонение, контроль, аннулирование, удаление</a:t>
            </a:r>
            <a:endParaRPr lang="et-EE" altLang="et-EE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459376" y="476672"/>
            <a:ext cx="7772400" cy="1727200"/>
          </a:xfrm>
        </p:spPr>
        <p:txBody>
          <a:bodyPr anchor="t">
            <a:normAutofit fontScale="90000"/>
          </a:bodyPr>
          <a:lstStyle/>
          <a:p>
            <a:pPr>
              <a:spcBef>
                <a:spcPct val="20000"/>
              </a:spcBef>
              <a:defRPr/>
            </a:pPr>
            <a:r>
              <a:rPr lang="tr-TR" sz="3600" dirty="0" smtClean="0"/>
              <a:t>CHEDPP </a:t>
            </a:r>
            <a:r>
              <a:rPr lang="ru-RU" sz="3600" dirty="0"/>
              <a:t>ОПЦИИ</a:t>
            </a:r>
            <a:r>
              <a:rPr lang="es-ES" sz="3600" dirty="0" smtClean="0"/>
              <a:t>!</a:t>
            </a:r>
            <a:br>
              <a:rPr lang="es-ES" sz="3600" dirty="0" smtClean="0"/>
            </a:br>
            <a:r>
              <a:rPr lang="es-ES" sz="3600" dirty="0" smtClean="0"/>
              <a:t/>
            </a:r>
            <a:br>
              <a:rPr lang="es-ES" sz="3600" dirty="0" smtClean="0"/>
            </a:br>
            <a:r>
              <a:rPr lang="es-ES" sz="3600" dirty="0" smtClean="0">
                <a:solidFill>
                  <a:srgbClr val="F47B22"/>
                </a:solidFill>
              </a:rPr>
              <a:t/>
            </a:r>
            <a:br>
              <a:rPr lang="es-ES" sz="3600" dirty="0" smtClean="0">
                <a:solidFill>
                  <a:srgbClr val="F47B22"/>
                </a:solidFill>
              </a:rPr>
            </a:br>
            <a:r>
              <a:rPr lang="en-GB" sz="1800" dirty="0" smtClean="0">
                <a:solidFill>
                  <a:srgbClr val="404040"/>
                </a:solidFill>
                <a:ea typeface="+mn-ea"/>
                <a:cs typeface="+mn-cs"/>
              </a:rPr>
              <a:t/>
            </a:r>
            <a:br>
              <a:rPr lang="en-GB" sz="1800" dirty="0" smtClean="0">
                <a:solidFill>
                  <a:srgbClr val="404040"/>
                </a:solidFill>
                <a:ea typeface="+mn-ea"/>
                <a:cs typeface="+mn-cs"/>
              </a:rPr>
            </a:br>
            <a:r>
              <a:rPr lang="es-ES" sz="3600" dirty="0" smtClean="0">
                <a:solidFill>
                  <a:srgbClr val="F47B22"/>
                </a:solidFill>
              </a:rPr>
              <a:t/>
            </a:r>
            <a:br>
              <a:rPr lang="es-ES" sz="3600" dirty="0" smtClean="0">
                <a:solidFill>
                  <a:srgbClr val="F47B22"/>
                </a:solidFill>
              </a:rPr>
            </a:br>
            <a:endParaRPr lang="es-ES" sz="3600" dirty="0">
              <a:solidFill>
                <a:srgbClr val="F47B22"/>
              </a:solidFill>
            </a:endParaRPr>
          </a:p>
        </p:txBody>
      </p:sp>
      <p:sp>
        <p:nvSpPr>
          <p:cNvPr id="4" name="3 Marcador de número de diapositiva"/>
          <p:cNvSpPr txBox="1">
            <a:spLocks noGrp="1"/>
          </p:cNvSpPr>
          <p:nvPr/>
        </p:nvSpPr>
        <p:spPr>
          <a:xfrm>
            <a:off x="8675688" y="5995988"/>
            <a:ext cx="487362" cy="241300"/>
          </a:xfrm>
          <a:prstGeom prst="rect">
            <a:avLst/>
          </a:prstGeom>
          <a:solidFill>
            <a:srgbClr val="F47B22"/>
          </a:solidFill>
        </p:spPr>
        <p:txBody>
          <a:bodyPr/>
          <a:lstStyle/>
          <a:p>
            <a:pPr algn="ctr">
              <a:defRPr/>
            </a:pPr>
            <a:fld id="{F11342EA-FB31-4FCB-9431-0251427AE36C}" type="slidenum">
              <a:rPr lang="en-GB" sz="1000">
                <a:solidFill>
                  <a:schemeClr val="bg1"/>
                </a:solidFill>
                <a:latin typeface="+mj-lt"/>
              </a:rPr>
              <a:pPr algn="ctr">
                <a:defRPr/>
              </a:pPr>
              <a:t>15</a:t>
            </a:fld>
            <a:endParaRPr lang="en-GB" sz="1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162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844824"/>
            <a:ext cx="2448272" cy="958416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altLang="lv-LV" sz="2800" dirty="0">
                <a:solidFill>
                  <a:srgbClr val="2C2F1D"/>
                </a:solidFill>
              </a:rPr>
              <a:t>Распечатка</a:t>
            </a:r>
            <a:endParaRPr lang="en-US" altLang="lv-LV" sz="2800" i="0" dirty="0" smtClean="0">
              <a:solidFill>
                <a:srgbClr val="2C2F1D"/>
              </a:solidFill>
            </a:endParaRPr>
          </a:p>
          <a:p>
            <a:pPr algn="just">
              <a:buFontTx/>
              <a:buNone/>
            </a:pPr>
            <a:endParaRPr lang="lv-LV" altLang="lv-LV" sz="2800" i="0" dirty="0">
              <a:solidFill>
                <a:srgbClr val="2C2F1D"/>
              </a:solidFill>
            </a:endParaRPr>
          </a:p>
          <a:p>
            <a:pPr algn="just">
              <a:buFontTx/>
              <a:buNone/>
            </a:pPr>
            <a:endParaRPr lang="lv-LV" altLang="lv-LV" sz="2800" i="0" dirty="0" smtClean="0">
              <a:solidFill>
                <a:srgbClr val="2C2F1D"/>
              </a:solidFill>
            </a:endParaRPr>
          </a:p>
          <a:p>
            <a:pPr algn="just"/>
            <a:endParaRPr lang="tr-TR" altLang="lv-LV" sz="2000" dirty="0" smtClean="0">
              <a:solidFill>
                <a:srgbClr val="2C2F1D"/>
              </a:solidFill>
            </a:endParaRPr>
          </a:p>
          <a:p>
            <a:pPr algn="just"/>
            <a:endParaRPr lang="tr-TR" altLang="lv-LV" sz="2000" dirty="0" smtClean="0">
              <a:solidFill>
                <a:srgbClr val="2C2F1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1038" y="3504019"/>
            <a:ext cx="1621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F5494"/>
                </a:solidFill>
              </a:rPr>
              <a:t>Выберите язык</a:t>
            </a:r>
            <a:endParaRPr lang="en-US" sz="2400" b="1" dirty="0" smtClean="0">
              <a:solidFill>
                <a:srgbClr val="0F5494"/>
              </a:solidFill>
            </a:endParaRPr>
          </a:p>
        </p:txBody>
      </p:sp>
      <p:sp>
        <p:nvSpPr>
          <p:cNvPr id="10242" name="AutoShape 2" descr="https://correoweb.magrama.es/owa/service.svc/s/GetFileAttachment?id=AAMkAGE5ODM4YmU2LWEwY2EtNDYzMS04MDMxLTljNmMxNmZjZjZiNABGAAAAAABh5fdZ6MOzRKU3h7ug3JhwBwCCZWMcjRGdSJp8IGhk01UeAKYMaB7BAABluV%2BjIsHVT6W0wGcwzDbMAAF0%2FfmQAAABEgAQAMpavp1X%2FNdBr413fwBZ8vM%3D&amp;X-OWA-CANARY=-R6mINmyokuO6Vddw1fXi12sre9-vdQIqT4C-fDL45BEClCctAgyb-XUO50YcPpl9lifaJcLaYg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correoweb.magrama.es/owa/service.svc/s/GetFileAttachment?id=AAMkAGE5ODM4YmU2LWEwY2EtNDYzMS04MDMxLTljNmMxNmZjZjZiNABGAAAAAABh5fdZ6MOzRKU3h7ug3JhwBwCCZWMcjRGdSJp8IGhk01UeAKYMaB7BAABluV%2BjIsHVT6W0wGcwzDbMAAF0%2FfmQAAABEgAQAMpavp1X%2FNdBr413fwBZ8vM%3D&amp;X-OWA-CANARY=-R6mINmyokuO6Vddw1fXi12sre9-vdQIqT4C-fDL45BEClCctAgyb-XUO50YcPpl9lifaJcLaYg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6" name="AutoShape 6" descr="https://correoweb.magrama.es/owa/service.svc/s/GetFileAttachment?id=AAMkAGE5ODM4YmU2LWEwY2EtNDYzMS04MDMxLTljNmMxNmZjZjZiNABGAAAAAABh5fdZ6MOzRKU3h7ug3JhwBwCCZWMcjRGdSJp8IGhk01UeAKYMaB7BAABluV%2BjIsHVT6W0wGcwzDbMAAF0%2FfmQAAABEgAQAMpavp1X%2FNdBr413fwBZ8vM%3D&amp;X-OWA-CANARY=-R6mINmyokuO6Vddw1fXi12sre9-vdQIqT4C-fDL45BEClCctAgyb-XUO50YcPpl9lifaJcLaYg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8" name="AutoShape 8" descr="https://correoweb.magrama.es/owa/service.svc/s/GetFileAttachment?id=AAMkAGE5ODM4YmU2LWEwY2EtNDYzMS04MDMxLTljNmMxNmZjZjZiNABGAAAAAABh5fdZ6MOzRKU3h7ug3JhwBwCCZWMcjRGdSJp8IGhk01UeAKYMaB7BAABluV%2BjIsHVT6W0wGcwzDbMAAF0%2FfmQAAABEgAQAMpavp1X%2FNdBr413fwBZ8vM%3D&amp;X-OWA-CANARY=-R6mINmyokuO6Vddw1fXi12sre9-vdQIqT4C-fDL45BEClCctAgyb-XUO50YcPpl9lifaJcLaYg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52" name="AutoShape 12" descr="https://correoweb.magrama.es/owa/service.svc/s/GetFileAttachment?id=AAMkAGE5ODM4YmU2LWEwY2EtNDYzMS04MDMxLTljNmMxNmZjZjZiNABGAAAAAABh5fdZ6MOzRKU3h7ug3JhwBwCCZWMcjRGdSJp8IGhk01UeAKYMaB7BAABluV%2BjIsHVT6W0wGcwzDbMAAF0%2FfmQAAABEgAQAMpavp1X%2FNdBr413fwBZ8vM%3D&amp;X-OWA-CANARY=-R6mINmyokuO6Vddw1fXi12sre9-vdQIqT4C-fDL45BEClCctAgyb-XUO50YcPpl9lifaJcLaYg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140968"/>
            <a:ext cx="5239916" cy="319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4"/>
          <p:cNvGrpSpPr/>
          <p:nvPr/>
        </p:nvGrpSpPr>
        <p:grpSpPr>
          <a:xfrm>
            <a:off x="5796136" y="2060848"/>
            <a:ext cx="2647950" cy="866775"/>
            <a:chOff x="5796136" y="2060848"/>
            <a:chExt cx="2647950" cy="866775"/>
          </a:xfrm>
        </p:grpSpPr>
        <p:pic>
          <p:nvPicPr>
            <p:cNvPr id="10253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96136" y="2060848"/>
              <a:ext cx="2647950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Rectangle 2"/>
            <p:cNvSpPr/>
            <p:nvPr/>
          </p:nvSpPr>
          <p:spPr>
            <a:xfrm>
              <a:off x="7839249" y="2413757"/>
              <a:ext cx="477167" cy="50271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 b="0"/>
            </a:p>
          </p:txBody>
        </p:sp>
      </p:grpSp>
    </p:spTree>
    <p:extLst>
      <p:ext uri="{BB962C8B-B14F-4D97-AF65-F5344CB8AC3E}">
        <p14:creationId xmlns:p14="http://schemas.microsoft.com/office/powerpoint/2010/main" val="116345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548680"/>
            <a:ext cx="7775203" cy="2519958"/>
          </a:xfrm>
        </p:spPr>
        <p:txBody>
          <a:bodyPr>
            <a:normAutofit fontScale="90000"/>
          </a:bodyPr>
          <a:lstStyle/>
          <a:p>
            <a:pPr marL="0" indent="0">
              <a:spcBef>
                <a:spcPct val="20000"/>
              </a:spcBef>
              <a:defRPr/>
            </a:pPr>
            <a:r>
              <a:rPr lang="tr-TR" dirty="0"/>
              <a:t>CHEDPP </a:t>
            </a:r>
            <a:r>
              <a:rPr lang="ru-RU" dirty="0"/>
              <a:t>ОПЦИИ</a:t>
            </a:r>
            <a:r>
              <a:rPr lang="es-ES" dirty="0" smtClean="0"/>
              <a:t>!</a:t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n-GB" sz="1800" dirty="0" smtClean="0">
                <a:solidFill>
                  <a:srgbClr val="404040"/>
                </a:solidFill>
                <a:ea typeface="+mn-ea"/>
                <a:cs typeface="+mn-cs"/>
              </a:rPr>
              <a:t/>
            </a:r>
            <a:br>
              <a:rPr lang="en-GB" sz="1800" dirty="0" smtClean="0">
                <a:solidFill>
                  <a:srgbClr val="404040"/>
                </a:solidFill>
                <a:ea typeface="+mn-ea"/>
                <a:cs typeface="+mn-cs"/>
              </a:rPr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9401E7-A354-4869-89BB-8A3FCB9FC5BB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1969" y="1556792"/>
            <a:ext cx="8497639" cy="3456384"/>
          </a:xfrm>
        </p:spPr>
        <p:txBody>
          <a:bodyPr/>
          <a:lstStyle/>
          <a:p>
            <a:pPr algn="just"/>
            <a:r>
              <a:rPr lang="ru-RU" altLang="lv-LV" sz="2000" dirty="0">
                <a:solidFill>
                  <a:srgbClr val="2C2F1D"/>
                </a:solidFill>
              </a:rPr>
              <a:t>«Скопировать как новый»: я использую этот параметр для создания новой CHEDPP. Исходный CHEDPP, который я использовал, по-прежнему действителен в системе</a:t>
            </a:r>
            <a:r>
              <a:rPr lang="en-US" altLang="lv-LV" sz="2000" dirty="0" smtClean="0">
                <a:solidFill>
                  <a:srgbClr val="2C2F1D"/>
                </a:solidFill>
              </a:rPr>
              <a:t>.</a:t>
            </a:r>
          </a:p>
          <a:p>
            <a:pPr algn="just"/>
            <a:r>
              <a:rPr lang="ru-RU" altLang="lv-LV" sz="2000" b="1" dirty="0" smtClean="0">
                <a:solidFill>
                  <a:srgbClr val="2C2F1D"/>
                </a:solidFill>
              </a:rPr>
              <a:t>«</a:t>
            </a:r>
            <a:r>
              <a:rPr lang="ru-RU" altLang="lv-LV" sz="2000" b="1" dirty="0">
                <a:solidFill>
                  <a:srgbClr val="2C2F1D"/>
                </a:solidFill>
              </a:rPr>
              <a:t>Заменить»: </a:t>
            </a:r>
            <a:r>
              <a:rPr lang="ru-RU" altLang="lv-LV" sz="2000" dirty="0">
                <a:solidFill>
                  <a:srgbClr val="2C2F1D"/>
                </a:solidFill>
              </a:rPr>
              <a:t>когда  нужно заменить действительный сертификат (из-за ошибок). С помощью этой опции первый сертификат «отменяется», и есть ссылка на созданный новуий CHEDPP. Система позволяет пользователям иметь доступ к обоим CHEDPPs</a:t>
            </a:r>
            <a:r>
              <a:rPr lang="en-US" altLang="lv-LV" sz="1400" dirty="0" smtClean="0">
                <a:solidFill>
                  <a:srgbClr val="2C2F1D"/>
                </a:solidFill>
              </a:rPr>
              <a:t>.</a:t>
            </a:r>
            <a:endParaRPr lang="tr-TR" altLang="lv-LV" sz="1400" dirty="0">
              <a:solidFill>
                <a:srgbClr val="2C2F1D"/>
              </a:solidFill>
            </a:endParaRPr>
          </a:p>
          <a:p>
            <a:pPr algn="just"/>
            <a:endParaRPr lang="en-US" altLang="lv-LV" sz="2000" b="1" dirty="0">
              <a:solidFill>
                <a:srgbClr val="2C2F1D"/>
              </a:solidFill>
            </a:endParaRPr>
          </a:p>
          <a:p>
            <a:pPr algn="just"/>
            <a:endParaRPr lang="en-US" altLang="lv-LV" sz="2000" b="1" dirty="0">
              <a:solidFill>
                <a:srgbClr val="2C2F1D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9" t="79903" r="24982" b="3809"/>
          <a:stretch/>
        </p:blipFill>
        <p:spPr bwMode="auto">
          <a:xfrm>
            <a:off x="107630" y="4077072"/>
            <a:ext cx="9066319" cy="155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24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52128"/>
          </a:xfrm>
        </p:spPr>
        <p:txBody>
          <a:bodyPr>
            <a:noAutofit/>
          </a:bodyPr>
          <a:lstStyle/>
          <a:p>
            <a:r>
              <a:rPr lang="ru-RU" altLang="en-US" sz="2400" b="1" dirty="0"/>
              <a:t>Предварительное </a:t>
            </a:r>
            <a:r>
              <a:rPr lang="ru-RU" altLang="en-US" sz="2400" b="1" dirty="0" smtClean="0"/>
              <a:t>уведомление</a:t>
            </a:r>
            <a:r>
              <a:rPr lang="lv-LV" altLang="en-US" sz="2400" b="1" dirty="0" smtClean="0"/>
              <a:t/>
            </a:r>
            <a:br>
              <a:rPr lang="lv-LV" altLang="en-US" sz="2400" b="1" dirty="0" smtClean="0"/>
            </a:br>
            <a:r>
              <a:rPr lang="ru-RU" altLang="en-US" sz="2400" b="1" dirty="0" smtClean="0"/>
              <a:t> </a:t>
            </a:r>
            <a:r>
              <a:rPr lang="ru-RU" altLang="en-US" sz="2400" b="1" dirty="0"/>
              <a:t>Часть </a:t>
            </a:r>
            <a:r>
              <a:rPr lang="et-EE" altLang="en-US" sz="2400" b="1" dirty="0"/>
              <a:t>I</a:t>
            </a:r>
            <a:endParaRPr lang="en-GB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7" t="11066" r="28394"/>
          <a:stretch/>
        </p:blipFill>
        <p:spPr bwMode="auto">
          <a:xfrm>
            <a:off x="1979712" y="1359005"/>
            <a:ext cx="4541432" cy="5024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04248" y="1356792"/>
            <a:ext cx="2195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Может выполняться бизнес-операторами или пограничным инспектором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1768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sp>
        <p:nvSpPr>
          <p:cNvPr id="4" name="Pealkiri 3"/>
          <p:cNvSpPr>
            <a:spLocks noGrp="1"/>
          </p:cNvSpPr>
          <p:nvPr>
            <p:ph type="title"/>
          </p:nvPr>
        </p:nvSpPr>
        <p:spPr>
          <a:xfrm>
            <a:off x="63658" y="404664"/>
            <a:ext cx="8973084" cy="1157894"/>
          </a:xfrm>
        </p:spPr>
        <p:txBody>
          <a:bodyPr/>
          <a:lstStyle/>
          <a:p>
            <a:pPr algn="ctr"/>
            <a:r>
              <a:rPr lang="ru-RU" altLang="en-US" b="1" dirty="0">
                <a:solidFill>
                  <a:schemeClr val="tx1"/>
                </a:solidFill>
              </a:rPr>
              <a:t>ПРИНЯТИЕ </a:t>
            </a:r>
            <a:r>
              <a:rPr lang="ru-RU" altLang="en-US" b="1" dirty="0" smtClean="0">
                <a:solidFill>
                  <a:schemeClr val="tx1"/>
                </a:solidFill>
              </a:rPr>
              <a:t>РЕШЕНИЙ</a:t>
            </a:r>
            <a:r>
              <a:rPr lang="lv-LV" altLang="en-US" b="1" dirty="0" smtClean="0">
                <a:solidFill>
                  <a:schemeClr val="tx1"/>
                </a:solidFill>
              </a:rPr>
              <a:t/>
            </a:r>
            <a:br>
              <a:rPr lang="lv-LV" altLang="en-US" b="1" dirty="0" smtClean="0">
                <a:solidFill>
                  <a:schemeClr val="tx1"/>
                </a:solidFill>
              </a:rPr>
            </a:br>
            <a:r>
              <a:rPr lang="ru-RU" altLang="en-US" b="1" dirty="0" smtClean="0">
                <a:solidFill>
                  <a:schemeClr val="tx1"/>
                </a:solidFill>
              </a:rPr>
              <a:t> </a:t>
            </a:r>
            <a:r>
              <a:rPr lang="ru-RU" altLang="en-US" b="1" dirty="0">
                <a:solidFill>
                  <a:schemeClr val="tx1"/>
                </a:solidFill>
              </a:rPr>
              <a:t>Часть </a:t>
            </a:r>
            <a:r>
              <a:rPr lang="et-EE" altLang="en-US" b="1" dirty="0">
                <a:solidFill>
                  <a:schemeClr val="tx1"/>
                </a:solidFill>
              </a:rPr>
              <a:t>II</a:t>
            </a:r>
            <a:endParaRPr lang="et-EE" altLang="en-US" b="1" dirty="0" smtClean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3658" y="2060848"/>
            <a:ext cx="8652684" cy="4350957"/>
            <a:chOff x="107504" y="2060848"/>
            <a:chExt cx="8652684" cy="435095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8058" r="960"/>
            <a:stretch/>
          </p:blipFill>
          <p:spPr bwMode="auto">
            <a:xfrm>
              <a:off x="107504" y="2060848"/>
              <a:ext cx="8652684" cy="4350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Oval 1"/>
            <p:cNvSpPr/>
            <p:nvPr/>
          </p:nvSpPr>
          <p:spPr>
            <a:xfrm>
              <a:off x="1475656" y="4149080"/>
              <a:ext cx="2736304" cy="974207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 b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300192" y="857799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Может выполняться только официальным пограничным инспектором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425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sp>
        <p:nvSpPr>
          <p:cNvPr id="6" name="Pealkiri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748464" cy="1737297"/>
          </a:xfrm>
        </p:spPr>
        <p:txBody>
          <a:bodyPr/>
          <a:lstStyle/>
          <a:p>
            <a:pPr algn="ctr"/>
            <a:r>
              <a:rPr lang="ru-RU" altLang="en-US" sz="2800" b="1" dirty="0">
                <a:solidFill>
                  <a:schemeClr val="tx1"/>
                </a:solidFill>
              </a:rPr>
              <a:t>Отказованный груз</a:t>
            </a:r>
            <a:endParaRPr lang="et-EE" altLang="en-US" sz="2800" b="1" dirty="0" smtClean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5" t="12302"/>
          <a:stretch/>
        </p:blipFill>
        <p:spPr bwMode="auto">
          <a:xfrm>
            <a:off x="611560" y="1916832"/>
            <a:ext cx="8118255" cy="4660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99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DE022D-06AF-4B87-90F1-81C269B5720C}" type="slidenum">
              <a:rPr lang="en-GB"/>
              <a:pPr>
                <a:defRPr/>
              </a:pPr>
              <a:t>2</a:t>
            </a:fld>
            <a:endParaRPr lang="en-GB"/>
          </a:p>
        </p:txBody>
      </p:sp>
      <p:sp>
        <p:nvSpPr>
          <p:cNvPr id="72707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1196752"/>
            <a:ext cx="7772400" cy="576262"/>
          </a:xfrm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fr-FR" sz="2400" dirty="0" smtClean="0"/>
              <a:t>TRACES: </a:t>
            </a:r>
            <a:r>
              <a:rPr lang="ru-RU" altLang="fr-FR" sz="2400" dirty="0"/>
              <a:t>Что это такое?</a:t>
            </a:r>
          </a:p>
        </p:txBody>
      </p:sp>
      <p:sp>
        <p:nvSpPr>
          <p:cNvPr id="72708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899592" y="1628800"/>
            <a:ext cx="7705550" cy="3744069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buSzPct val="120000"/>
            </a:pPr>
            <a:r>
              <a:rPr lang="ru-RU" altLang="fr-FR" sz="2400" b="1" dirty="0">
                <a:solidFill>
                  <a:srgbClr val="F47B22"/>
                </a:solidFill>
              </a:rPr>
              <a:t>Это инструмент на веб-основе для ветеринарноий сертификации, используемый Европейским Союзом для контроля импорта и экспорта живых животных и продуктов животного происхождения в пределах и без его границ.</a:t>
            </a:r>
            <a:endParaRPr lang="es-ES" altLang="fr-FR" sz="2400" b="1" dirty="0" smtClean="0">
              <a:solidFill>
                <a:srgbClr val="0F5494"/>
              </a:solidFill>
            </a:endParaRPr>
          </a:p>
          <a:p>
            <a:pPr algn="just">
              <a:spcBef>
                <a:spcPts val="500"/>
              </a:spcBef>
              <a:spcAft>
                <a:spcPts val="500"/>
              </a:spcAft>
              <a:buSzPct val="120000"/>
            </a:pPr>
            <a:r>
              <a:rPr lang="ru-RU" altLang="fr-FR" sz="2400" b="1" dirty="0">
                <a:solidFill>
                  <a:srgbClr val="0F5494"/>
                </a:solidFill>
              </a:rPr>
              <a:t>Он также используется для импортных проверок продуктов неживотного происхождения и живых растений.</a:t>
            </a:r>
            <a:endParaRPr lang="en-US" altLang="fr-FR" sz="2400" b="1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5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6" t="12032" r="-1266" b="30236"/>
          <a:stretch/>
        </p:blipFill>
        <p:spPr bwMode="auto">
          <a:xfrm>
            <a:off x="498108" y="1772816"/>
            <a:ext cx="8506606" cy="312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5" t="8375"/>
          <a:stretch/>
        </p:blipFill>
        <p:spPr bwMode="auto">
          <a:xfrm>
            <a:off x="1475656" y="3284984"/>
            <a:ext cx="5904656" cy="34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0658" y="476671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  <a:ea typeface="+mj-ea"/>
                <a:cs typeface="+mj-cs"/>
              </a:rPr>
              <a:t>Уведомления </a:t>
            </a:r>
            <a:r>
              <a:rPr lang="en-US" sz="2400" b="1" dirty="0">
                <a:latin typeface="+mj-lt"/>
                <a:ea typeface="+mj-ea"/>
                <a:cs typeface="+mj-cs"/>
              </a:rPr>
              <a:t>Europhyt </a:t>
            </a:r>
            <a:r>
              <a:rPr lang="ru-RU" sz="2400" b="1" dirty="0">
                <a:latin typeface="+mj-lt"/>
                <a:ea typeface="+mj-ea"/>
                <a:cs typeface="+mj-cs"/>
              </a:rPr>
              <a:t>через </a:t>
            </a:r>
            <a:r>
              <a:rPr lang="en-US" sz="2400" b="1" dirty="0">
                <a:latin typeface="+mj-lt"/>
                <a:ea typeface="+mj-ea"/>
                <a:cs typeface="+mj-cs"/>
              </a:rPr>
              <a:t>TRACES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2699792" y="2492896"/>
            <a:ext cx="792088" cy="57606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</p:spTree>
    <p:extLst>
      <p:ext uri="{BB962C8B-B14F-4D97-AF65-F5344CB8AC3E}">
        <p14:creationId xmlns:p14="http://schemas.microsoft.com/office/powerpoint/2010/main" val="22295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MUNKA\15-03-26-27_Antalya_Töröko_import\canstock150041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07" y="4432544"/>
            <a:ext cx="1233204" cy="106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0" name="Picture 2" descr="Map of Europ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7"/>
          <a:stretch/>
        </p:blipFill>
        <p:spPr bwMode="auto">
          <a:xfrm>
            <a:off x="1248004" y="-65486"/>
            <a:ext cx="5113337" cy="443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5" descr="MC900318356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42" y="2334008"/>
            <a:ext cx="10080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Oval 7"/>
          <p:cNvSpPr>
            <a:spLocks noChangeArrowheads="1"/>
          </p:cNvSpPr>
          <p:nvPr/>
        </p:nvSpPr>
        <p:spPr bwMode="auto">
          <a:xfrm>
            <a:off x="4848454" y="1624406"/>
            <a:ext cx="144462" cy="144462"/>
          </a:xfrm>
          <a:prstGeom prst="ellipse">
            <a:avLst/>
          </a:prstGeom>
          <a:solidFill>
            <a:srgbClr val="CC3300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hu-HU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1" name="Freeform 9"/>
          <p:cNvSpPr>
            <a:spLocks/>
          </p:cNvSpPr>
          <p:nvPr/>
        </p:nvSpPr>
        <p:spPr bwMode="auto">
          <a:xfrm>
            <a:off x="3891191" y="3276993"/>
            <a:ext cx="47625" cy="1504950"/>
          </a:xfrm>
          <a:custGeom>
            <a:avLst/>
            <a:gdLst>
              <a:gd name="T0" fmla="*/ 0 w 30"/>
              <a:gd name="T1" fmla="*/ 2147483647 h 948"/>
              <a:gd name="T2" fmla="*/ 2147483647 w 30"/>
              <a:gd name="T3" fmla="*/ 2147483647 h 948"/>
              <a:gd name="T4" fmla="*/ 2147483647 w 30"/>
              <a:gd name="T5" fmla="*/ 0 h 948"/>
              <a:gd name="T6" fmla="*/ 0 60000 65536"/>
              <a:gd name="T7" fmla="*/ 0 60000 65536"/>
              <a:gd name="T8" fmla="*/ 0 60000 65536"/>
              <a:gd name="T9" fmla="*/ 0 w 30"/>
              <a:gd name="T10" fmla="*/ 0 h 948"/>
              <a:gd name="T11" fmla="*/ 30 w 30"/>
              <a:gd name="T12" fmla="*/ 948 h 9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" h="948">
                <a:moveTo>
                  <a:pt x="0" y="948"/>
                </a:moveTo>
                <a:cubicBezTo>
                  <a:pt x="3" y="856"/>
                  <a:pt x="13" y="554"/>
                  <a:pt x="18" y="396"/>
                </a:cubicBezTo>
                <a:cubicBezTo>
                  <a:pt x="23" y="238"/>
                  <a:pt x="28" y="82"/>
                  <a:pt x="3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2" name="Freeform 10"/>
          <p:cNvSpPr>
            <a:spLocks/>
          </p:cNvSpPr>
          <p:nvPr/>
        </p:nvSpPr>
        <p:spPr bwMode="auto">
          <a:xfrm>
            <a:off x="3367316" y="2086368"/>
            <a:ext cx="557213" cy="2662238"/>
          </a:xfrm>
          <a:custGeom>
            <a:avLst/>
            <a:gdLst>
              <a:gd name="T0" fmla="*/ 2147483647 w 351"/>
              <a:gd name="T1" fmla="*/ 2147483647 h 1677"/>
              <a:gd name="T2" fmla="*/ 2147483647 w 351"/>
              <a:gd name="T3" fmla="*/ 2147483647 h 1677"/>
              <a:gd name="T4" fmla="*/ 0 w 351"/>
              <a:gd name="T5" fmla="*/ 0 h 1677"/>
              <a:gd name="T6" fmla="*/ 0 60000 65536"/>
              <a:gd name="T7" fmla="*/ 0 60000 65536"/>
              <a:gd name="T8" fmla="*/ 0 60000 65536"/>
              <a:gd name="T9" fmla="*/ 0 w 351"/>
              <a:gd name="T10" fmla="*/ 0 h 1677"/>
              <a:gd name="T11" fmla="*/ 351 w 351"/>
              <a:gd name="T12" fmla="*/ 1677 h 16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1" h="1677">
                <a:moveTo>
                  <a:pt x="351" y="1677"/>
                </a:moveTo>
                <a:cubicBezTo>
                  <a:pt x="324" y="1556"/>
                  <a:pt x="244" y="1228"/>
                  <a:pt x="186" y="948"/>
                </a:cubicBezTo>
                <a:cubicBezTo>
                  <a:pt x="128" y="668"/>
                  <a:pt x="39" y="197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3" name="Freeform 11"/>
          <p:cNvSpPr>
            <a:spLocks/>
          </p:cNvSpPr>
          <p:nvPr/>
        </p:nvSpPr>
        <p:spPr bwMode="auto">
          <a:xfrm>
            <a:off x="2329091" y="3424631"/>
            <a:ext cx="1577975" cy="1274762"/>
          </a:xfrm>
          <a:custGeom>
            <a:avLst/>
            <a:gdLst>
              <a:gd name="T0" fmla="*/ 2147483647 w 994"/>
              <a:gd name="T1" fmla="*/ 2147483647 h 803"/>
              <a:gd name="T2" fmla="*/ 2147483647 w 994"/>
              <a:gd name="T3" fmla="*/ 2147483647 h 803"/>
              <a:gd name="T4" fmla="*/ 0 w 994"/>
              <a:gd name="T5" fmla="*/ 0 h 803"/>
              <a:gd name="T6" fmla="*/ 0 60000 65536"/>
              <a:gd name="T7" fmla="*/ 0 60000 65536"/>
              <a:gd name="T8" fmla="*/ 0 60000 65536"/>
              <a:gd name="T9" fmla="*/ 0 w 994"/>
              <a:gd name="T10" fmla="*/ 0 h 803"/>
              <a:gd name="T11" fmla="*/ 994 w 994"/>
              <a:gd name="T12" fmla="*/ 803 h 8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4" h="803">
                <a:moveTo>
                  <a:pt x="994" y="803"/>
                </a:moveTo>
                <a:cubicBezTo>
                  <a:pt x="951" y="711"/>
                  <a:pt x="898" y="386"/>
                  <a:pt x="732" y="252"/>
                </a:cubicBezTo>
                <a:cubicBezTo>
                  <a:pt x="566" y="118"/>
                  <a:pt x="152" y="52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4" name="Freeform 12"/>
          <p:cNvSpPr>
            <a:spLocks/>
          </p:cNvSpPr>
          <p:nvPr/>
        </p:nvSpPr>
        <p:spPr bwMode="auto">
          <a:xfrm>
            <a:off x="2862491" y="1876818"/>
            <a:ext cx="1062038" cy="2855913"/>
          </a:xfrm>
          <a:custGeom>
            <a:avLst/>
            <a:gdLst>
              <a:gd name="T0" fmla="*/ 2147483647 w 669"/>
              <a:gd name="T1" fmla="*/ 2147483647 h 1799"/>
              <a:gd name="T2" fmla="*/ 2147483647 w 669"/>
              <a:gd name="T3" fmla="*/ 2147483647 h 1799"/>
              <a:gd name="T4" fmla="*/ 0 w 669"/>
              <a:gd name="T5" fmla="*/ 0 h 1799"/>
              <a:gd name="T6" fmla="*/ 0 60000 65536"/>
              <a:gd name="T7" fmla="*/ 0 60000 65536"/>
              <a:gd name="T8" fmla="*/ 0 60000 65536"/>
              <a:gd name="T9" fmla="*/ 0 w 669"/>
              <a:gd name="T10" fmla="*/ 0 h 1799"/>
              <a:gd name="T11" fmla="*/ 669 w 669"/>
              <a:gd name="T12" fmla="*/ 1799 h 17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9" h="1799">
                <a:moveTo>
                  <a:pt x="669" y="1799"/>
                </a:moveTo>
                <a:cubicBezTo>
                  <a:pt x="641" y="1711"/>
                  <a:pt x="613" y="1571"/>
                  <a:pt x="501" y="1271"/>
                </a:cubicBezTo>
                <a:cubicBezTo>
                  <a:pt x="389" y="971"/>
                  <a:pt x="105" y="265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5" name="Freeform 13"/>
          <p:cNvSpPr>
            <a:spLocks/>
          </p:cNvSpPr>
          <p:nvPr/>
        </p:nvSpPr>
        <p:spPr bwMode="auto">
          <a:xfrm>
            <a:off x="2395766" y="1638693"/>
            <a:ext cx="1512888" cy="3105150"/>
          </a:xfrm>
          <a:custGeom>
            <a:avLst/>
            <a:gdLst>
              <a:gd name="T0" fmla="*/ 2147483647 w 953"/>
              <a:gd name="T1" fmla="*/ 2147483647 h 1956"/>
              <a:gd name="T2" fmla="*/ 2147483647 w 953"/>
              <a:gd name="T3" fmla="*/ 2147483647 h 1956"/>
              <a:gd name="T4" fmla="*/ 2147483647 w 953"/>
              <a:gd name="T5" fmla="*/ 2147483647 h 1956"/>
              <a:gd name="T6" fmla="*/ 0 w 953"/>
              <a:gd name="T7" fmla="*/ 0 h 1956"/>
              <a:gd name="T8" fmla="*/ 0 60000 65536"/>
              <a:gd name="T9" fmla="*/ 0 60000 65536"/>
              <a:gd name="T10" fmla="*/ 0 60000 65536"/>
              <a:gd name="T11" fmla="*/ 0 60000 65536"/>
              <a:gd name="T12" fmla="*/ 0 w 953"/>
              <a:gd name="T13" fmla="*/ 0 h 1956"/>
              <a:gd name="T14" fmla="*/ 953 w 953"/>
              <a:gd name="T15" fmla="*/ 1956 h 19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53" h="1956">
                <a:moveTo>
                  <a:pt x="942" y="1956"/>
                </a:moveTo>
                <a:cubicBezTo>
                  <a:pt x="926" y="1896"/>
                  <a:pt x="953" y="1836"/>
                  <a:pt x="846" y="1596"/>
                </a:cubicBezTo>
                <a:cubicBezTo>
                  <a:pt x="739" y="1356"/>
                  <a:pt x="441" y="782"/>
                  <a:pt x="300" y="516"/>
                </a:cubicBezTo>
                <a:cubicBezTo>
                  <a:pt x="159" y="250"/>
                  <a:pt x="62" y="107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6" name="Freeform 14"/>
          <p:cNvSpPr>
            <a:spLocks/>
          </p:cNvSpPr>
          <p:nvPr/>
        </p:nvSpPr>
        <p:spPr bwMode="auto">
          <a:xfrm>
            <a:off x="3795941" y="832243"/>
            <a:ext cx="333375" cy="3905250"/>
          </a:xfrm>
          <a:custGeom>
            <a:avLst/>
            <a:gdLst>
              <a:gd name="T0" fmla="*/ 2147483647 w 210"/>
              <a:gd name="T1" fmla="*/ 2147483647 h 2460"/>
              <a:gd name="T2" fmla="*/ 2147483647 w 210"/>
              <a:gd name="T3" fmla="*/ 2147483647 h 2460"/>
              <a:gd name="T4" fmla="*/ 2147483647 w 210"/>
              <a:gd name="T5" fmla="*/ 0 h 2460"/>
              <a:gd name="T6" fmla="*/ 0 60000 65536"/>
              <a:gd name="T7" fmla="*/ 0 60000 65536"/>
              <a:gd name="T8" fmla="*/ 0 60000 65536"/>
              <a:gd name="T9" fmla="*/ 0 w 210"/>
              <a:gd name="T10" fmla="*/ 0 h 2460"/>
              <a:gd name="T11" fmla="*/ 210 w 210"/>
              <a:gd name="T12" fmla="*/ 2460 h 24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" h="2460">
                <a:moveTo>
                  <a:pt x="66" y="2460"/>
                </a:moveTo>
                <a:cubicBezTo>
                  <a:pt x="59" y="2186"/>
                  <a:pt x="0" y="1226"/>
                  <a:pt x="24" y="816"/>
                </a:cubicBezTo>
                <a:cubicBezTo>
                  <a:pt x="48" y="406"/>
                  <a:pt x="171" y="170"/>
                  <a:pt x="21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7" name="Freeform 15"/>
          <p:cNvSpPr>
            <a:spLocks/>
          </p:cNvSpPr>
          <p:nvPr/>
        </p:nvSpPr>
        <p:spPr bwMode="auto">
          <a:xfrm>
            <a:off x="3891191" y="2778518"/>
            <a:ext cx="155575" cy="1984375"/>
          </a:xfrm>
          <a:custGeom>
            <a:avLst/>
            <a:gdLst>
              <a:gd name="T0" fmla="*/ 0 w 98"/>
              <a:gd name="T1" fmla="*/ 2147483647 h 1250"/>
              <a:gd name="T2" fmla="*/ 2147483647 w 98"/>
              <a:gd name="T3" fmla="*/ 2147483647 h 1250"/>
              <a:gd name="T4" fmla="*/ 2147483647 w 98"/>
              <a:gd name="T5" fmla="*/ 0 h 1250"/>
              <a:gd name="T6" fmla="*/ 0 60000 65536"/>
              <a:gd name="T7" fmla="*/ 0 60000 65536"/>
              <a:gd name="T8" fmla="*/ 0 60000 65536"/>
              <a:gd name="T9" fmla="*/ 0 w 98"/>
              <a:gd name="T10" fmla="*/ 0 h 1250"/>
              <a:gd name="T11" fmla="*/ 98 w 98"/>
              <a:gd name="T12" fmla="*/ 1250 h 12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8" h="1250">
                <a:moveTo>
                  <a:pt x="0" y="1250"/>
                </a:moveTo>
                <a:cubicBezTo>
                  <a:pt x="14" y="1107"/>
                  <a:pt x="70" y="600"/>
                  <a:pt x="84" y="392"/>
                </a:cubicBezTo>
                <a:cubicBezTo>
                  <a:pt x="98" y="184"/>
                  <a:pt x="84" y="82"/>
                  <a:pt x="84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8" name="Freeform 16"/>
          <p:cNvSpPr>
            <a:spLocks/>
          </p:cNvSpPr>
          <p:nvPr/>
        </p:nvSpPr>
        <p:spPr bwMode="auto">
          <a:xfrm>
            <a:off x="3192691" y="2200668"/>
            <a:ext cx="690563" cy="2500313"/>
          </a:xfrm>
          <a:custGeom>
            <a:avLst/>
            <a:gdLst>
              <a:gd name="T0" fmla="*/ 2147483647 w 435"/>
              <a:gd name="T1" fmla="*/ 2147483647 h 1575"/>
              <a:gd name="T2" fmla="*/ 2147483647 w 435"/>
              <a:gd name="T3" fmla="*/ 2147483647 h 1575"/>
              <a:gd name="T4" fmla="*/ 0 w 435"/>
              <a:gd name="T5" fmla="*/ 0 h 1575"/>
              <a:gd name="T6" fmla="*/ 0 60000 65536"/>
              <a:gd name="T7" fmla="*/ 0 60000 65536"/>
              <a:gd name="T8" fmla="*/ 0 60000 65536"/>
              <a:gd name="T9" fmla="*/ 0 w 435"/>
              <a:gd name="T10" fmla="*/ 0 h 1575"/>
              <a:gd name="T11" fmla="*/ 435 w 435"/>
              <a:gd name="T12" fmla="*/ 1575 h 15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5" h="1575">
                <a:moveTo>
                  <a:pt x="435" y="1575"/>
                </a:moveTo>
                <a:cubicBezTo>
                  <a:pt x="408" y="1454"/>
                  <a:pt x="343" y="1109"/>
                  <a:pt x="270" y="846"/>
                </a:cubicBezTo>
                <a:cubicBezTo>
                  <a:pt x="197" y="583"/>
                  <a:pt x="56" y="176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69" name="Freeform 17"/>
          <p:cNvSpPr>
            <a:spLocks/>
          </p:cNvSpPr>
          <p:nvPr/>
        </p:nvSpPr>
        <p:spPr bwMode="auto">
          <a:xfrm>
            <a:off x="3567341" y="2200668"/>
            <a:ext cx="323850" cy="2562225"/>
          </a:xfrm>
          <a:custGeom>
            <a:avLst/>
            <a:gdLst>
              <a:gd name="T0" fmla="*/ 2147483647 w 204"/>
              <a:gd name="T1" fmla="*/ 2147483647 h 1614"/>
              <a:gd name="T2" fmla="*/ 2147483647 w 204"/>
              <a:gd name="T3" fmla="*/ 2147483647 h 1614"/>
              <a:gd name="T4" fmla="*/ 0 w 204"/>
              <a:gd name="T5" fmla="*/ 0 h 1614"/>
              <a:gd name="T6" fmla="*/ 0 60000 65536"/>
              <a:gd name="T7" fmla="*/ 0 60000 65536"/>
              <a:gd name="T8" fmla="*/ 0 60000 65536"/>
              <a:gd name="T9" fmla="*/ 0 w 204"/>
              <a:gd name="T10" fmla="*/ 0 h 1614"/>
              <a:gd name="T11" fmla="*/ 204 w 204"/>
              <a:gd name="T12" fmla="*/ 1614 h 16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1614">
                <a:moveTo>
                  <a:pt x="204" y="1614"/>
                </a:moveTo>
                <a:cubicBezTo>
                  <a:pt x="181" y="1434"/>
                  <a:pt x="100" y="803"/>
                  <a:pt x="66" y="534"/>
                </a:cubicBezTo>
                <a:cubicBezTo>
                  <a:pt x="32" y="265"/>
                  <a:pt x="14" y="111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1" name="Freeform 19"/>
          <p:cNvSpPr>
            <a:spLocks/>
          </p:cNvSpPr>
          <p:nvPr/>
        </p:nvSpPr>
        <p:spPr bwMode="auto">
          <a:xfrm>
            <a:off x="3919766" y="2029218"/>
            <a:ext cx="333375" cy="2733675"/>
          </a:xfrm>
          <a:custGeom>
            <a:avLst/>
            <a:gdLst>
              <a:gd name="T0" fmla="*/ 0 w 210"/>
              <a:gd name="T1" fmla="*/ 2147483647 h 1722"/>
              <a:gd name="T2" fmla="*/ 2147483647 w 210"/>
              <a:gd name="T3" fmla="*/ 2147483647 h 1722"/>
              <a:gd name="T4" fmla="*/ 2147483647 w 210"/>
              <a:gd name="T5" fmla="*/ 0 h 1722"/>
              <a:gd name="T6" fmla="*/ 0 60000 65536"/>
              <a:gd name="T7" fmla="*/ 0 60000 65536"/>
              <a:gd name="T8" fmla="*/ 0 60000 65536"/>
              <a:gd name="T9" fmla="*/ 0 w 210"/>
              <a:gd name="T10" fmla="*/ 0 h 1722"/>
              <a:gd name="T11" fmla="*/ 210 w 210"/>
              <a:gd name="T12" fmla="*/ 1722 h 17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0" h="1722">
                <a:moveTo>
                  <a:pt x="0" y="1722"/>
                </a:moveTo>
                <a:cubicBezTo>
                  <a:pt x="15" y="1613"/>
                  <a:pt x="55" y="1355"/>
                  <a:pt x="90" y="1068"/>
                </a:cubicBezTo>
                <a:cubicBezTo>
                  <a:pt x="125" y="781"/>
                  <a:pt x="185" y="222"/>
                  <a:pt x="21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2" name="Freeform 20"/>
          <p:cNvSpPr>
            <a:spLocks/>
          </p:cNvSpPr>
          <p:nvPr/>
        </p:nvSpPr>
        <p:spPr bwMode="auto">
          <a:xfrm>
            <a:off x="3900716" y="2724543"/>
            <a:ext cx="428625" cy="2057400"/>
          </a:xfrm>
          <a:custGeom>
            <a:avLst/>
            <a:gdLst>
              <a:gd name="T0" fmla="*/ 0 w 270"/>
              <a:gd name="T1" fmla="*/ 2147483647 h 1296"/>
              <a:gd name="T2" fmla="*/ 2147483647 w 270"/>
              <a:gd name="T3" fmla="*/ 2147483647 h 1296"/>
              <a:gd name="T4" fmla="*/ 2147483647 w 270"/>
              <a:gd name="T5" fmla="*/ 0 h 1296"/>
              <a:gd name="T6" fmla="*/ 0 60000 65536"/>
              <a:gd name="T7" fmla="*/ 0 60000 65536"/>
              <a:gd name="T8" fmla="*/ 0 60000 65536"/>
              <a:gd name="T9" fmla="*/ 0 w 270"/>
              <a:gd name="T10" fmla="*/ 0 h 1296"/>
              <a:gd name="T11" fmla="*/ 270 w 270"/>
              <a:gd name="T12" fmla="*/ 1296 h 12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0" h="1296">
                <a:moveTo>
                  <a:pt x="0" y="1296"/>
                </a:moveTo>
                <a:cubicBezTo>
                  <a:pt x="24" y="1159"/>
                  <a:pt x="99" y="690"/>
                  <a:pt x="144" y="474"/>
                </a:cubicBezTo>
                <a:cubicBezTo>
                  <a:pt x="189" y="258"/>
                  <a:pt x="244" y="99"/>
                  <a:pt x="27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3" name="Freeform 21"/>
          <p:cNvSpPr>
            <a:spLocks/>
          </p:cNvSpPr>
          <p:nvPr/>
        </p:nvSpPr>
        <p:spPr bwMode="auto">
          <a:xfrm>
            <a:off x="3900716" y="1457718"/>
            <a:ext cx="714375" cy="3276600"/>
          </a:xfrm>
          <a:custGeom>
            <a:avLst/>
            <a:gdLst>
              <a:gd name="T0" fmla="*/ 0 w 450"/>
              <a:gd name="T1" fmla="*/ 2147483647 h 2064"/>
              <a:gd name="T2" fmla="*/ 2147483647 w 450"/>
              <a:gd name="T3" fmla="*/ 2147483647 h 2064"/>
              <a:gd name="T4" fmla="*/ 2147483647 w 450"/>
              <a:gd name="T5" fmla="*/ 0 h 2064"/>
              <a:gd name="T6" fmla="*/ 0 60000 65536"/>
              <a:gd name="T7" fmla="*/ 0 60000 65536"/>
              <a:gd name="T8" fmla="*/ 0 60000 65536"/>
              <a:gd name="T9" fmla="*/ 0 w 450"/>
              <a:gd name="T10" fmla="*/ 0 h 2064"/>
              <a:gd name="T11" fmla="*/ 450 w 450"/>
              <a:gd name="T12" fmla="*/ 2064 h 20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0" h="2064">
                <a:moveTo>
                  <a:pt x="0" y="2064"/>
                </a:moveTo>
                <a:cubicBezTo>
                  <a:pt x="53" y="1852"/>
                  <a:pt x="243" y="1136"/>
                  <a:pt x="318" y="792"/>
                </a:cubicBezTo>
                <a:cubicBezTo>
                  <a:pt x="393" y="448"/>
                  <a:pt x="422" y="165"/>
                  <a:pt x="45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4" name="Freeform 22"/>
          <p:cNvSpPr>
            <a:spLocks/>
          </p:cNvSpPr>
          <p:nvPr/>
        </p:nvSpPr>
        <p:spPr bwMode="auto">
          <a:xfrm>
            <a:off x="3891191" y="1400568"/>
            <a:ext cx="895350" cy="3381375"/>
          </a:xfrm>
          <a:custGeom>
            <a:avLst/>
            <a:gdLst>
              <a:gd name="T0" fmla="*/ 0 w 564"/>
              <a:gd name="T1" fmla="*/ 2147483647 h 2130"/>
              <a:gd name="T2" fmla="*/ 2147483647 w 564"/>
              <a:gd name="T3" fmla="*/ 2147483647 h 2130"/>
              <a:gd name="T4" fmla="*/ 2147483647 w 564"/>
              <a:gd name="T5" fmla="*/ 0 h 2130"/>
              <a:gd name="T6" fmla="*/ 0 60000 65536"/>
              <a:gd name="T7" fmla="*/ 0 60000 65536"/>
              <a:gd name="T8" fmla="*/ 0 60000 65536"/>
              <a:gd name="T9" fmla="*/ 0 w 564"/>
              <a:gd name="T10" fmla="*/ 0 h 2130"/>
              <a:gd name="T11" fmla="*/ 564 w 564"/>
              <a:gd name="T12" fmla="*/ 2130 h 21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64" h="2130">
                <a:moveTo>
                  <a:pt x="0" y="2130"/>
                </a:moveTo>
                <a:cubicBezTo>
                  <a:pt x="52" y="1954"/>
                  <a:pt x="218" y="1429"/>
                  <a:pt x="312" y="1074"/>
                </a:cubicBezTo>
                <a:cubicBezTo>
                  <a:pt x="406" y="719"/>
                  <a:pt x="512" y="224"/>
                  <a:pt x="564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5" name="Freeform 23"/>
          <p:cNvSpPr>
            <a:spLocks/>
          </p:cNvSpPr>
          <p:nvPr/>
        </p:nvSpPr>
        <p:spPr bwMode="auto">
          <a:xfrm>
            <a:off x="3891191" y="705243"/>
            <a:ext cx="1085850" cy="4067175"/>
          </a:xfrm>
          <a:custGeom>
            <a:avLst/>
            <a:gdLst>
              <a:gd name="T0" fmla="*/ 0 w 684"/>
              <a:gd name="T1" fmla="*/ 2147483647 h 2562"/>
              <a:gd name="T2" fmla="*/ 2147483647 w 684"/>
              <a:gd name="T3" fmla="*/ 2147483647 h 2562"/>
              <a:gd name="T4" fmla="*/ 2147483647 w 684"/>
              <a:gd name="T5" fmla="*/ 0 h 2562"/>
              <a:gd name="T6" fmla="*/ 0 60000 65536"/>
              <a:gd name="T7" fmla="*/ 0 60000 65536"/>
              <a:gd name="T8" fmla="*/ 0 60000 65536"/>
              <a:gd name="T9" fmla="*/ 0 w 684"/>
              <a:gd name="T10" fmla="*/ 0 h 2562"/>
              <a:gd name="T11" fmla="*/ 684 w 684"/>
              <a:gd name="T12" fmla="*/ 2562 h 2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" h="2562">
                <a:moveTo>
                  <a:pt x="0" y="2562"/>
                </a:moveTo>
                <a:cubicBezTo>
                  <a:pt x="64" y="2396"/>
                  <a:pt x="270" y="1993"/>
                  <a:pt x="384" y="1566"/>
                </a:cubicBezTo>
                <a:cubicBezTo>
                  <a:pt x="498" y="1139"/>
                  <a:pt x="622" y="326"/>
                  <a:pt x="684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6" name="Freeform 24"/>
          <p:cNvSpPr>
            <a:spLocks/>
          </p:cNvSpPr>
          <p:nvPr/>
        </p:nvSpPr>
        <p:spPr bwMode="auto">
          <a:xfrm>
            <a:off x="3899129" y="3791343"/>
            <a:ext cx="906462" cy="931863"/>
          </a:xfrm>
          <a:custGeom>
            <a:avLst/>
            <a:gdLst>
              <a:gd name="T0" fmla="*/ 0 w 571"/>
              <a:gd name="T1" fmla="*/ 2147483647 h 587"/>
              <a:gd name="T2" fmla="*/ 2147483647 w 571"/>
              <a:gd name="T3" fmla="*/ 2147483647 h 587"/>
              <a:gd name="T4" fmla="*/ 2147483647 w 571"/>
              <a:gd name="T5" fmla="*/ 0 h 587"/>
              <a:gd name="T6" fmla="*/ 0 60000 65536"/>
              <a:gd name="T7" fmla="*/ 0 60000 65536"/>
              <a:gd name="T8" fmla="*/ 0 60000 65536"/>
              <a:gd name="T9" fmla="*/ 0 w 571"/>
              <a:gd name="T10" fmla="*/ 0 h 587"/>
              <a:gd name="T11" fmla="*/ 571 w 571"/>
              <a:gd name="T12" fmla="*/ 587 h 5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1" h="587">
                <a:moveTo>
                  <a:pt x="0" y="587"/>
                </a:moveTo>
                <a:cubicBezTo>
                  <a:pt x="34" y="533"/>
                  <a:pt x="110" y="356"/>
                  <a:pt x="205" y="258"/>
                </a:cubicBezTo>
                <a:cubicBezTo>
                  <a:pt x="300" y="160"/>
                  <a:pt x="495" y="54"/>
                  <a:pt x="571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7" name="Freeform 25"/>
          <p:cNvSpPr>
            <a:spLocks/>
          </p:cNvSpPr>
          <p:nvPr/>
        </p:nvSpPr>
        <p:spPr bwMode="auto">
          <a:xfrm>
            <a:off x="3647405" y="2580382"/>
            <a:ext cx="3295319" cy="2408731"/>
          </a:xfrm>
          <a:custGeom>
            <a:avLst/>
            <a:gdLst>
              <a:gd name="T0" fmla="*/ 0 w 762"/>
              <a:gd name="T1" fmla="*/ 2147483647 h 936"/>
              <a:gd name="T2" fmla="*/ 2147483647 w 762"/>
              <a:gd name="T3" fmla="*/ 2147483647 h 936"/>
              <a:gd name="T4" fmla="*/ 2147483647 w 762"/>
              <a:gd name="T5" fmla="*/ 0 h 936"/>
              <a:gd name="T6" fmla="*/ 0 60000 65536"/>
              <a:gd name="T7" fmla="*/ 0 60000 65536"/>
              <a:gd name="T8" fmla="*/ 0 60000 65536"/>
              <a:gd name="T9" fmla="*/ 0 w 762"/>
              <a:gd name="T10" fmla="*/ 0 h 936"/>
              <a:gd name="T11" fmla="*/ 762 w 762"/>
              <a:gd name="T12" fmla="*/ 936 h 936"/>
              <a:gd name="connsiteX0" fmla="*/ 0 w 17979"/>
              <a:gd name="connsiteY0" fmla="*/ 14188 h 14188"/>
              <a:gd name="connsiteX1" fmla="*/ 4331 w 17979"/>
              <a:gd name="connsiteY1" fmla="*/ 8226 h 14188"/>
              <a:gd name="connsiteX2" fmla="*/ 17979 w 17979"/>
              <a:gd name="connsiteY2" fmla="*/ 0 h 14188"/>
              <a:gd name="connsiteX0" fmla="*/ 0 w 26169"/>
              <a:gd name="connsiteY0" fmla="*/ 13711 h 13711"/>
              <a:gd name="connsiteX1" fmla="*/ 4331 w 26169"/>
              <a:gd name="connsiteY1" fmla="*/ 7749 h 13711"/>
              <a:gd name="connsiteX2" fmla="*/ 26169 w 26169"/>
              <a:gd name="connsiteY2" fmla="*/ 0 h 13711"/>
              <a:gd name="connsiteX0" fmla="*/ 0 w 26169"/>
              <a:gd name="connsiteY0" fmla="*/ 13711 h 13711"/>
              <a:gd name="connsiteX1" fmla="*/ 4331 w 26169"/>
              <a:gd name="connsiteY1" fmla="*/ 7749 h 13711"/>
              <a:gd name="connsiteX2" fmla="*/ 26169 w 26169"/>
              <a:gd name="connsiteY2" fmla="*/ 0 h 13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69" h="13711">
                <a:moveTo>
                  <a:pt x="0" y="13711"/>
                </a:moveTo>
                <a:cubicBezTo>
                  <a:pt x="722" y="12717"/>
                  <a:pt x="2664" y="9416"/>
                  <a:pt x="4331" y="7749"/>
                </a:cubicBezTo>
                <a:cubicBezTo>
                  <a:pt x="5997" y="6083"/>
                  <a:pt x="12494" y="107"/>
                  <a:pt x="26169" y="0"/>
                </a:cubicBezTo>
              </a:path>
            </a:pathLst>
          </a:custGeom>
          <a:noFill/>
          <a:ln w="38100">
            <a:solidFill>
              <a:srgbClr val="0000CC"/>
            </a:solidFill>
            <a:prstDash val="sys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78" name="Freeform 26"/>
          <p:cNvSpPr>
            <a:spLocks/>
          </p:cNvSpPr>
          <p:nvPr/>
        </p:nvSpPr>
        <p:spPr bwMode="auto">
          <a:xfrm>
            <a:off x="3691166" y="1524393"/>
            <a:ext cx="192088" cy="3198813"/>
          </a:xfrm>
          <a:custGeom>
            <a:avLst/>
            <a:gdLst>
              <a:gd name="T0" fmla="*/ 2147483647 w 121"/>
              <a:gd name="T1" fmla="*/ 2147483647 h 2015"/>
              <a:gd name="T2" fmla="*/ 2147483647 w 121"/>
              <a:gd name="T3" fmla="*/ 2147483647 h 2015"/>
              <a:gd name="T4" fmla="*/ 0 w 121"/>
              <a:gd name="T5" fmla="*/ 0 h 2015"/>
              <a:gd name="T6" fmla="*/ 0 60000 65536"/>
              <a:gd name="T7" fmla="*/ 0 60000 65536"/>
              <a:gd name="T8" fmla="*/ 0 60000 65536"/>
              <a:gd name="T9" fmla="*/ 0 w 121"/>
              <a:gd name="T10" fmla="*/ 0 h 2015"/>
              <a:gd name="T11" fmla="*/ 121 w 121"/>
              <a:gd name="T12" fmla="*/ 2015 h 20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" h="2015">
                <a:moveTo>
                  <a:pt x="121" y="2015"/>
                </a:moveTo>
                <a:cubicBezTo>
                  <a:pt x="105" y="1865"/>
                  <a:pt x="50" y="1452"/>
                  <a:pt x="30" y="1116"/>
                </a:cubicBezTo>
                <a:cubicBezTo>
                  <a:pt x="10" y="780"/>
                  <a:pt x="6" y="232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pic>
        <p:nvPicPr>
          <p:cNvPr id="49179" name="Picture 27" descr="Sto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91" y="141941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0" name="Picture 28" descr="MC900318356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534" y="1552968"/>
            <a:ext cx="10080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81" name="Freeform 29"/>
          <p:cNvSpPr>
            <a:spLocks/>
          </p:cNvSpPr>
          <p:nvPr/>
        </p:nvSpPr>
        <p:spPr bwMode="auto">
          <a:xfrm>
            <a:off x="5109597" y="1781568"/>
            <a:ext cx="531813" cy="838200"/>
          </a:xfrm>
          <a:custGeom>
            <a:avLst/>
            <a:gdLst>
              <a:gd name="T0" fmla="*/ 2147483647 w 335"/>
              <a:gd name="T1" fmla="*/ 2147483647 h 528"/>
              <a:gd name="T2" fmla="*/ 2147483647 w 335"/>
              <a:gd name="T3" fmla="*/ 2147483647 h 528"/>
              <a:gd name="T4" fmla="*/ 0 w 335"/>
              <a:gd name="T5" fmla="*/ 0 h 528"/>
              <a:gd name="T6" fmla="*/ 0 60000 65536"/>
              <a:gd name="T7" fmla="*/ 0 60000 65536"/>
              <a:gd name="T8" fmla="*/ 0 60000 65536"/>
              <a:gd name="T9" fmla="*/ 0 w 335"/>
              <a:gd name="T10" fmla="*/ 0 h 528"/>
              <a:gd name="T11" fmla="*/ 335 w 335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5" h="528">
                <a:moveTo>
                  <a:pt x="308" y="528"/>
                </a:moveTo>
                <a:cubicBezTo>
                  <a:pt x="304" y="473"/>
                  <a:pt x="335" y="288"/>
                  <a:pt x="284" y="200"/>
                </a:cubicBezTo>
                <a:cubicBezTo>
                  <a:pt x="233" y="112"/>
                  <a:pt x="59" y="42"/>
                  <a:pt x="0" y="0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83" name="Cím 1"/>
          <p:cNvSpPr>
            <a:spLocks/>
          </p:cNvSpPr>
          <p:nvPr/>
        </p:nvSpPr>
        <p:spPr bwMode="auto">
          <a:xfrm>
            <a:off x="7390413" y="5342054"/>
            <a:ext cx="1716881" cy="39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457200" indent="-457200" algn="ctr">
              <a:lnSpc>
                <a:spcPct val="150000"/>
              </a:lnSpc>
            </a:pPr>
            <a:r>
              <a:rPr lang="hu-HU" sz="2400" dirty="0">
                <a:solidFill>
                  <a:srgbClr val="1F497D"/>
                </a:solidFill>
                <a:latin typeface="Calibri"/>
                <a:cs typeface="Arial" charset="0"/>
              </a:rPr>
              <a:t>EUROPHYT</a:t>
            </a:r>
          </a:p>
        </p:txBody>
      </p:sp>
      <p:sp>
        <p:nvSpPr>
          <p:cNvPr id="49185" name="Cím 1"/>
          <p:cNvSpPr>
            <a:spLocks/>
          </p:cNvSpPr>
          <p:nvPr/>
        </p:nvSpPr>
        <p:spPr bwMode="auto">
          <a:xfrm>
            <a:off x="7514569" y="1299762"/>
            <a:ext cx="1547812" cy="649287"/>
          </a:xfrm>
          <a:prstGeom prst="roundRect">
            <a:avLst/>
          </a:prstGeom>
          <a:solidFill>
            <a:srgbClr val="FFCC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solidFill>
                  <a:srgbClr val="1F497D"/>
                </a:solidFill>
                <a:cs typeface="Arial" charset="0"/>
              </a:rPr>
              <a:t>Экспортный НОКЗР</a:t>
            </a:r>
            <a:endParaRPr lang="hu-HU" dirty="0">
              <a:solidFill>
                <a:srgbClr val="1F497D"/>
              </a:solidFill>
              <a:latin typeface="Calibri"/>
              <a:cs typeface="Arial" charset="0"/>
            </a:endParaRPr>
          </a:p>
        </p:txBody>
      </p:sp>
      <p:sp>
        <p:nvSpPr>
          <p:cNvPr id="49187" name="Freeform 35"/>
          <p:cNvSpPr>
            <a:spLocks/>
          </p:cNvSpPr>
          <p:nvPr/>
        </p:nvSpPr>
        <p:spPr bwMode="auto">
          <a:xfrm>
            <a:off x="2887891" y="2826143"/>
            <a:ext cx="1027113" cy="1911350"/>
          </a:xfrm>
          <a:custGeom>
            <a:avLst/>
            <a:gdLst>
              <a:gd name="T0" fmla="*/ 2147483647 w 647"/>
              <a:gd name="T1" fmla="*/ 2147483647 h 1204"/>
              <a:gd name="T2" fmla="*/ 2147483647 w 647"/>
              <a:gd name="T3" fmla="*/ 2147483647 h 1204"/>
              <a:gd name="T4" fmla="*/ 0 w 647"/>
              <a:gd name="T5" fmla="*/ 0 h 1204"/>
              <a:gd name="T6" fmla="*/ 0 60000 65536"/>
              <a:gd name="T7" fmla="*/ 0 60000 65536"/>
              <a:gd name="T8" fmla="*/ 0 60000 65536"/>
              <a:gd name="T9" fmla="*/ 0 w 647"/>
              <a:gd name="T10" fmla="*/ 0 h 1204"/>
              <a:gd name="T11" fmla="*/ 647 w 647"/>
              <a:gd name="T12" fmla="*/ 1204 h 1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" h="1204">
                <a:moveTo>
                  <a:pt x="646" y="1204"/>
                </a:moveTo>
                <a:cubicBezTo>
                  <a:pt x="628" y="1129"/>
                  <a:pt x="647" y="955"/>
                  <a:pt x="539" y="754"/>
                </a:cubicBezTo>
                <a:cubicBezTo>
                  <a:pt x="431" y="553"/>
                  <a:pt x="112" y="157"/>
                  <a:pt x="0" y="0"/>
                </a:cubicBezTo>
              </a:path>
            </a:pathLst>
          </a:cu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88" name="Cím 1"/>
          <p:cNvSpPr>
            <a:spLocks/>
          </p:cNvSpPr>
          <p:nvPr/>
        </p:nvSpPr>
        <p:spPr bwMode="auto">
          <a:xfrm>
            <a:off x="7398033" y="3091255"/>
            <a:ext cx="1188021" cy="35242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dirty="0">
                <a:solidFill>
                  <a:srgbClr val="1F497D"/>
                </a:solidFill>
                <a:cs typeface="Arial" charset="0"/>
              </a:rPr>
              <a:t>ЕОКЗР</a:t>
            </a:r>
            <a:r>
              <a:rPr lang="en-US" sz="2000" dirty="0" smtClean="0">
                <a:solidFill>
                  <a:srgbClr val="1F497D"/>
                </a:solidFill>
                <a:latin typeface="Calibri"/>
                <a:cs typeface="Arial" charset="0"/>
              </a:rPr>
              <a:t> </a:t>
            </a:r>
            <a:endParaRPr lang="hu-HU" sz="2000" dirty="0">
              <a:solidFill>
                <a:srgbClr val="1F497D"/>
              </a:solidFill>
              <a:latin typeface="Calibri"/>
              <a:cs typeface="Arial" charset="0"/>
            </a:endParaRPr>
          </a:p>
        </p:txBody>
      </p:sp>
      <p:sp>
        <p:nvSpPr>
          <p:cNvPr id="43" name="Cím 1"/>
          <p:cNvSpPr>
            <a:spLocks/>
          </p:cNvSpPr>
          <p:nvPr/>
        </p:nvSpPr>
        <p:spPr bwMode="auto">
          <a:xfrm>
            <a:off x="3152210" y="6309004"/>
            <a:ext cx="5876933" cy="48351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</a:rPr>
              <a:t>Оценка данных</a:t>
            </a:r>
            <a:endParaRPr lang="hu-HU" sz="2000" dirty="0">
              <a:solidFill>
                <a:sysClr val="windowText" lastClr="000000"/>
              </a:solidFill>
            </a:endParaRPr>
          </a:p>
        </p:txBody>
      </p:sp>
      <p:sp>
        <p:nvSpPr>
          <p:cNvPr id="41" name="Cím 1"/>
          <p:cNvSpPr>
            <a:spLocks/>
          </p:cNvSpPr>
          <p:nvPr/>
        </p:nvSpPr>
        <p:spPr bwMode="auto">
          <a:xfrm>
            <a:off x="3098841" y="5918816"/>
            <a:ext cx="5963540" cy="352876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u-HU" sz="2000" dirty="0" smtClean="0">
                <a:solidFill>
                  <a:srgbClr val="FFFF00"/>
                </a:solidFill>
                <a:latin typeface="Calibri"/>
                <a:cs typeface="Arial" charset="0"/>
              </a:rPr>
              <a:t>FVO </a:t>
            </a:r>
          </a:p>
        </p:txBody>
      </p:sp>
      <p:pic>
        <p:nvPicPr>
          <p:cNvPr id="44" name="Picture 2" descr="H:\MUNKA\15-03-26-27_Antalya_Töröko_import\canstock150041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104" y="4439484"/>
            <a:ext cx="1049501" cy="9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Cím 1"/>
          <p:cNvSpPr>
            <a:spLocks/>
          </p:cNvSpPr>
          <p:nvPr/>
        </p:nvSpPr>
        <p:spPr bwMode="auto">
          <a:xfrm>
            <a:off x="3130991" y="5307730"/>
            <a:ext cx="1716881" cy="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457200" indent="-457200" algn="ctr">
              <a:lnSpc>
                <a:spcPct val="150000"/>
              </a:lnSpc>
            </a:pPr>
            <a:r>
              <a:rPr lang="hu-HU" sz="2400" dirty="0" smtClean="0">
                <a:solidFill>
                  <a:srgbClr val="1F497D"/>
                </a:solidFill>
                <a:latin typeface="Calibri"/>
                <a:cs typeface="Arial" charset="0"/>
              </a:rPr>
              <a:t>TRACES-NT</a:t>
            </a:r>
            <a:endParaRPr lang="hu-HU" sz="2400" dirty="0">
              <a:solidFill>
                <a:srgbClr val="1F497D"/>
              </a:solidFill>
              <a:latin typeface="Calibri"/>
              <a:cs typeface="Arial" charset="0"/>
            </a:endParaRPr>
          </a:p>
        </p:txBody>
      </p:sp>
      <p:sp>
        <p:nvSpPr>
          <p:cNvPr id="47" name="Freeform 4"/>
          <p:cNvSpPr>
            <a:spLocks/>
          </p:cNvSpPr>
          <p:nvPr/>
        </p:nvSpPr>
        <p:spPr bwMode="auto">
          <a:xfrm flipH="1">
            <a:off x="4512051" y="4785664"/>
            <a:ext cx="3269243" cy="7617"/>
          </a:xfrm>
          <a:custGeom>
            <a:avLst/>
            <a:gdLst>
              <a:gd name="T0" fmla="*/ 2147483647 w 789"/>
              <a:gd name="T1" fmla="*/ 0 h 1114"/>
              <a:gd name="T2" fmla="*/ 2147483647 w 789"/>
              <a:gd name="T3" fmla="*/ 2147483647 h 1114"/>
              <a:gd name="T4" fmla="*/ 0 w 789"/>
              <a:gd name="T5" fmla="*/ 2147483647 h 1114"/>
              <a:gd name="T6" fmla="*/ 0 60000 65536"/>
              <a:gd name="T7" fmla="*/ 0 60000 65536"/>
              <a:gd name="T8" fmla="*/ 0 60000 65536"/>
              <a:gd name="T9" fmla="*/ 0 w 789"/>
              <a:gd name="T10" fmla="*/ 0 h 1114"/>
              <a:gd name="T11" fmla="*/ 789 w 789"/>
              <a:gd name="T12" fmla="*/ 1114 h 1114"/>
              <a:gd name="connsiteX0" fmla="*/ 12 w 8892"/>
              <a:gd name="connsiteY0" fmla="*/ 0 h 11724"/>
              <a:gd name="connsiteX1" fmla="*/ 8719 w 8892"/>
              <a:gd name="connsiteY1" fmla="*/ 6930 h 11724"/>
              <a:gd name="connsiteX2" fmla="*/ 1267 w 8892"/>
              <a:gd name="connsiteY2" fmla="*/ 11724 h 11724"/>
              <a:gd name="connsiteX0" fmla="*/ 14 w 14114"/>
              <a:gd name="connsiteY0" fmla="*/ 0 h 9510"/>
              <a:gd name="connsiteX1" fmla="*/ 9806 w 14114"/>
              <a:gd name="connsiteY1" fmla="*/ 5911 h 9510"/>
              <a:gd name="connsiteX2" fmla="*/ 13855 w 14114"/>
              <a:gd name="connsiteY2" fmla="*/ 9510 h 9510"/>
              <a:gd name="connsiteX0" fmla="*/ 10 w 10004"/>
              <a:gd name="connsiteY0" fmla="*/ 0 h 10000"/>
              <a:gd name="connsiteX1" fmla="*/ 7110 w 10004"/>
              <a:gd name="connsiteY1" fmla="*/ 2931 h 10000"/>
              <a:gd name="connsiteX2" fmla="*/ 9816 w 10004"/>
              <a:gd name="connsiteY2" fmla="*/ 10000 h 10000"/>
              <a:gd name="connsiteX0" fmla="*/ 10 w 10201"/>
              <a:gd name="connsiteY0" fmla="*/ 0 h 10000"/>
              <a:gd name="connsiteX1" fmla="*/ 7110 w 10201"/>
              <a:gd name="connsiteY1" fmla="*/ 2931 h 10000"/>
              <a:gd name="connsiteX2" fmla="*/ 9816 w 10201"/>
              <a:gd name="connsiteY2" fmla="*/ 10000 h 10000"/>
              <a:gd name="connsiteX0" fmla="*/ 19 w 10210"/>
              <a:gd name="connsiteY0" fmla="*/ 0 h 10000"/>
              <a:gd name="connsiteX1" fmla="*/ 7119 w 10210"/>
              <a:gd name="connsiteY1" fmla="*/ 2931 h 10000"/>
              <a:gd name="connsiteX2" fmla="*/ 9825 w 10210"/>
              <a:gd name="connsiteY2" fmla="*/ 10000 h 10000"/>
              <a:gd name="connsiteX0" fmla="*/ 0 w 9806"/>
              <a:gd name="connsiteY0" fmla="*/ 0 h 10000"/>
              <a:gd name="connsiteX1" fmla="*/ 9806 w 9806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2293"/>
              <a:gd name="connsiteY0" fmla="*/ 0 h 3366"/>
              <a:gd name="connsiteX1" fmla="*/ 1514 w 2293"/>
              <a:gd name="connsiteY1" fmla="*/ 3366 h 3366"/>
              <a:gd name="connsiteX0" fmla="*/ 48738 w 52639"/>
              <a:gd name="connsiteY0" fmla="*/ 4197 h 6926"/>
              <a:gd name="connsiteX1" fmla="*/ 367 w 52639"/>
              <a:gd name="connsiteY1" fmla="*/ 6926 h 6926"/>
              <a:gd name="connsiteX0" fmla="*/ 9189 w 10359"/>
              <a:gd name="connsiteY0" fmla="*/ 0 h 4593"/>
              <a:gd name="connsiteX1" fmla="*/ 0 w 10359"/>
              <a:gd name="connsiteY1" fmla="*/ 3940 h 4593"/>
              <a:gd name="connsiteX0" fmla="*/ 10584 w 11561"/>
              <a:gd name="connsiteY0" fmla="*/ 0 h 7826"/>
              <a:gd name="connsiteX1" fmla="*/ 0 w 11561"/>
              <a:gd name="connsiteY1" fmla="*/ 1961 h 7826"/>
              <a:gd name="connsiteX0" fmla="*/ 9155 w 9155"/>
              <a:gd name="connsiteY0" fmla="*/ 0 h 2827"/>
              <a:gd name="connsiteX1" fmla="*/ 0 w 9155"/>
              <a:gd name="connsiteY1" fmla="*/ 2506 h 2827"/>
              <a:gd name="connsiteX0" fmla="*/ 10000 w 10000"/>
              <a:gd name="connsiteY0" fmla="*/ 0 h 18869"/>
              <a:gd name="connsiteX1" fmla="*/ 0 w 10000"/>
              <a:gd name="connsiteY1" fmla="*/ 8865 h 18869"/>
              <a:gd name="connsiteX0" fmla="*/ 10243 w 10243"/>
              <a:gd name="connsiteY0" fmla="*/ 0 h 18869"/>
              <a:gd name="connsiteX1" fmla="*/ 0 w 10243"/>
              <a:gd name="connsiteY1" fmla="*/ 8865 h 18869"/>
              <a:gd name="connsiteX0" fmla="*/ 10243 w 10243"/>
              <a:gd name="connsiteY0" fmla="*/ 0 h 16761"/>
              <a:gd name="connsiteX1" fmla="*/ 0 w 10243"/>
              <a:gd name="connsiteY1" fmla="*/ 8865 h 16761"/>
              <a:gd name="connsiteX0" fmla="*/ 10243 w 10243"/>
              <a:gd name="connsiteY0" fmla="*/ 0 h 9155"/>
              <a:gd name="connsiteX1" fmla="*/ 0 w 10243"/>
              <a:gd name="connsiteY1" fmla="*/ 8865 h 9155"/>
              <a:gd name="connsiteX0" fmla="*/ 10000 w 10000"/>
              <a:gd name="connsiteY0" fmla="*/ 0 h 10000"/>
              <a:gd name="connsiteX1" fmla="*/ 0 w 10000"/>
              <a:gd name="connsiteY1" fmla="*/ 9683 h 10000"/>
              <a:gd name="connsiteX0" fmla="*/ 10000 w 10000"/>
              <a:gd name="connsiteY0" fmla="*/ 0 h 10000"/>
              <a:gd name="connsiteX1" fmla="*/ 0 w 10000"/>
              <a:gd name="connsiteY1" fmla="*/ 9683 h 10000"/>
              <a:gd name="connsiteX0" fmla="*/ 10000 w 10000"/>
              <a:gd name="connsiteY0" fmla="*/ 8094 h 17777"/>
              <a:gd name="connsiteX1" fmla="*/ 0 w 10000"/>
              <a:gd name="connsiteY1" fmla="*/ 17777 h 17777"/>
              <a:gd name="connsiteX0" fmla="*/ 10000 w 10000"/>
              <a:gd name="connsiteY0" fmla="*/ 0 h 9683"/>
              <a:gd name="connsiteX1" fmla="*/ 0 w 10000"/>
              <a:gd name="connsiteY1" fmla="*/ 9683 h 9683"/>
              <a:gd name="connsiteX0" fmla="*/ 10000 w 10000"/>
              <a:gd name="connsiteY0" fmla="*/ 0 h 10000"/>
              <a:gd name="connsiteX1" fmla="*/ 0 w 10000"/>
              <a:gd name="connsiteY1" fmla="*/ 10000 h 10000"/>
              <a:gd name="connsiteX0" fmla="*/ 10000 w 10000"/>
              <a:gd name="connsiteY0" fmla="*/ 0 h 10000"/>
              <a:gd name="connsiteX1" fmla="*/ 0 w 10000"/>
              <a:gd name="connsiteY1" fmla="*/ 10000 h 10000"/>
              <a:gd name="connsiteX0" fmla="*/ 10000 w 10000"/>
              <a:gd name="connsiteY0" fmla="*/ 0 h 48885"/>
              <a:gd name="connsiteX1" fmla="*/ 0 w 10000"/>
              <a:gd name="connsiteY1" fmla="*/ 10000 h 48885"/>
              <a:gd name="connsiteX0" fmla="*/ 10000 w 10000"/>
              <a:gd name="connsiteY0" fmla="*/ 0 h 10000"/>
              <a:gd name="connsiteX1" fmla="*/ 0 w 10000"/>
              <a:gd name="connsiteY1" fmla="*/ 10000 h 10000"/>
              <a:gd name="connsiteX0" fmla="*/ 10148 w 10148"/>
              <a:gd name="connsiteY0" fmla="*/ 1826 h 1826"/>
              <a:gd name="connsiteX1" fmla="*/ 0 w 10148"/>
              <a:gd name="connsiteY1" fmla="*/ 0 h 1826"/>
              <a:gd name="connsiteX0" fmla="*/ 9621 w 9621"/>
              <a:gd name="connsiteY0" fmla="*/ 0 h 54763"/>
              <a:gd name="connsiteX1" fmla="*/ 0 w 9621"/>
              <a:gd name="connsiteY1" fmla="*/ 54763 h 54763"/>
              <a:gd name="connsiteX0" fmla="*/ 11926 w 11926"/>
              <a:gd name="connsiteY0" fmla="*/ 5873 h 5873"/>
              <a:gd name="connsiteX1" fmla="*/ 0 w 11926"/>
              <a:gd name="connsiteY1" fmla="*/ 0 h 5873"/>
              <a:gd name="connsiteX0" fmla="*/ 10059 w 10059"/>
              <a:gd name="connsiteY0" fmla="*/ 1666 h 1666"/>
              <a:gd name="connsiteX1" fmla="*/ 0 w 10059"/>
              <a:gd name="connsiteY1" fmla="*/ 0 h 1666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xtLst/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86" name="Freeform 34"/>
          <p:cNvSpPr>
            <a:spLocks/>
          </p:cNvSpPr>
          <p:nvPr/>
        </p:nvSpPr>
        <p:spPr bwMode="auto">
          <a:xfrm flipH="1">
            <a:off x="8584871" y="1972596"/>
            <a:ext cx="237301" cy="2726797"/>
          </a:xfrm>
          <a:custGeom>
            <a:avLst/>
            <a:gdLst>
              <a:gd name="T0" fmla="*/ 0 w 1607"/>
              <a:gd name="T1" fmla="*/ 2147483647 h 1103"/>
              <a:gd name="T2" fmla="*/ 2147483647 w 1607"/>
              <a:gd name="T3" fmla="*/ 2147483647 h 1103"/>
              <a:gd name="T4" fmla="*/ 2147483647 w 1607"/>
              <a:gd name="T5" fmla="*/ 0 h 1103"/>
              <a:gd name="T6" fmla="*/ 0 60000 65536"/>
              <a:gd name="T7" fmla="*/ 0 60000 65536"/>
              <a:gd name="T8" fmla="*/ 0 60000 65536"/>
              <a:gd name="T9" fmla="*/ 0 w 1607"/>
              <a:gd name="T10" fmla="*/ 0 h 1103"/>
              <a:gd name="T11" fmla="*/ 1607 w 1607"/>
              <a:gd name="T12" fmla="*/ 1103 h 1103"/>
              <a:gd name="connsiteX0" fmla="*/ 0 w 12903"/>
              <a:gd name="connsiteY0" fmla="*/ 15728 h 15728"/>
              <a:gd name="connsiteX1" fmla="*/ 4561 w 12903"/>
              <a:gd name="connsiteY1" fmla="*/ 12600 h 15728"/>
              <a:gd name="connsiteX2" fmla="*/ 12903 w 12903"/>
              <a:gd name="connsiteY2" fmla="*/ 0 h 15728"/>
              <a:gd name="connsiteX0" fmla="*/ 0 w 12903"/>
              <a:gd name="connsiteY0" fmla="*/ 15728 h 15728"/>
              <a:gd name="connsiteX1" fmla="*/ 4561 w 12903"/>
              <a:gd name="connsiteY1" fmla="*/ 12600 h 15728"/>
              <a:gd name="connsiteX2" fmla="*/ 12903 w 12903"/>
              <a:gd name="connsiteY2" fmla="*/ 0 h 15728"/>
              <a:gd name="connsiteX0" fmla="*/ 0 w 12586"/>
              <a:gd name="connsiteY0" fmla="*/ 15954 h 15954"/>
              <a:gd name="connsiteX1" fmla="*/ 4561 w 12586"/>
              <a:gd name="connsiteY1" fmla="*/ 12826 h 15954"/>
              <a:gd name="connsiteX2" fmla="*/ 12586 w 12586"/>
              <a:gd name="connsiteY2" fmla="*/ 0 h 15954"/>
              <a:gd name="connsiteX0" fmla="*/ 0 w 12586"/>
              <a:gd name="connsiteY0" fmla="*/ 15954 h 15954"/>
              <a:gd name="connsiteX1" fmla="*/ 12586 w 12586"/>
              <a:gd name="connsiteY1" fmla="*/ 0 h 15954"/>
              <a:gd name="connsiteX0" fmla="*/ 0 w 16342"/>
              <a:gd name="connsiteY0" fmla="*/ 15954 h 15954"/>
              <a:gd name="connsiteX1" fmla="*/ 16342 w 16342"/>
              <a:gd name="connsiteY1" fmla="*/ 0 h 15954"/>
              <a:gd name="connsiteX0" fmla="*/ 0 w 16342"/>
              <a:gd name="connsiteY0" fmla="*/ 15954 h 15954"/>
              <a:gd name="connsiteX1" fmla="*/ 16342 w 16342"/>
              <a:gd name="connsiteY1" fmla="*/ 0 h 15954"/>
              <a:gd name="connsiteX0" fmla="*/ 0 w 19792"/>
              <a:gd name="connsiteY0" fmla="*/ 15954 h 15954"/>
              <a:gd name="connsiteX1" fmla="*/ 16342 w 19792"/>
              <a:gd name="connsiteY1" fmla="*/ 0 h 15954"/>
              <a:gd name="connsiteX0" fmla="*/ 0 w 17495"/>
              <a:gd name="connsiteY0" fmla="*/ 16121 h 16121"/>
              <a:gd name="connsiteX1" fmla="*/ 12586 w 17495"/>
              <a:gd name="connsiteY1" fmla="*/ 0 h 16121"/>
              <a:gd name="connsiteX0" fmla="*/ 0 w 15896"/>
              <a:gd name="connsiteY0" fmla="*/ 16121 h 16121"/>
              <a:gd name="connsiteX1" fmla="*/ 12586 w 15896"/>
              <a:gd name="connsiteY1" fmla="*/ 0 h 16121"/>
              <a:gd name="connsiteX0" fmla="*/ 28847 w 35593"/>
              <a:gd name="connsiteY0" fmla="*/ 17231 h 17231"/>
              <a:gd name="connsiteX1" fmla="*/ 0 w 35593"/>
              <a:gd name="connsiteY1" fmla="*/ 0 h 17231"/>
              <a:gd name="connsiteX0" fmla="*/ 31573 w 31573"/>
              <a:gd name="connsiteY0" fmla="*/ 17231 h 17231"/>
              <a:gd name="connsiteX1" fmla="*/ 2726 w 31573"/>
              <a:gd name="connsiteY1" fmla="*/ 0 h 17231"/>
              <a:gd name="connsiteX0" fmla="*/ 28847 w 56103"/>
              <a:gd name="connsiteY0" fmla="*/ 17231 h 19282"/>
              <a:gd name="connsiteX1" fmla="*/ 56103 w 56103"/>
              <a:gd name="connsiteY1" fmla="*/ 19282 h 19282"/>
              <a:gd name="connsiteX2" fmla="*/ 0 w 56103"/>
              <a:gd name="connsiteY2" fmla="*/ 0 h 19282"/>
              <a:gd name="connsiteX0" fmla="*/ 58149 w 58149"/>
              <a:gd name="connsiteY0" fmla="*/ 19261 h 19289"/>
              <a:gd name="connsiteX1" fmla="*/ 56103 w 58149"/>
              <a:gd name="connsiteY1" fmla="*/ 19282 h 19289"/>
              <a:gd name="connsiteX2" fmla="*/ 0 w 58149"/>
              <a:gd name="connsiteY2" fmla="*/ 0 h 19289"/>
              <a:gd name="connsiteX0" fmla="*/ 66431 w 66431"/>
              <a:gd name="connsiteY0" fmla="*/ 19261 h 19289"/>
              <a:gd name="connsiteX1" fmla="*/ 25660 w 66431"/>
              <a:gd name="connsiteY1" fmla="*/ 19282 h 19289"/>
              <a:gd name="connsiteX2" fmla="*/ 8282 w 66431"/>
              <a:gd name="connsiteY2" fmla="*/ 0 h 19289"/>
              <a:gd name="connsiteX0" fmla="*/ 37699 w 37699"/>
              <a:gd name="connsiteY0" fmla="*/ 19024 h 19284"/>
              <a:gd name="connsiteX1" fmla="*/ 25660 w 37699"/>
              <a:gd name="connsiteY1" fmla="*/ 19282 h 19284"/>
              <a:gd name="connsiteX2" fmla="*/ 8282 w 37699"/>
              <a:gd name="connsiteY2" fmla="*/ 0 h 19284"/>
              <a:gd name="connsiteX0" fmla="*/ 29417 w 29417"/>
              <a:gd name="connsiteY0" fmla="*/ 19024 h 19024"/>
              <a:gd name="connsiteX1" fmla="*/ 0 w 29417"/>
              <a:gd name="connsiteY1" fmla="*/ 0 h 19024"/>
              <a:gd name="connsiteX0" fmla="*/ 18174 w 18174"/>
              <a:gd name="connsiteY0" fmla="*/ 19024 h 19024"/>
              <a:gd name="connsiteX1" fmla="*/ 0 w 18174"/>
              <a:gd name="connsiteY1" fmla="*/ 0 h 19024"/>
              <a:gd name="connsiteX0" fmla="*/ 20424 w 20424"/>
              <a:gd name="connsiteY0" fmla="*/ 19024 h 19024"/>
              <a:gd name="connsiteX1" fmla="*/ 2250 w 20424"/>
              <a:gd name="connsiteY1" fmla="*/ 0 h 1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424" h="19024">
                <a:moveTo>
                  <a:pt x="20424" y="19024"/>
                </a:moveTo>
                <a:cubicBezTo>
                  <a:pt x="-15615" y="13236"/>
                  <a:pt x="8308" y="6341"/>
                  <a:pt x="2250" y="0"/>
                </a:cubicBezTo>
              </a:path>
            </a:pathLst>
          </a:custGeom>
          <a:noFill/>
          <a:ln w="38100">
            <a:solidFill>
              <a:srgbClr val="CC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51" name="Cím 1"/>
          <p:cNvSpPr>
            <a:spLocks/>
          </p:cNvSpPr>
          <p:nvPr/>
        </p:nvSpPr>
        <p:spPr bwMode="auto">
          <a:xfrm>
            <a:off x="5384472" y="4530561"/>
            <a:ext cx="1558252" cy="563909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xtLst/>
        </p:spPr>
        <p:txBody>
          <a:bodyPr wrap="none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cs typeface="Arial" charset="0"/>
              </a:rPr>
              <a:t>Несоответствие</a:t>
            </a:r>
            <a:endParaRPr lang="en-GB" sz="1600" dirty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" name="Freeform 4"/>
          <p:cNvSpPr>
            <a:spLocks/>
          </p:cNvSpPr>
          <p:nvPr/>
        </p:nvSpPr>
        <p:spPr bwMode="auto">
          <a:xfrm>
            <a:off x="3982872" y="2565062"/>
            <a:ext cx="1240087" cy="2279486"/>
          </a:xfrm>
          <a:custGeom>
            <a:avLst/>
            <a:gdLst>
              <a:gd name="T0" fmla="*/ 2147483647 w 789"/>
              <a:gd name="T1" fmla="*/ 0 h 1114"/>
              <a:gd name="T2" fmla="*/ 2147483647 w 789"/>
              <a:gd name="T3" fmla="*/ 2147483647 h 1114"/>
              <a:gd name="T4" fmla="*/ 0 w 789"/>
              <a:gd name="T5" fmla="*/ 2147483647 h 1114"/>
              <a:gd name="T6" fmla="*/ 0 60000 65536"/>
              <a:gd name="T7" fmla="*/ 0 60000 65536"/>
              <a:gd name="T8" fmla="*/ 0 60000 65536"/>
              <a:gd name="T9" fmla="*/ 0 w 789"/>
              <a:gd name="T10" fmla="*/ 0 h 1114"/>
              <a:gd name="T11" fmla="*/ 789 w 789"/>
              <a:gd name="T12" fmla="*/ 1114 h 1114"/>
              <a:gd name="connsiteX0" fmla="*/ 10000 w 10000"/>
              <a:gd name="connsiteY0" fmla="*/ 0 h 10000"/>
              <a:gd name="connsiteX1" fmla="*/ 6276 w 10000"/>
              <a:gd name="connsiteY1" fmla="*/ 4413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6457 w 10000"/>
              <a:gd name="connsiteY1" fmla="*/ 3752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6547 w 10000"/>
              <a:gd name="connsiteY1" fmla="*/ 3950 h 10000"/>
              <a:gd name="connsiteX2" fmla="*/ 0 w 10000"/>
              <a:gd name="connsiteY2" fmla="*/ 10000 h 10000"/>
              <a:gd name="connsiteX0" fmla="*/ 10362 w 10362"/>
              <a:gd name="connsiteY0" fmla="*/ 0 h 10595"/>
              <a:gd name="connsiteX1" fmla="*/ 6909 w 10362"/>
              <a:gd name="connsiteY1" fmla="*/ 3950 h 10595"/>
              <a:gd name="connsiteX2" fmla="*/ 0 w 10362"/>
              <a:gd name="connsiteY2" fmla="*/ 10595 h 10595"/>
              <a:gd name="connsiteX0" fmla="*/ 12397 w 12397"/>
              <a:gd name="connsiteY0" fmla="*/ 0 h 11057"/>
              <a:gd name="connsiteX1" fmla="*/ 6909 w 12397"/>
              <a:gd name="connsiteY1" fmla="*/ 4412 h 11057"/>
              <a:gd name="connsiteX2" fmla="*/ 0 w 12397"/>
              <a:gd name="connsiteY2" fmla="*/ 11057 h 11057"/>
              <a:gd name="connsiteX0" fmla="*/ 10407 w 10407"/>
              <a:gd name="connsiteY0" fmla="*/ 0 h 11619"/>
              <a:gd name="connsiteX1" fmla="*/ 6909 w 10407"/>
              <a:gd name="connsiteY1" fmla="*/ 4974 h 11619"/>
              <a:gd name="connsiteX2" fmla="*/ 0 w 10407"/>
              <a:gd name="connsiteY2" fmla="*/ 11619 h 11619"/>
              <a:gd name="connsiteX0" fmla="*/ 8833 w 8833"/>
              <a:gd name="connsiteY0" fmla="*/ 0 h 12055"/>
              <a:gd name="connsiteX1" fmla="*/ 5335 w 8833"/>
              <a:gd name="connsiteY1" fmla="*/ 4974 h 12055"/>
              <a:gd name="connsiteX2" fmla="*/ 0 w 8833"/>
              <a:gd name="connsiteY2" fmla="*/ 12055 h 12055"/>
              <a:gd name="connsiteX0" fmla="*/ 10614 w 10614"/>
              <a:gd name="connsiteY0" fmla="*/ 0 h 9901"/>
              <a:gd name="connsiteX1" fmla="*/ 6654 w 10614"/>
              <a:gd name="connsiteY1" fmla="*/ 4126 h 9901"/>
              <a:gd name="connsiteX2" fmla="*/ 0 w 10614"/>
              <a:gd name="connsiteY2" fmla="*/ 9901 h 9901"/>
              <a:gd name="connsiteX0" fmla="*/ 10000 w 10000"/>
              <a:gd name="connsiteY0" fmla="*/ 0 h 10000"/>
              <a:gd name="connsiteX1" fmla="*/ 6269 w 10000"/>
              <a:gd name="connsiteY1" fmla="*/ 4167 h 10000"/>
              <a:gd name="connsiteX2" fmla="*/ 0 w 10000"/>
              <a:gd name="connsiteY2" fmla="*/ 10000 h 10000"/>
              <a:gd name="connsiteX0" fmla="*/ 10347 w 10347"/>
              <a:gd name="connsiteY0" fmla="*/ 0 h 10133"/>
              <a:gd name="connsiteX1" fmla="*/ 6616 w 10347"/>
              <a:gd name="connsiteY1" fmla="*/ 4167 h 10133"/>
              <a:gd name="connsiteX2" fmla="*/ 0 w 10347"/>
              <a:gd name="connsiteY2" fmla="*/ 10133 h 10133"/>
              <a:gd name="connsiteX0" fmla="*/ 9363 w 9363"/>
              <a:gd name="connsiteY0" fmla="*/ 0 h 10233"/>
              <a:gd name="connsiteX1" fmla="*/ 6616 w 9363"/>
              <a:gd name="connsiteY1" fmla="*/ 4267 h 10233"/>
              <a:gd name="connsiteX2" fmla="*/ 0 w 9363"/>
              <a:gd name="connsiteY2" fmla="*/ 10233 h 10233"/>
              <a:gd name="connsiteX0" fmla="*/ 10000 w 10000"/>
              <a:gd name="connsiteY0" fmla="*/ 0 h 10000"/>
              <a:gd name="connsiteX1" fmla="*/ 7066 w 10000"/>
              <a:gd name="connsiteY1" fmla="*/ 4170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7066 w 10000"/>
              <a:gd name="connsiteY1" fmla="*/ 4170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7128 w 10000"/>
              <a:gd name="connsiteY1" fmla="*/ 4332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7128 w 10000"/>
              <a:gd name="connsiteY1" fmla="*/ 4332 h 10000"/>
              <a:gd name="connsiteX2" fmla="*/ 0 w 10000"/>
              <a:gd name="connsiteY2" fmla="*/ 10000 h 10000"/>
              <a:gd name="connsiteX0" fmla="*/ 10062 w 10062"/>
              <a:gd name="connsiteY0" fmla="*/ 0 h 9708"/>
              <a:gd name="connsiteX1" fmla="*/ 7190 w 10062"/>
              <a:gd name="connsiteY1" fmla="*/ 4332 h 9708"/>
              <a:gd name="connsiteX2" fmla="*/ 0 w 10062"/>
              <a:gd name="connsiteY2" fmla="*/ 9708 h 9708"/>
              <a:gd name="connsiteX0" fmla="*/ 10000 w 10000"/>
              <a:gd name="connsiteY0" fmla="*/ 0 h 10000"/>
              <a:gd name="connsiteX1" fmla="*/ 7146 w 10000"/>
              <a:gd name="connsiteY1" fmla="*/ 4462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7146 w 10000"/>
              <a:gd name="connsiteY1" fmla="*/ 4462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6900 w 10000"/>
              <a:gd name="connsiteY1" fmla="*/ 4261 h 10000"/>
              <a:gd name="connsiteX2" fmla="*/ 0 w 10000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cubicBezTo>
                  <a:pt x="9881" y="1035"/>
                  <a:pt x="8287" y="2886"/>
                  <a:pt x="6900" y="4261"/>
                </a:cubicBezTo>
                <a:cubicBezTo>
                  <a:pt x="5513" y="5636"/>
                  <a:pt x="1935" y="9360"/>
                  <a:pt x="0" y="10000"/>
                </a:cubicBezTo>
              </a:path>
            </a:pathLst>
          </a:custGeom>
          <a:noFill/>
          <a:ln w="76200">
            <a:solidFill>
              <a:srgbClr val="99FF33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89" name="Freeform 37"/>
          <p:cNvSpPr>
            <a:spLocks/>
          </p:cNvSpPr>
          <p:nvPr/>
        </p:nvSpPr>
        <p:spPr bwMode="auto">
          <a:xfrm>
            <a:off x="8058505" y="3467692"/>
            <a:ext cx="17145" cy="1176551"/>
          </a:xfrm>
          <a:custGeom>
            <a:avLst/>
            <a:gdLst>
              <a:gd name="T0" fmla="*/ 2147483647 w 1648"/>
              <a:gd name="T1" fmla="*/ 2147483647 h 1585"/>
              <a:gd name="T2" fmla="*/ 2147483647 w 1648"/>
              <a:gd name="T3" fmla="*/ 2147483647 h 1585"/>
              <a:gd name="T4" fmla="*/ 0 w 1648"/>
              <a:gd name="T5" fmla="*/ 0 h 1585"/>
              <a:gd name="T6" fmla="*/ 0 60000 65536"/>
              <a:gd name="T7" fmla="*/ 0 60000 65536"/>
              <a:gd name="T8" fmla="*/ 0 60000 65536"/>
              <a:gd name="T9" fmla="*/ 0 w 1648"/>
              <a:gd name="T10" fmla="*/ 0 h 1585"/>
              <a:gd name="T11" fmla="*/ 1648 w 1648"/>
              <a:gd name="T12" fmla="*/ 1585 h 1585"/>
              <a:gd name="connsiteX0" fmla="*/ 10166 w 10166"/>
              <a:gd name="connsiteY0" fmla="*/ 6928 h 6928"/>
              <a:gd name="connsiteX1" fmla="*/ 7193 w 10166"/>
              <a:gd name="connsiteY1" fmla="*/ 1237 h 6928"/>
              <a:gd name="connsiteX2" fmla="*/ 0 w 10166"/>
              <a:gd name="connsiteY2" fmla="*/ 0 h 6928"/>
              <a:gd name="connsiteX0" fmla="*/ 10000 w 10000"/>
              <a:gd name="connsiteY0" fmla="*/ 10412 h 10412"/>
              <a:gd name="connsiteX1" fmla="*/ 7076 w 10000"/>
              <a:gd name="connsiteY1" fmla="*/ 2198 h 10412"/>
              <a:gd name="connsiteX2" fmla="*/ 0 w 10000"/>
              <a:gd name="connsiteY2" fmla="*/ 412 h 10412"/>
              <a:gd name="connsiteX0" fmla="*/ 10000 w 10000"/>
              <a:gd name="connsiteY0" fmla="*/ 10286 h 10286"/>
              <a:gd name="connsiteX1" fmla="*/ 6953 w 10000"/>
              <a:gd name="connsiteY1" fmla="*/ 2696 h 10286"/>
              <a:gd name="connsiteX2" fmla="*/ 0 w 10000"/>
              <a:gd name="connsiteY2" fmla="*/ 286 h 10286"/>
              <a:gd name="connsiteX0" fmla="*/ 9904 w 9904"/>
              <a:gd name="connsiteY0" fmla="*/ 11680 h 11680"/>
              <a:gd name="connsiteX1" fmla="*/ 6857 w 9904"/>
              <a:gd name="connsiteY1" fmla="*/ 4090 h 11680"/>
              <a:gd name="connsiteX2" fmla="*/ 0 w 9904"/>
              <a:gd name="connsiteY2" fmla="*/ 150 h 11680"/>
              <a:gd name="connsiteX0" fmla="*/ 5606 w 5606"/>
              <a:gd name="connsiteY0" fmla="*/ 10044 h 10044"/>
              <a:gd name="connsiteX1" fmla="*/ 2529 w 5606"/>
              <a:gd name="connsiteY1" fmla="*/ 3546 h 10044"/>
              <a:gd name="connsiteX2" fmla="*/ 0 w 5606"/>
              <a:gd name="connsiteY2" fmla="*/ 126 h 10044"/>
              <a:gd name="connsiteX0" fmla="*/ 6330 w 6330"/>
              <a:gd name="connsiteY0" fmla="*/ 10043 h 10043"/>
              <a:gd name="connsiteX1" fmla="*/ 841 w 6330"/>
              <a:gd name="connsiteY1" fmla="*/ 3573 h 10043"/>
              <a:gd name="connsiteX2" fmla="*/ 684 w 6330"/>
              <a:gd name="connsiteY2" fmla="*/ 123 h 10043"/>
              <a:gd name="connsiteX0" fmla="*/ 9999 w 9999"/>
              <a:gd name="connsiteY0" fmla="*/ 10001 h 10001"/>
              <a:gd name="connsiteX1" fmla="*/ 7704 w 9999"/>
              <a:gd name="connsiteY1" fmla="*/ 6701 h 10001"/>
              <a:gd name="connsiteX2" fmla="*/ 1328 w 9999"/>
              <a:gd name="connsiteY2" fmla="*/ 3559 h 10001"/>
              <a:gd name="connsiteX3" fmla="*/ 1080 w 9999"/>
              <a:gd name="connsiteY3" fmla="*/ 123 h 10001"/>
              <a:gd name="connsiteX0" fmla="*/ 10000 w 10000"/>
              <a:gd name="connsiteY0" fmla="*/ 10000 h 10000"/>
              <a:gd name="connsiteX1" fmla="*/ 1328 w 10000"/>
              <a:gd name="connsiteY1" fmla="*/ 3559 h 10000"/>
              <a:gd name="connsiteX2" fmla="*/ 1080 w 10000"/>
              <a:gd name="connsiteY2" fmla="*/ 123 h 10000"/>
              <a:gd name="connsiteX0" fmla="*/ 8920 w 8920"/>
              <a:gd name="connsiteY0" fmla="*/ 9877 h 9877"/>
              <a:gd name="connsiteX1" fmla="*/ 0 w 8920"/>
              <a:gd name="connsiteY1" fmla="*/ 0 h 9877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2288 w 2288"/>
              <a:gd name="connsiteY0" fmla="*/ 10274 h 10274"/>
              <a:gd name="connsiteX1" fmla="*/ 0 w 2288"/>
              <a:gd name="connsiteY1" fmla="*/ 0 h 10274"/>
              <a:gd name="connsiteX0" fmla="*/ 50450 w 50450"/>
              <a:gd name="connsiteY0" fmla="*/ 12714 h 12714"/>
              <a:gd name="connsiteX1" fmla="*/ 0 w 50450"/>
              <a:gd name="connsiteY1" fmla="*/ 0 h 12714"/>
              <a:gd name="connsiteX0" fmla="*/ 43708 w 43708"/>
              <a:gd name="connsiteY0" fmla="*/ 12714 h 12714"/>
              <a:gd name="connsiteX1" fmla="*/ 0 w 43708"/>
              <a:gd name="connsiteY1" fmla="*/ 0 h 12714"/>
              <a:gd name="connsiteX0" fmla="*/ 0 w 8652"/>
              <a:gd name="connsiteY0" fmla="*/ 11445 h 11445"/>
              <a:gd name="connsiteX1" fmla="*/ 8652 w 8652"/>
              <a:gd name="connsiteY1" fmla="*/ 0 h 11445"/>
              <a:gd name="connsiteX0" fmla="*/ 0 w 3750"/>
              <a:gd name="connsiteY0" fmla="*/ 9946 h 9946"/>
              <a:gd name="connsiteX1" fmla="*/ 3750 w 3750"/>
              <a:gd name="connsiteY1" fmla="*/ 0 h 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50" h="9946">
                <a:moveTo>
                  <a:pt x="0" y="9946"/>
                </a:moveTo>
                <a:lnTo>
                  <a:pt x="3750" y="0"/>
                </a:lnTo>
              </a:path>
            </a:pathLst>
          </a:custGeom>
          <a:noFill/>
          <a:ln w="38100">
            <a:solidFill>
              <a:srgbClr val="CC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pic>
        <p:nvPicPr>
          <p:cNvPr id="52" name="Picture 4" descr="F:\növ_felügy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105" y="2092564"/>
            <a:ext cx="313217" cy="495444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Cím 1"/>
          <p:cNvSpPr txBox="1">
            <a:spLocks/>
          </p:cNvSpPr>
          <p:nvPr/>
        </p:nvSpPr>
        <p:spPr bwMode="auto">
          <a:xfrm>
            <a:off x="6482318" y="-67643"/>
            <a:ext cx="3110149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ctr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47B22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l"/>
            <a:r>
              <a:rPr lang="hu-HU" sz="2400" kern="0" dirty="0" smtClean="0">
                <a:solidFill>
                  <a:schemeClr val="tx1"/>
                </a:solidFill>
                <a:latin typeface="+mn-lt"/>
              </a:rPr>
              <a:t>TRACES &amp;   </a:t>
            </a:r>
          </a:p>
          <a:p>
            <a:pPr algn="l"/>
            <a:r>
              <a:rPr lang="hu-HU" sz="2400" kern="0" dirty="0">
                <a:solidFill>
                  <a:schemeClr val="tx1"/>
                </a:solidFill>
                <a:latin typeface="+mn-lt"/>
              </a:rPr>
              <a:t> </a:t>
            </a:r>
            <a:r>
              <a:rPr lang="hu-HU" sz="2400" kern="0" dirty="0" smtClean="0">
                <a:solidFill>
                  <a:schemeClr val="tx1"/>
                </a:solidFill>
                <a:latin typeface="+mn-lt"/>
              </a:rPr>
              <a:t>   EUROPHYT</a:t>
            </a:r>
            <a:endParaRPr lang="en-GB" sz="2400" kern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4" name="Cím 1"/>
          <p:cNvSpPr>
            <a:spLocks/>
          </p:cNvSpPr>
          <p:nvPr/>
        </p:nvSpPr>
        <p:spPr bwMode="auto">
          <a:xfrm>
            <a:off x="2695095" y="2632344"/>
            <a:ext cx="1836132" cy="4280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2">
                <a:lumMod val="50000"/>
              </a:schemeClr>
            </a:solidFill>
            <a:prstDash val="solid"/>
            <a:round/>
            <a:headEnd type="oval" w="med" len="med"/>
            <a:tailEnd type="triangle" w="med" len="med"/>
          </a:ln>
          <a:extLst/>
        </p:spPr>
        <p:txBody>
          <a:bodyPr anchor="ctr"/>
          <a:lstStyle/>
          <a:p>
            <a:pPr algn="ctr"/>
            <a:r>
              <a:rPr lang="ru-RU" dirty="0">
                <a:solidFill>
                  <a:prstClr val="black"/>
                </a:solidFill>
                <a:cs typeface="Arial" charset="0"/>
              </a:rPr>
              <a:t>Уведомления</a:t>
            </a:r>
            <a:endParaRPr lang="en-GB" sz="1800" dirty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58" name="Freeform 6"/>
          <p:cNvSpPr>
            <a:spLocks/>
          </p:cNvSpPr>
          <p:nvPr/>
        </p:nvSpPr>
        <p:spPr bwMode="auto">
          <a:xfrm>
            <a:off x="3891191" y="1768868"/>
            <a:ext cx="1006475" cy="3003550"/>
          </a:xfrm>
          <a:custGeom>
            <a:avLst/>
            <a:gdLst>
              <a:gd name="T0" fmla="*/ 0 w 634"/>
              <a:gd name="T1" fmla="*/ 2147483647 h 1892"/>
              <a:gd name="T2" fmla="*/ 2147483647 w 634"/>
              <a:gd name="T3" fmla="*/ 2147483647 h 1892"/>
              <a:gd name="T4" fmla="*/ 2147483647 w 634"/>
              <a:gd name="T5" fmla="*/ 0 h 1892"/>
              <a:gd name="T6" fmla="*/ 0 60000 65536"/>
              <a:gd name="T7" fmla="*/ 0 60000 65536"/>
              <a:gd name="T8" fmla="*/ 0 60000 65536"/>
              <a:gd name="T9" fmla="*/ 0 w 634"/>
              <a:gd name="T10" fmla="*/ 0 h 1892"/>
              <a:gd name="T11" fmla="*/ 634 w 634"/>
              <a:gd name="T12" fmla="*/ 1892 h 18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4" h="1892">
                <a:moveTo>
                  <a:pt x="0" y="1892"/>
                </a:moveTo>
                <a:cubicBezTo>
                  <a:pt x="78" y="1727"/>
                  <a:pt x="362" y="1217"/>
                  <a:pt x="468" y="902"/>
                </a:cubicBezTo>
                <a:cubicBezTo>
                  <a:pt x="574" y="587"/>
                  <a:pt x="600" y="188"/>
                  <a:pt x="634" y="0"/>
                </a:cubicBezTo>
              </a:path>
            </a:pathLst>
          </a:custGeom>
          <a:noFill/>
          <a:ln w="76200">
            <a:solidFill>
              <a:srgbClr val="80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49156" name="Freeform 4"/>
          <p:cNvSpPr>
            <a:spLocks/>
          </p:cNvSpPr>
          <p:nvPr/>
        </p:nvSpPr>
        <p:spPr bwMode="auto">
          <a:xfrm>
            <a:off x="3900448" y="2577094"/>
            <a:ext cx="1308353" cy="2247654"/>
          </a:xfrm>
          <a:custGeom>
            <a:avLst/>
            <a:gdLst>
              <a:gd name="T0" fmla="*/ 2147483647 w 789"/>
              <a:gd name="T1" fmla="*/ 0 h 1114"/>
              <a:gd name="T2" fmla="*/ 2147483647 w 789"/>
              <a:gd name="T3" fmla="*/ 2147483647 h 1114"/>
              <a:gd name="T4" fmla="*/ 0 w 789"/>
              <a:gd name="T5" fmla="*/ 2147483647 h 1114"/>
              <a:gd name="T6" fmla="*/ 0 60000 65536"/>
              <a:gd name="T7" fmla="*/ 0 60000 65536"/>
              <a:gd name="T8" fmla="*/ 0 60000 65536"/>
              <a:gd name="T9" fmla="*/ 0 w 789"/>
              <a:gd name="T10" fmla="*/ 0 h 1114"/>
              <a:gd name="T11" fmla="*/ 789 w 789"/>
              <a:gd name="T12" fmla="*/ 1114 h 1114"/>
              <a:gd name="connsiteX0" fmla="*/ 11115 w 11115"/>
              <a:gd name="connsiteY0" fmla="*/ 0 h 11005"/>
              <a:gd name="connsiteX1" fmla="*/ 7452 w 11115"/>
              <a:gd name="connsiteY1" fmla="*/ 6211 h 11005"/>
              <a:gd name="connsiteX2" fmla="*/ 0 w 11115"/>
              <a:gd name="connsiteY2" fmla="*/ 11005 h 11005"/>
              <a:gd name="connsiteX0" fmla="*/ 10912 w 10912"/>
              <a:gd name="connsiteY0" fmla="*/ 0 h 10646"/>
              <a:gd name="connsiteX1" fmla="*/ 7452 w 10912"/>
              <a:gd name="connsiteY1" fmla="*/ 5852 h 10646"/>
              <a:gd name="connsiteX2" fmla="*/ 0 w 10912"/>
              <a:gd name="connsiteY2" fmla="*/ 10646 h 10646"/>
              <a:gd name="connsiteX0" fmla="*/ 10912 w 10912"/>
              <a:gd name="connsiteY0" fmla="*/ 0 h 10646"/>
              <a:gd name="connsiteX1" fmla="*/ 7452 w 10912"/>
              <a:gd name="connsiteY1" fmla="*/ 5852 h 10646"/>
              <a:gd name="connsiteX2" fmla="*/ 0 w 10912"/>
              <a:gd name="connsiteY2" fmla="*/ 10646 h 10646"/>
              <a:gd name="connsiteX0" fmla="*/ 8732 w 8732"/>
              <a:gd name="connsiteY0" fmla="*/ 0 h 11185"/>
              <a:gd name="connsiteX1" fmla="*/ 7452 w 8732"/>
              <a:gd name="connsiteY1" fmla="*/ 6391 h 11185"/>
              <a:gd name="connsiteX2" fmla="*/ 0 w 8732"/>
              <a:gd name="connsiteY2" fmla="*/ 11185 h 11185"/>
              <a:gd name="connsiteX0" fmla="*/ 10000 w 10000"/>
              <a:gd name="connsiteY0" fmla="*/ 0 h 10000"/>
              <a:gd name="connsiteX1" fmla="*/ 8534 w 10000"/>
              <a:gd name="connsiteY1" fmla="*/ 5714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6618 w 10000"/>
              <a:gd name="connsiteY1" fmla="*/ 5040 h 10000"/>
              <a:gd name="connsiteX2" fmla="*/ 0 w 10000"/>
              <a:gd name="connsiteY2" fmla="*/ 10000 h 10000"/>
              <a:gd name="connsiteX0" fmla="*/ 10523 w 10523"/>
              <a:gd name="connsiteY0" fmla="*/ 0 h 9936"/>
              <a:gd name="connsiteX1" fmla="*/ 6618 w 10523"/>
              <a:gd name="connsiteY1" fmla="*/ 4976 h 9936"/>
              <a:gd name="connsiteX2" fmla="*/ 0 w 10523"/>
              <a:gd name="connsiteY2" fmla="*/ 9936 h 9936"/>
              <a:gd name="connsiteX0" fmla="*/ 10000 w 10000"/>
              <a:gd name="connsiteY0" fmla="*/ 0 h 10000"/>
              <a:gd name="connsiteX1" fmla="*/ 6289 w 10000"/>
              <a:gd name="connsiteY1" fmla="*/ 5008 h 10000"/>
              <a:gd name="connsiteX2" fmla="*/ 0 w 10000"/>
              <a:gd name="connsiteY2" fmla="*/ 10000 h 10000"/>
              <a:gd name="connsiteX0" fmla="*/ 11048 w 11048"/>
              <a:gd name="connsiteY0" fmla="*/ 0 h 11357"/>
              <a:gd name="connsiteX1" fmla="*/ 7337 w 11048"/>
              <a:gd name="connsiteY1" fmla="*/ 5008 h 11357"/>
              <a:gd name="connsiteX2" fmla="*/ 0 w 11048"/>
              <a:gd name="connsiteY2" fmla="*/ 11357 h 11357"/>
              <a:gd name="connsiteX0" fmla="*/ 11434 w 11434"/>
              <a:gd name="connsiteY0" fmla="*/ 0 h 11745"/>
              <a:gd name="connsiteX1" fmla="*/ 7723 w 11434"/>
              <a:gd name="connsiteY1" fmla="*/ 5008 h 11745"/>
              <a:gd name="connsiteX2" fmla="*/ 0 w 11434"/>
              <a:gd name="connsiteY2" fmla="*/ 11745 h 11745"/>
              <a:gd name="connsiteX0" fmla="*/ 12096 w 12096"/>
              <a:gd name="connsiteY0" fmla="*/ 0 h 10776"/>
              <a:gd name="connsiteX1" fmla="*/ 8385 w 12096"/>
              <a:gd name="connsiteY1" fmla="*/ 5008 h 10776"/>
              <a:gd name="connsiteX2" fmla="*/ 0 w 12096"/>
              <a:gd name="connsiteY2" fmla="*/ 10776 h 10776"/>
              <a:gd name="connsiteX0" fmla="*/ 11434 w 11434"/>
              <a:gd name="connsiteY0" fmla="*/ 0 h 11009"/>
              <a:gd name="connsiteX1" fmla="*/ 8385 w 11434"/>
              <a:gd name="connsiteY1" fmla="*/ 5241 h 11009"/>
              <a:gd name="connsiteX2" fmla="*/ 0 w 11434"/>
              <a:gd name="connsiteY2" fmla="*/ 11009 h 11009"/>
              <a:gd name="connsiteX0" fmla="*/ 11434 w 11434"/>
              <a:gd name="connsiteY0" fmla="*/ 0 h 11009"/>
              <a:gd name="connsiteX1" fmla="*/ 7127 w 11434"/>
              <a:gd name="connsiteY1" fmla="*/ 4931 h 11009"/>
              <a:gd name="connsiteX2" fmla="*/ 0 w 11434"/>
              <a:gd name="connsiteY2" fmla="*/ 11009 h 11009"/>
              <a:gd name="connsiteX0" fmla="*/ 11434 w 11434"/>
              <a:gd name="connsiteY0" fmla="*/ 0 h 11009"/>
              <a:gd name="connsiteX1" fmla="*/ 7127 w 11434"/>
              <a:gd name="connsiteY1" fmla="*/ 4931 h 11009"/>
              <a:gd name="connsiteX2" fmla="*/ 0 w 11434"/>
              <a:gd name="connsiteY2" fmla="*/ 11009 h 11009"/>
              <a:gd name="connsiteX0" fmla="*/ 11633 w 11633"/>
              <a:gd name="connsiteY0" fmla="*/ 0 h 11668"/>
              <a:gd name="connsiteX1" fmla="*/ 7326 w 11633"/>
              <a:gd name="connsiteY1" fmla="*/ 4931 h 11668"/>
              <a:gd name="connsiteX2" fmla="*/ 0 w 11633"/>
              <a:gd name="connsiteY2" fmla="*/ 11668 h 11668"/>
              <a:gd name="connsiteX0" fmla="*/ 12957 w 12957"/>
              <a:gd name="connsiteY0" fmla="*/ 0 h 12250"/>
              <a:gd name="connsiteX1" fmla="*/ 8650 w 12957"/>
              <a:gd name="connsiteY1" fmla="*/ 4931 h 12250"/>
              <a:gd name="connsiteX2" fmla="*/ 0 w 12957"/>
              <a:gd name="connsiteY2" fmla="*/ 12250 h 12250"/>
              <a:gd name="connsiteX0" fmla="*/ 10507 w 10507"/>
              <a:gd name="connsiteY0" fmla="*/ 0 h 11048"/>
              <a:gd name="connsiteX1" fmla="*/ 6200 w 10507"/>
              <a:gd name="connsiteY1" fmla="*/ 4931 h 11048"/>
              <a:gd name="connsiteX2" fmla="*/ 0 w 10507"/>
              <a:gd name="connsiteY2" fmla="*/ 11048 h 11048"/>
              <a:gd name="connsiteX0" fmla="*/ 11765 w 11765"/>
              <a:gd name="connsiteY0" fmla="*/ 0 h 11397"/>
              <a:gd name="connsiteX1" fmla="*/ 7458 w 11765"/>
              <a:gd name="connsiteY1" fmla="*/ 4931 h 11397"/>
              <a:gd name="connsiteX2" fmla="*/ 0 w 11765"/>
              <a:gd name="connsiteY2" fmla="*/ 11397 h 11397"/>
              <a:gd name="connsiteX0" fmla="*/ 12246 w 12246"/>
              <a:gd name="connsiteY0" fmla="*/ 0 h 11948"/>
              <a:gd name="connsiteX1" fmla="*/ 7939 w 12246"/>
              <a:gd name="connsiteY1" fmla="*/ 4931 h 11948"/>
              <a:gd name="connsiteX2" fmla="*/ 566 w 12246"/>
              <a:gd name="connsiteY2" fmla="*/ 11500 h 11948"/>
              <a:gd name="connsiteX3" fmla="*/ 481 w 12246"/>
              <a:gd name="connsiteY3" fmla="*/ 11397 h 11948"/>
              <a:gd name="connsiteX0" fmla="*/ 11979 w 11979"/>
              <a:gd name="connsiteY0" fmla="*/ 0 h 12031"/>
              <a:gd name="connsiteX1" fmla="*/ 7672 w 11979"/>
              <a:gd name="connsiteY1" fmla="*/ 4931 h 12031"/>
              <a:gd name="connsiteX2" fmla="*/ 299 w 11979"/>
              <a:gd name="connsiteY2" fmla="*/ 11500 h 12031"/>
              <a:gd name="connsiteX3" fmla="*/ 2068 w 11979"/>
              <a:gd name="connsiteY3" fmla="*/ 11707 h 12031"/>
              <a:gd name="connsiteX0" fmla="*/ 9911 w 9911"/>
              <a:gd name="connsiteY0" fmla="*/ 0 h 11707"/>
              <a:gd name="connsiteX1" fmla="*/ 5604 w 9911"/>
              <a:gd name="connsiteY1" fmla="*/ 4931 h 11707"/>
              <a:gd name="connsiteX2" fmla="*/ 0 w 9911"/>
              <a:gd name="connsiteY2" fmla="*/ 11707 h 11707"/>
              <a:gd name="connsiteX0" fmla="*/ 11403 w 11403"/>
              <a:gd name="connsiteY0" fmla="*/ 0 h 9901"/>
              <a:gd name="connsiteX1" fmla="*/ 7057 w 11403"/>
              <a:gd name="connsiteY1" fmla="*/ 4212 h 9901"/>
              <a:gd name="connsiteX2" fmla="*/ 0 w 11403"/>
              <a:gd name="connsiteY2" fmla="*/ 9901 h 9901"/>
              <a:gd name="connsiteX0" fmla="*/ 9883 w 9883"/>
              <a:gd name="connsiteY0" fmla="*/ 0 h 9164"/>
              <a:gd name="connsiteX1" fmla="*/ 6072 w 9883"/>
              <a:gd name="connsiteY1" fmla="*/ 4254 h 9164"/>
              <a:gd name="connsiteX2" fmla="*/ 0 w 9883"/>
              <a:gd name="connsiteY2" fmla="*/ 9164 h 9164"/>
              <a:gd name="connsiteX0" fmla="*/ 9881 w 9881"/>
              <a:gd name="connsiteY0" fmla="*/ 0 h 10949"/>
              <a:gd name="connsiteX1" fmla="*/ 6025 w 9881"/>
              <a:gd name="connsiteY1" fmla="*/ 4642 h 10949"/>
              <a:gd name="connsiteX2" fmla="*/ 0 w 9881"/>
              <a:gd name="connsiteY2" fmla="*/ 10949 h 10949"/>
              <a:gd name="connsiteX0" fmla="*/ 10000 w 10000"/>
              <a:gd name="connsiteY0" fmla="*/ 0 h 10000"/>
              <a:gd name="connsiteX1" fmla="*/ 6098 w 10000"/>
              <a:gd name="connsiteY1" fmla="*/ 4240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6098 w 10000"/>
              <a:gd name="connsiteY1" fmla="*/ 4240 h 10000"/>
              <a:gd name="connsiteX2" fmla="*/ 0 w 10000"/>
              <a:gd name="connsiteY2" fmla="*/ 10000 h 10000"/>
              <a:gd name="connsiteX0" fmla="*/ 10240 w 10240"/>
              <a:gd name="connsiteY0" fmla="*/ 0 h 9600"/>
              <a:gd name="connsiteX1" fmla="*/ 6338 w 10240"/>
              <a:gd name="connsiteY1" fmla="*/ 4240 h 9600"/>
              <a:gd name="connsiteX2" fmla="*/ 0 w 10240"/>
              <a:gd name="connsiteY2" fmla="*/ 9600 h 9600"/>
              <a:gd name="connsiteX0" fmla="*/ 10059 w 10059"/>
              <a:gd name="connsiteY0" fmla="*/ 0 h 10243"/>
              <a:gd name="connsiteX1" fmla="*/ 6248 w 10059"/>
              <a:gd name="connsiteY1" fmla="*/ 4417 h 10243"/>
              <a:gd name="connsiteX2" fmla="*/ 0 w 10059"/>
              <a:gd name="connsiteY2" fmla="*/ 10243 h 10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59" h="10243">
                <a:moveTo>
                  <a:pt x="10059" y="0"/>
                </a:moveTo>
                <a:cubicBezTo>
                  <a:pt x="9595" y="847"/>
                  <a:pt x="7613" y="2898"/>
                  <a:pt x="6248" y="4417"/>
                </a:cubicBezTo>
                <a:cubicBezTo>
                  <a:pt x="4787" y="6165"/>
                  <a:pt x="1385" y="8978"/>
                  <a:pt x="0" y="10243"/>
                </a:cubicBezTo>
              </a:path>
            </a:pathLst>
          </a:custGeom>
          <a:noFill/>
          <a:ln w="76200">
            <a:solidFill>
              <a:srgbClr val="80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pic>
        <p:nvPicPr>
          <p:cNvPr id="49182" name="Picture 30" descr="Sto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913" y="2352986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Cím 1"/>
          <p:cNvSpPr>
            <a:spLocks/>
          </p:cNvSpPr>
          <p:nvPr/>
        </p:nvSpPr>
        <p:spPr bwMode="auto">
          <a:xfrm>
            <a:off x="4449053" y="3335993"/>
            <a:ext cx="1631558" cy="417250"/>
          </a:xfrm>
          <a:prstGeom prst="rect">
            <a:avLst/>
          </a:prstGeom>
          <a:solidFill>
            <a:schemeClr val="bg1"/>
          </a:solidFill>
          <a:ln w="38100">
            <a:solidFill>
              <a:srgbClr val="33CC33"/>
            </a:solidFill>
            <a:prstDash val="solid"/>
            <a:round/>
            <a:headEnd type="oval" w="med" len="med"/>
            <a:tailEnd type="triangle" w="med" len="med"/>
          </a:ln>
          <a:extLst/>
        </p:spPr>
        <p:txBody>
          <a:bodyPr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cs typeface="Arial" charset="0"/>
              </a:rPr>
              <a:t>Все данные импорта</a:t>
            </a:r>
            <a:endParaRPr lang="en-GB" sz="1600" dirty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56" name="Cím 1"/>
          <p:cNvSpPr>
            <a:spLocks/>
          </p:cNvSpPr>
          <p:nvPr/>
        </p:nvSpPr>
        <p:spPr bwMode="auto">
          <a:xfrm>
            <a:off x="6966787" y="2334008"/>
            <a:ext cx="1421637" cy="4441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dirty="0">
                <a:cs typeface="Arial" charset="0"/>
              </a:rPr>
              <a:t>Экспортер</a:t>
            </a:r>
            <a:endParaRPr lang="hu-HU" sz="2000" dirty="0">
              <a:solidFill>
                <a:schemeClr val="tx1"/>
              </a:solidFill>
              <a:latin typeface="Calibri"/>
              <a:cs typeface="Arial" charset="0"/>
            </a:endParaRPr>
          </a:p>
        </p:txBody>
      </p:sp>
      <p:sp>
        <p:nvSpPr>
          <p:cNvPr id="3" name="Lefelé nyíl 2"/>
          <p:cNvSpPr/>
          <p:nvPr/>
        </p:nvSpPr>
        <p:spPr>
          <a:xfrm>
            <a:off x="3804672" y="5784626"/>
            <a:ext cx="324644" cy="387200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hu-HU" sz="1800" b="0"/>
          </a:p>
        </p:txBody>
      </p:sp>
      <p:sp>
        <p:nvSpPr>
          <p:cNvPr id="60" name="Lefelé nyíl 59"/>
          <p:cNvSpPr/>
          <p:nvPr/>
        </p:nvSpPr>
        <p:spPr>
          <a:xfrm>
            <a:off x="7931420" y="5754934"/>
            <a:ext cx="324644" cy="387200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hu-HU" sz="1800" b="0"/>
          </a:p>
        </p:txBody>
      </p:sp>
      <p:sp>
        <p:nvSpPr>
          <p:cNvPr id="61" name="Freeform 37"/>
          <p:cNvSpPr>
            <a:spLocks/>
          </p:cNvSpPr>
          <p:nvPr/>
        </p:nvSpPr>
        <p:spPr bwMode="auto">
          <a:xfrm>
            <a:off x="7398033" y="4143769"/>
            <a:ext cx="547805" cy="546626"/>
          </a:xfrm>
          <a:custGeom>
            <a:avLst/>
            <a:gdLst>
              <a:gd name="T0" fmla="*/ 2147483647 w 1648"/>
              <a:gd name="T1" fmla="*/ 2147483647 h 1585"/>
              <a:gd name="T2" fmla="*/ 2147483647 w 1648"/>
              <a:gd name="T3" fmla="*/ 2147483647 h 1585"/>
              <a:gd name="T4" fmla="*/ 0 w 1648"/>
              <a:gd name="T5" fmla="*/ 0 h 1585"/>
              <a:gd name="T6" fmla="*/ 0 60000 65536"/>
              <a:gd name="T7" fmla="*/ 0 60000 65536"/>
              <a:gd name="T8" fmla="*/ 0 60000 65536"/>
              <a:gd name="T9" fmla="*/ 0 w 1648"/>
              <a:gd name="T10" fmla="*/ 0 h 1585"/>
              <a:gd name="T11" fmla="*/ 1648 w 1648"/>
              <a:gd name="T12" fmla="*/ 1585 h 1585"/>
              <a:gd name="connsiteX0" fmla="*/ 10166 w 10166"/>
              <a:gd name="connsiteY0" fmla="*/ 6928 h 6928"/>
              <a:gd name="connsiteX1" fmla="*/ 7193 w 10166"/>
              <a:gd name="connsiteY1" fmla="*/ 1237 h 6928"/>
              <a:gd name="connsiteX2" fmla="*/ 0 w 10166"/>
              <a:gd name="connsiteY2" fmla="*/ 0 h 6928"/>
              <a:gd name="connsiteX0" fmla="*/ 10000 w 10000"/>
              <a:gd name="connsiteY0" fmla="*/ 10412 h 10412"/>
              <a:gd name="connsiteX1" fmla="*/ 7076 w 10000"/>
              <a:gd name="connsiteY1" fmla="*/ 2198 h 10412"/>
              <a:gd name="connsiteX2" fmla="*/ 0 w 10000"/>
              <a:gd name="connsiteY2" fmla="*/ 412 h 10412"/>
              <a:gd name="connsiteX0" fmla="*/ 10000 w 10000"/>
              <a:gd name="connsiteY0" fmla="*/ 10286 h 10286"/>
              <a:gd name="connsiteX1" fmla="*/ 6953 w 10000"/>
              <a:gd name="connsiteY1" fmla="*/ 2696 h 10286"/>
              <a:gd name="connsiteX2" fmla="*/ 0 w 10000"/>
              <a:gd name="connsiteY2" fmla="*/ 286 h 10286"/>
              <a:gd name="connsiteX0" fmla="*/ 9904 w 9904"/>
              <a:gd name="connsiteY0" fmla="*/ 11680 h 11680"/>
              <a:gd name="connsiteX1" fmla="*/ 6857 w 9904"/>
              <a:gd name="connsiteY1" fmla="*/ 4090 h 11680"/>
              <a:gd name="connsiteX2" fmla="*/ 0 w 9904"/>
              <a:gd name="connsiteY2" fmla="*/ 150 h 11680"/>
              <a:gd name="connsiteX0" fmla="*/ 5606 w 5606"/>
              <a:gd name="connsiteY0" fmla="*/ 10044 h 10044"/>
              <a:gd name="connsiteX1" fmla="*/ 2529 w 5606"/>
              <a:gd name="connsiteY1" fmla="*/ 3546 h 10044"/>
              <a:gd name="connsiteX2" fmla="*/ 0 w 5606"/>
              <a:gd name="connsiteY2" fmla="*/ 126 h 10044"/>
              <a:gd name="connsiteX0" fmla="*/ 6330 w 6330"/>
              <a:gd name="connsiteY0" fmla="*/ 10043 h 10043"/>
              <a:gd name="connsiteX1" fmla="*/ 841 w 6330"/>
              <a:gd name="connsiteY1" fmla="*/ 3573 h 10043"/>
              <a:gd name="connsiteX2" fmla="*/ 684 w 6330"/>
              <a:gd name="connsiteY2" fmla="*/ 123 h 10043"/>
              <a:gd name="connsiteX0" fmla="*/ 9999 w 9999"/>
              <a:gd name="connsiteY0" fmla="*/ 10001 h 10001"/>
              <a:gd name="connsiteX1" fmla="*/ 7704 w 9999"/>
              <a:gd name="connsiteY1" fmla="*/ 6701 h 10001"/>
              <a:gd name="connsiteX2" fmla="*/ 1328 w 9999"/>
              <a:gd name="connsiteY2" fmla="*/ 3559 h 10001"/>
              <a:gd name="connsiteX3" fmla="*/ 1080 w 9999"/>
              <a:gd name="connsiteY3" fmla="*/ 123 h 10001"/>
              <a:gd name="connsiteX0" fmla="*/ 10000 w 10000"/>
              <a:gd name="connsiteY0" fmla="*/ 10000 h 10000"/>
              <a:gd name="connsiteX1" fmla="*/ 1328 w 10000"/>
              <a:gd name="connsiteY1" fmla="*/ 3559 h 10000"/>
              <a:gd name="connsiteX2" fmla="*/ 1080 w 10000"/>
              <a:gd name="connsiteY2" fmla="*/ 123 h 10000"/>
              <a:gd name="connsiteX0" fmla="*/ 8920 w 8920"/>
              <a:gd name="connsiteY0" fmla="*/ 9877 h 9877"/>
              <a:gd name="connsiteX1" fmla="*/ 0 w 8920"/>
              <a:gd name="connsiteY1" fmla="*/ 0 h 9877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2288 w 2288"/>
              <a:gd name="connsiteY0" fmla="*/ 10274 h 10274"/>
              <a:gd name="connsiteX1" fmla="*/ 0 w 2288"/>
              <a:gd name="connsiteY1" fmla="*/ 0 h 10274"/>
              <a:gd name="connsiteX0" fmla="*/ 50450 w 50450"/>
              <a:gd name="connsiteY0" fmla="*/ 12714 h 12714"/>
              <a:gd name="connsiteX1" fmla="*/ 0 w 50450"/>
              <a:gd name="connsiteY1" fmla="*/ 0 h 12714"/>
              <a:gd name="connsiteX0" fmla="*/ 43708 w 43708"/>
              <a:gd name="connsiteY0" fmla="*/ 12714 h 12714"/>
              <a:gd name="connsiteX1" fmla="*/ 0 w 43708"/>
              <a:gd name="connsiteY1" fmla="*/ 0 h 12714"/>
              <a:gd name="connsiteX0" fmla="*/ 48563 w 48563"/>
              <a:gd name="connsiteY0" fmla="*/ 10827 h 10827"/>
              <a:gd name="connsiteX1" fmla="*/ 0 w 48563"/>
              <a:gd name="connsiteY1" fmla="*/ 0 h 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63" h="10827">
                <a:moveTo>
                  <a:pt x="48563" y="10827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CC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sz="1800" b="0">
              <a:solidFill>
                <a:prstClr val="black"/>
              </a:solidFill>
              <a:latin typeface="Calibri"/>
              <a:cs typeface="Arial" charset="0"/>
            </a:endParaRPr>
          </a:p>
        </p:txBody>
      </p:sp>
      <p:sp>
        <p:nvSpPr>
          <p:cNvPr id="62" name="Cím 1"/>
          <p:cNvSpPr>
            <a:spLocks/>
          </p:cNvSpPr>
          <p:nvPr/>
        </p:nvSpPr>
        <p:spPr bwMode="auto">
          <a:xfrm>
            <a:off x="6482319" y="3791343"/>
            <a:ext cx="1188021" cy="35242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hu-HU" sz="2000" dirty="0" err="1" smtClean="0">
                <a:solidFill>
                  <a:srgbClr val="1F497D"/>
                </a:solidFill>
                <a:latin typeface="Calibri"/>
                <a:cs typeface="Arial" charset="0"/>
              </a:rPr>
              <a:t>Ms</a:t>
            </a:r>
            <a:r>
              <a:rPr lang="hu-HU" sz="2000" dirty="0" smtClean="0">
                <a:solidFill>
                  <a:srgbClr val="1F497D"/>
                </a:solidFill>
                <a:latin typeface="Calibri"/>
                <a:cs typeface="Arial" charset="0"/>
              </a:rPr>
              <a:t> </a:t>
            </a:r>
            <a:r>
              <a:rPr lang="hu-HU" sz="2000" dirty="0" err="1" smtClean="0">
                <a:solidFill>
                  <a:srgbClr val="1F497D"/>
                </a:solidFill>
                <a:latin typeface="Calibri"/>
                <a:cs typeface="Arial" charset="0"/>
              </a:rPr>
              <a:t>BIPs</a:t>
            </a:r>
            <a:endParaRPr lang="hu-HU" sz="2000" dirty="0">
              <a:solidFill>
                <a:srgbClr val="1F497D"/>
              </a:solidFill>
              <a:latin typeface="Calibri"/>
              <a:cs typeface="Arial" charset="0"/>
            </a:endParaRPr>
          </a:p>
        </p:txBody>
      </p:sp>
      <p:sp>
        <p:nvSpPr>
          <p:cNvPr id="63" name="Cím 1"/>
          <p:cNvSpPr>
            <a:spLocks/>
          </p:cNvSpPr>
          <p:nvPr/>
        </p:nvSpPr>
        <p:spPr bwMode="auto">
          <a:xfrm>
            <a:off x="-16201" y="3820573"/>
            <a:ext cx="3115042" cy="2488747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dirty="0" smtClean="0">
                <a:solidFill>
                  <a:sysClr val="windowText" lastClr="000000"/>
                </a:solidFill>
                <a:cs typeface="Arial" charset="0"/>
              </a:rPr>
              <a:t>чтобы </a:t>
            </a:r>
            <a:r>
              <a:rPr lang="ru-RU" dirty="0">
                <a:solidFill>
                  <a:sysClr val="windowText" lastClr="000000"/>
                </a:solidFill>
                <a:cs typeface="Arial" charset="0"/>
              </a:rPr>
              <a:t>остановить несоответствующий груз вступить в </a:t>
            </a:r>
            <a:r>
              <a:rPr lang="ru-RU" dirty="0" smtClean="0">
                <a:solidFill>
                  <a:sysClr val="windowText" lastClr="000000"/>
                </a:solidFill>
                <a:cs typeface="Arial" charset="0"/>
              </a:rPr>
              <a:t>ЕС</a:t>
            </a:r>
            <a:r>
              <a:rPr lang="lv-LV" dirty="0" smtClean="0">
                <a:solidFill>
                  <a:sysClr val="windowText" lastClr="000000"/>
                </a:solidFill>
                <a:cs typeface="Arial" charset="0"/>
              </a:rPr>
              <a:t>;</a:t>
            </a: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en-GB" sz="1800" dirty="0" smtClean="0">
                <a:solidFill>
                  <a:sysClr val="windowText" lastClr="000000"/>
                </a:solidFill>
                <a:latin typeface="Calibri"/>
                <a:cs typeface="Arial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cs typeface="Arial" charset="0"/>
              </a:rPr>
              <a:t>Информировать другие </a:t>
            </a:r>
            <a:r>
              <a:rPr lang="ru-RU" dirty="0" smtClean="0">
                <a:solidFill>
                  <a:sysClr val="windowText" lastClr="000000"/>
                </a:solidFill>
                <a:cs typeface="Arial" charset="0"/>
              </a:rPr>
              <a:t>страны</a:t>
            </a:r>
            <a:r>
              <a:rPr lang="lv-LV" dirty="0" smtClean="0">
                <a:solidFill>
                  <a:sysClr val="windowText" lastClr="000000"/>
                </a:solidFill>
                <a:cs typeface="Arial" charset="0"/>
              </a:rPr>
              <a:t>;</a:t>
            </a:r>
            <a:endParaRPr lang="en-GB" sz="1800" dirty="0" smtClean="0">
              <a:solidFill>
                <a:sysClr val="windowText" lastClr="000000"/>
              </a:solidFill>
              <a:latin typeface="Calibri"/>
              <a:cs typeface="Arial" charset="0"/>
            </a:endParaRPr>
          </a:p>
          <a:p>
            <a:pPr marL="268288" indent="-268288">
              <a:spcBef>
                <a:spcPts val="600"/>
              </a:spcBef>
            </a:pPr>
            <a:r>
              <a:rPr lang="en-GB" sz="1800" dirty="0" smtClean="0">
                <a:solidFill>
                  <a:sysClr val="windowText" lastClr="000000"/>
                </a:solidFill>
                <a:latin typeface="Calibri"/>
                <a:cs typeface="Arial" charset="0"/>
              </a:rPr>
              <a:t>3</a:t>
            </a:r>
            <a:r>
              <a:rPr lang="lv-LV" sz="1800" dirty="0" smtClean="0">
                <a:solidFill>
                  <a:sysClr val="windowText" lastClr="000000"/>
                </a:solidFill>
                <a:latin typeface="Calibri"/>
                <a:cs typeface="Arial" charset="0"/>
              </a:rPr>
              <a:t>) </a:t>
            </a:r>
            <a:r>
              <a:rPr lang="ru-RU" dirty="0" smtClean="0">
                <a:solidFill>
                  <a:sysClr val="windowText" lastClr="000000"/>
                </a:solidFill>
                <a:cs typeface="Arial" charset="0"/>
              </a:rPr>
              <a:t>предоставлять </a:t>
            </a:r>
            <a:r>
              <a:rPr lang="ru-RU" dirty="0">
                <a:solidFill>
                  <a:sysClr val="windowText" lastClr="000000"/>
                </a:solidFill>
                <a:cs typeface="Arial" charset="0"/>
              </a:rPr>
              <a:t>информацию о перехвате в режиме реального времени</a:t>
            </a:r>
            <a:endParaRPr lang="en-GB" sz="1800" dirty="0">
              <a:solidFill>
                <a:sysClr val="windowText" lastClr="000000"/>
              </a:solidFill>
              <a:latin typeface="Calibri"/>
              <a:cs typeface="Arial" charset="0"/>
            </a:endParaRPr>
          </a:p>
        </p:txBody>
      </p:sp>
      <p:sp>
        <p:nvSpPr>
          <p:cNvPr id="64" name="Cím 1"/>
          <p:cNvSpPr>
            <a:spLocks/>
          </p:cNvSpPr>
          <p:nvPr/>
        </p:nvSpPr>
        <p:spPr bwMode="auto">
          <a:xfrm>
            <a:off x="-16201" y="3143843"/>
            <a:ext cx="2014679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457200" indent="-457200">
              <a:lnSpc>
                <a:spcPct val="150000"/>
              </a:lnSpc>
            </a:pPr>
            <a:r>
              <a:rPr lang="ru-RU" sz="2400">
                <a:solidFill>
                  <a:sysClr val="windowText" lastClr="000000"/>
                </a:solidFill>
                <a:cs typeface="Arial" charset="0"/>
              </a:rPr>
              <a:t>Цель</a:t>
            </a:r>
            <a:r>
              <a:rPr lang="hu-HU" sz="2400" smtClean="0">
                <a:solidFill>
                  <a:sysClr val="windowText" lastClr="000000"/>
                </a:solidFill>
                <a:latin typeface="Calibri"/>
                <a:cs typeface="Arial" charset="0"/>
              </a:rPr>
              <a:t>!</a:t>
            </a:r>
            <a:endParaRPr lang="en-GB" sz="2400" dirty="0">
              <a:solidFill>
                <a:sysClr val="windowText" lastClr="000000"/>
              </a:solidFill>
              <a:latin typeface="Calibri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89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7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07 -0.00486 C 0.03178 -0.01829 0.02709 -0.06621 0.0165 -0.08426 C 0.00591 -0.10232 -0.01892 -0.10787 -0.02829 -0.11412 " pathEditMode="relative" rAng="0" ptsTypes="aaa">
                                      <p:cBhvr>
                                        <p:cTn id="76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-546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200000">
                                      <p:cBhvr>
                                        <p:cTn id="82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9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"/>
                            </p:stCondLst>
                            <p:childTnLst>
                              <p:par>
                                <p:cTn id="2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500"/>
                            </p:stCondLst>
                            <p:childTnLst>
                              <p:par>
                                <p:cTn id="2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  <p:bldP spid="49161" grpId="0" animBg="1"/>
      <p:bldP spid="49162" grpId="0" animBg="1"/>
      <p:bldP spid="49163" grpId="0" animBg="1"/>
      <p:bldP spid="49164" grpId="0" animBg="1"/>
      <p:bldP spid="49165" grpId="0" animBg="1"/>
      <p:bldP spid="49166" grpId="0" animBg="1"/>
      <p:bldP spid="49167" grpId="0" animBg="1"/>
      <p:bldP spid="49168" grpId="0" animBg="1"/>
      <p:bldP spid="49169" grpId="0" animBg="1"/>
      <p:bldP spid="49171" grpId="0" animBg="1"/>
      <p:bldP spid="49172" grpId="0" animBg="1"/>
      <p:bldP spid="49173" grpId="0" animBg="1"/>
      <p:bldP spid="49174" grpId="0" animBg="1"/>
      <p:bldP spid="49175" grpId="0" animBg="1"/>
      <p:bldP spid="49176" grpId="0" animBg="1"/>
      <p:bldP spid="49177" grpId="0" animBg="1"/>
      <p:bldP spid="49178" grpId="0" animBg="1"/>
      <p:bldP spid="49181" grpId="0" animBg="1"/>
      <p:bldP spid="49183" grpId="0"/>
      <p:bldP spid="49185" grpId="0" animBg="1"/>
      <p:bldP spid="49187" grpId="0" animBg="1"/>
      <p:bldP spid="49188" grpId="0" animBg="1"/>
      <p:bldP spid="43" grpId="0" animBg="1"/>
      <p:bldP spid="41" grpId="0" animBg="1"/>
      <p:bldP spid="45" grpId="0"/>
      <p:bldP spid="47" grpId="0" animBg="1"/>
      <p:bldP spid="49186" grpId="0" animBg="1"/>
      <p:bldP spid="51" grpId="0" animBg="1"/>
      <p:bldP spid="49" grpId="0" animBg="1"/>
      <p:bldP spid="49189" grpId="0" animBg="1"/>
      <p:bldP spid="54" grpId="0" animBg="1"/>
      <p:bldP spid="49158" grpId="0" animBg="1"/>
      <p:bldP spid="49156" grpId="0" animBg="1"/>
      <p:bldP spid="50" grpId="0" animBg="1"/>
      <p:bldP spid="56" grpId="0" animBg="1"/>
      <p:bldP spid="3" grpId="0" animBg="1"/>
      <p:bldP spid="60" grpId="0" animBg="1"/>
      <p:bldP spid="61" grpId="0" animBg="1"/>
      <p:bldP spid="62" grpId="0" animBg="1"/>
      <p:bldP spid="63" grpId="0" build="p" animBg="1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576" y="5131798"/>
            <a:ext cx="7772400" cy="1125514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одном фитосанитарном сертификате может быть больше товаров. Можно отказаться от одного товара:</a:t>
            </a:r>
            <a:endParaRPr lang="en-GB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2CC35B-0734-40E6-87CC-BD9AB0C760FD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674139" y="476672"/>
            <a:ext cx="52469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kern="0" dirty="0">
                <a:latin typeface="+mj-lt"/>
                <a:ea typeface="+mj-ea"/>
                <a:cs typeface="+mj-cs"/>
              </a:rPr>
              <a:t>Частичное отклонение</a:t>
            </a:r>
            <a:endParaRPr lang="en-GB" sz="4000" b="1" dirty="0">
              <a:latin typeface="+mj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7" t="12221" r="17440" b="20752"/>
          <a:stretch/>
        </p:blipFill>
        <p:spPr bwMode="auto">
          <a:xfrm>
            <a:off x="990593" y="1184558"/>
            <a:ext cx="7182559" cy="397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92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E6C336-E809-42A6-A9AD-C0974E36A02B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grpSp>
        <p:nvGrpSpPr>
          <p:cNvPr id="10" name="Group 9"/>
          <p:cNvGrpSpPr/>
          <p:nvPr/>
        </p:nvGrpSpPr>
        <p:grpSpPr>
          <a:xfrm>
            <a:off x="755576" y="1556790"/>
            <a:ext cx="7776864" cy="3960442"/>
            <a:chOff x="1043608" y="1556790"/>
            <a:chExt cx="7259975" cy="3384377"/>
          </a:xfrm>
        </p:grpSpPr>
        <p:grpSp>
          <p:nvGrpSpPr>
            <p:cNvPr id="7" name="Group 6"/>
            <p:cNvGrpSpPr/>
            <p:nvPr/>
          </p:nvGrpSpPr>
          <p:grpSpPr>
            <a:xfrm>
              <a:off x="1043608" y="1556790"/>
              <a:ext cx="7259975" cy="3384377"/>
              <a:chOff x="1043608" y="1556790"/>
              <a:chExt cx="7259975" cy="3384377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853" t="11179" r="18101" b="32841"/>
              <a:stretch/>
            </p:blipFill>
            <p:spPr bwMode="auto">
              <a:xfrm>
                <a:off x="1043608" y="1556790"/>
                <a:ext cx="7259975" cy="3384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Rectangle 1"/>
              <p:cNvSpPr/>
              <p:nvPr/>
            </p:nvSpPr>
            <p:spPr>
              <a:xfrm>
                <a:off x="1187624" y="1700808"/>
                <a:ext cx="2736304" cy="43205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4716016" y="4005064"/>
              <a:ext cx="3384376" cy="64807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/>
          <p:cNvSpPr/>
          <p:nvPr/>
        </p:nvSpPr>
        <p:spPr>
          <a:xfrm>
            <a:off x="3275856" y="476672"/>
            <a:ext cx="52469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kern="0" dirty="0"/>
              <a:t>Частичное отклонение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192924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alkiri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sz="2800" b="1" dirty="0"/>
              <a:t>Возможность ввода древесного упаковочного материала с фитосанитарным или не фитосанитарным грузом</a:t>
            </a:r>
            <a:endParaRPr lang="et-EE" alt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33261-F426-4E3C-B2AF-F6E5B7E61F25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9" t="21645" r="21163"/>
          <a:stretch/>
        </p:blipFill>
        <p:spPr bwMode="auto">
          <a:xfrm>
            <a:off x="1115616" y="1412776"/>
            <a:ext cx="6984776" cy="51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72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78955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1684338"/>
            <a:ext cx="8188325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1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5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7875" cy="100806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Клонирование</a:t>
            </a:r>
            <a:endParaRPr lang="en-GB" sz="3200" b="1" dirty="0" smtClean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675688" y="5995988"/>
            <a:ext cx="487362" cy="2413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DC5DC41-888B-4A67-9068-C776A6190865}" type="slidenum">
              <a:rPr lang="en-GB"/>
              <a:pPr>
                <a:defRPr/>
              </a:pPr>
              <a:t>26</a:t>
            </a:fld>
            <a:endParaRPr lang="en-GB"/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3"/>
          </p:nvPr>
        </p:nvSpPr>
        <p:spPr>
          <a:xfrm>
            <a:off x="251520" y="1772816"/>
            <a:ext cx="8640960" cy="4320530"/>
          </a:xfrm>
        </p:spPr>
        <p:txBody>
          <a:bodyPr/>
          <a:lstStyle/>
          <a:p>
            <a:pPr algn="l"/>
            <a:r>
              <a:rPr lang="ru-RU" sz="2000" dirty="0">
                <a:solidFill>
                  <a:srgbClr val="404040"/>
                </a:solidFill>
              </a:rPr>
              <a:t>Страны, не входящие в ЕС, могут выдавать в TRACES свои фитосанитарные сертификаты для экспорта в ЕС:</a:t>
            </a:r>
            <a:endParaRPr lang="fr-FR" sz="2000" dirty="0" smtClean="0">
              <a:solidFill>
                <a:srgbClr val="40404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8336" y="2492896"/>
            <a:ext cx="42576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79335"/>
            <a:ext cx="2826104" cy="3996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40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9552" y="404664"/>
            <a:ext cx="8136904" cy="12241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marL="358775" indent="-358775" algn="ctr" eaLnBrk="0" hangingPunct="0">
              <a:defRPr/>
            </a:pPr>
            <a:r>
              <a:rPr lang="ru-RU" sz="2800" dirty="0"/>
              <a:t>Информация в експортного сертификата совпадает с информацией в 1. части CHEDPP </a:t>
            </a:r>
            <a:endParaRPr lang="es-ES" sz="2800" kern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auto">
          <a:xfrm>
            <a:off x="1763688" y="4437112"/>
            <a:ext cx="3744416" cy="576064"/>
          </a:xfrm>
          <a:prstGeom prst="rect">
            <a:avLst/>
          </a:prstGeom>
          <a:noFill/>
          <a:ln w="25400" algn="ctr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/>
          <a:p>
            <a:pPr marL="3175"/>
            <a:endParaRPr lang="es-ES" sz="7600"/>
          </a:p>
        </p:txBody>
      </p:sp>
      <p:grpSp>
        <p:nvGrpSpPr>
          <p:cNvPr id="6" name="Group 5"/>
          <p:cNvGrpSpPr/>
          <p:nvPr/>
        </p:nvGrpSpPr>
        <p:grpSpPr>
          <a:xfrm>
            <a:off x="1475656" y="1416969"/>
            <a:ext cx="6045676" cy="4892351"/>
            <a:chOff x="1475656" y="1416969"/>
            <a:chExt cx="6045676" cy="4892351"/>
          </a:xfrm>
        </p:grpSpPr>
        <p:grpSp>
          <p:nvGrpSpPr>
            <p:cNvPr id="3" name="Group 2"/>
            <p:cNvGrpSpPr/>
            <p:nvPr/>
          </p:nvGrpSpPr>
          <p:grpSpPr>
            <a:xfrm>
              <a:off x="1475656" y="1416969"/>
              <a:ext cx="6045676" cy="4892351"/>
              <a:chOff x="1187624" y="1412776"/>
              <a:chExt cx="6117684" cy="5892689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1187624" y="1412776"/>
                <a:ext cx="6117684" cy="5892689"/>
                <a:chOff x="1187624" y="1412776"/>
                <a:chExt cx="6117684" cy="5892689"/>
              </a:xfrm>
            </p:grpSpPr>
            <p:pic>
              <p:nvPicPr>
                <p:cNvPr id="717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187624" y="1412776"/>
                  <a:ext cx="6117684" cy="58926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" name="15 Rectángulo"/>
                <p:cNvSpPr>
                  <a:spLocks noChangeArrowheads="1"/>
                </p:cNvSpPr>
                <p:nvPr/>
              </p:nvSpPr>
              <p:spPr bwMode="auto">
                <a:xfrm>
                  <a:off x="1403648" y="1628800"/>
                  <a:ext cx="2952328" cy="576064"/>
                </a:xfrm>
                <a:prstGeom prst="rect">
                  <a:avLst/>
                </a:prstGeom>
                <a:noFill/>
                <a:ln w="25400" algn="ctr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marL="3175"/>
                  <a:endParaRPr lang="es-ES" sz="7600"/>
                </a:p>
              </p:txBody>
            </p:sp>
          </p:grpSp>
          <p:sp>
            <p:nvSpPr>
              <p:cNvPr id="18" name="17 Rectángulo"/>
              <p:cNvSpPr>
                <a:spLocks noChangeArrowheads="1"/>
              </p:cNvSpPr>
              <p:nvPr/>
            </p:nvSpPr>
            <p:spPr bwMode="auto">
              <a:xfrm>
                <a:off x="1403648" y="2226810"/>
                <a:ext cx="2952328" cy="1656184"/>
              </a:xfrm>
              <a:prstGeom prst="rect">
                <a:avLst/>
              </a:prstGeom>
              <a:noFill/>
              <a:ln w="25400" algn="ctr">
                <a:solidFill>
                  <a:srgbClr val="92D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3175"/>
                <a:endParaRPr lang="es-ES" sz="7600"/>
              </a:p>
            </p:txBody>
          </p:sp>
        </p:grpSp>
        <p:sp>
          <p:nvSpPr>
            <p:cNvPr id="4" name="Rectangle 3"/>
            <p:cNvSpPr/>
            <p:nvPr/>
          </p:nvSpPr>
          <p:spPr>
            <a:xfrm>
              <a:off x="1695046" y="4437112"/>
              <a:ext cx="4464496" cy="1008112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6880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2" descr="http://www.proprofs.com/quiz-school/upload/yuiupload/176897210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1438"/>
            <a:ext cx="9034463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3203848" y="3861048"/>
            <a:ext cx="649288" cy="719137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marL="3175" algn="ctr"/>
            <a:r>
              <a:rPr lang="es-ES" sz="1000" dirty="0" smtClean="0">
                <a:solidFill>
                  <a:schemeClr val="tx1"/>
                </a:solidFill>
              </a:rPr>
              <a:t>PHYTO</a:t>
            </a:r>
            <a:endParaRPr lang="es-E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90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5018 -0.00556 -0.03237 0 -0.10983 C 0.00174 -0.13457 0.01337 -0.15838 0.01753 -0.1822 C 0.02118 -0.20231 0.02292 -0.21041 0.02812 -0.2289 C 0.03368 -0.24856 0.03958 -0.28 0.05451 -0.28971 C 0.09514 -0.28786 0.09965 -0.29087 0.12812 -0.27815 C 0.13125 -0.27376 0.13333 -0.26775 0.13698 -0.26405 C 0.14167 -0.25942 0.14757 -0.25827 0.15278 -0.2548 C 0.16285 -0.23422 0.19497 -0.2437 0.20712 -0.24301 C 0.21076 -0.24139 0.21389 -0.23769 0.21753 -0.23607 C 0.22378 -0.2333 0.23194 -0.23561 0.23698 -0.2289 " pathEditMode="relative" ptsTypes="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4294967295"/>
          </p:nvPr>
        </p:nvSpPr>
        <p:spPr>
          <a:xfrm>
            <a:off x="8676456" y="5996013"/>
            <a:ext cx="485931" cy="2412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71252" y="1196752"/>
            <a:ext cx="2736602" cy="5032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58775" indent="-358775" algn="ctr">
              <a:defRPr/>
            </a:pPr>
            <a:r>
              <a:rPr lang="ru-RU" sz="240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СТРАНА НЕ-ЕС</a:t>
            </a:r>
            <a:endParaRPr lang="en-GB" sz="2400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5291906" y="1153673"/>
            <a:ext cx="3095625" cy="72007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58775" indent="-358775" algn="ctr">
              <a:defRPr/>
            </a:pPr>
            <a:r>
              <a:rPr lang="ru-RU" sz="300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ЕС ППК</a:t>
            </a:r>
            <a:endParaRPr lang="en-GB" sz="3000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9" descr="mapaeurop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997200"/>
            <a:ext cx="3178175" cy="2894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5651500" y="3500438"/>
            <a:ext cx="1008063" cy="1366837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marL="3175" algn="ctr"/>
            <a:r>
              <a:rPr lang="es-ES" sz="1200" dirty="0" smtClean="0">
                <a:solidFill>
                  <a:schemeClr val="tx1"/>
                </a:solidFill>
              </a:rPr>
              <a:t>CHEDPP</a:t>
            </a:r>
            <a:endParaRPr lang="es-ES" sz="1200" dirty="0">
              <a:solidFill>
                <a:schemeClr val="tx1"/>
              </a:solidFill>
            </a:endParaRPr>
          </a:p>
        </p:txBody>
      </p:sp>
      <p:sp>
        <p:nvSpPr>
          <p:cNvPr id="9" name="AutoShape 14"/>
          <p:cNvSpPr txBox="1">
            <a:spLocks noChangeArrowheads="1"/>
          </p:cNvSpPr>
          <p:nvPr/>
        </p:nvSpPr>
        <p:spPr bwMode="auto">
          <a:xfrm>
            <a:off x="4067944" y="3861048"/>
            <a:ext cx="1223963" cy="863600"/>
          </a:xfrm>
          <a:prstGeom prst="rightArrow">
            <a:avLst>
              <a:gd name="adj1" fmla="val 50000"/>
              <a:gd name="adj2" fmla="val 35432"/>
            </a:avLst>
          </a:prstGeom>
          <a:solidFill>
            <a:srgbClr val="FFFF99"/>
          </a:solidFill>
          <a:ln w="9525">
            <a:solidFill>
              <a:srgbClr val="FF6600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 algn="ctr" eaLnBrk="0" hangingPunct="0">
              <a:buClr>
                <a:schemeClr val="bg1"/>
              </a:buClr>
              <a:defRPr/>
            </a:pPr>
            <a:r>
              <a:rPr lang="es-ES" sz="1200" i="1" smtClean="0">
                <a:solidFill>
                  <a:schemeClr val="tx1"/>
                </a:solidFill>
                <a:latin typeface="+mn-lt"/>
              </a:rPr>
              <a:t>CLONING</a:t>
            </a:r>
            <a:endParaRPr lang="es-ES" sz="1200" i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996952"/>
            <a:ext cx="2043113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2699792" y="3573016"/>
            <a:ext cx="1008062" cy="1366837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marL="3175" algn="ctr"/>
            <a:r>
              <a:rPr lang="es-ES" sz="1200" dirty="0" smtClean="0">
                <a:solidFill>
                  <a:schemeClr val="tx1"/>
                </a:solidFill>
              </a:rPr>
              <a:t>PHYTO</a:t>
            </a:r>
            <a:endParaRPr lang="es-E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3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200B3E-11FE-43E1-92A7-F84B9CD5D13A}" type="slidenum">
              <a:rPr lang="en-GB"/>
              <a:pPr>
                <a:defRPr/>
              </a:pPr>
              <a:t>3</a:t>
            </a:fld>
            <a:endParaRPr lang="en-GB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67544" y="1916832"/>
            <a:ext cx="8460556" cy="4536356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571500" indent="-5715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marL="0" indent="0" eaLnBrk="1" hangingPunct="1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SzPct val="120000"/>
              <a:defRPr/>
            </a:pPr>
            <a:r>
              <a:rPr lang="es-ES" altLang="fr-FR" sz="2400" dirty="0">
                <a:solidFill>
                  <a:srgbClr val="F47B22"/>
                </a:solidFill>
              </a:rPr>
              <a:t>TRACES</a:t>
            </a:r>
            <a:r>
              <a:rPr lang="es-ES" altLang="fr-FR" sz="2400" dirty="0">
                <a:solidFill>
                  <a:srgbClr val="0F5494"/>
                </a:solidFill>
              </a:rPr>
              <a:t> =</a:t>
            </a:r>
            <a:r>
              <a:rPr lang="es-ES" altLang="fr-FR" sz="2400" dirty="0" err="1">
                <a:solidFill>
                  <a:srgbClr val="F47B22"/>
                </a:solidFill>
              </a:rPr>
              <a:t>Tr</a:t>
            </a:r>
            <a:r>
              <a:rPr lang="es-ES" altLang="fr-FR" sz="2400" dirty="0" err="1">
                <a:solidFill>
                  <a:srgbClr val="0F5494"/>
                </a:solidFill>
              </a:rPr>
              <a:t>ade</a:t>
            </a:r>
            <a:r>
              <a:rPr lang="es-ES" altLang="fr-FR" sz="2400" dirty="0">
                <a:solidFill>
                  <a:srgbClr val="0F5494"/>
                </a:solidFill>
              </a:rPr>
              <a:t> </a:t>
            </a:r>
            <a:r>
              <a:rPr lang="es-ES" altLang="fr-FR" sz="2400" dirty="0">
                <a:solidFill>
                  <a:srgbClr val="F47B22"/>
                </a:solidFill>
              </a:rPr>
              <a:t>C</a:t>
            </a:r>
            <a:r>
              <a:rPr lang="es-ES" altLang="fr-FR" sz="2400" dirty="0">
                <a:solidFill>
                  <a:srgbClr val="0F5494"/>
                </a:solidFill>
              </a:rPr>
              <a:t>ontrol and </a:t>
            </a:r>
            <a:r>
              <a:rPr lang="es-ES" altLang="fr-FR" sz="2400" dirty="0">
                <a:solidFill>
                  <a:srgbClr val="F47B22"/>
                </a:solidFill>
              </a:rPr>
              <a:t>E</a:t>
            </a:r>
            <a:r>
              <a:rPr lang="es-ES" altLang="fr-FR" sz="2400" dirty="0">
                <a:solidFill>
                  <a:srgbClr val="0F5494"/>
                </a:solidFill>
              </a:rPr>
              <a:t>xpert </a:t>
            </a:r>
            <a:r>
              <a:rPr lang="es-ES" altLang="fr-FR" sz="2400" dirty="0" err="1">
                <a:solidFill>
                  <a:srgbClr val="F47B22"/>
                </a:solidFill>
              </a:rPr>
              <a:t>S</a:t>
            </a:r>
            <a:r>
              <a:rPr lang="es-ES" altLang="fr-FR" sz="2400" dirty="0" err="1">
                <a:solidFill>
                  <a:srgbClr val="0F5494"/>
                </a:solidFill>
              </a:rPr>
              <a:t>ystem</a:t>
            </a:r>
            <a:endParaRPr lang="es-ES" altLang="fr-FR" sz="2400" dirty="0">
              <a:solidFill>
                <a:srgbClr val="0F5494"/>
              </a:solidFill>
            </a:endParaRPr>
          </a:p>
          <a:p>
            <a:pPr eaLnBrk="1" hangingPunct="1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SzPct val="120000"/>
              <a:buFont typeface="Webdings" pitchFamily="18" charset="2"/>
              <a:buChar char="õ"/>
              <a:defRPr/>
            </a:pPr>
            <a:endParaRPr lang="es-ES" altLang="fr-FR" sz="2400" dirty="0">
              <a:solidFill>
                <a:srgbClr val="0F5494"/>
              </a:solidFill>
            </a:endParaRPr>
          </a:p>
          <a:p>
            <a:pPr marL="0" indent="0" eaLnBrk="1" hangingPunct="1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SzPct val="120000"/>
              <a:defRPr/>
            </a:pPr>
            <a:r>
              <a:rPr lang="ru-RU" altLang="fr-FR" sz="2400" dirty="0">
                <a:solidFill>
                  <a:srgbClr val="0F5494"/>
                </a:solidFill>
              </a:rPr>
              <a:t>это система  находится в ответственности Европейской Комиссии: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SzPct val="120000"/>
              <a:buFont typeface="Webdings" pitchFamily="18" charset="2"/>
              <a:buNone/>
              <a:defRPr/>
            </a:pPr>
            <a:endParaRPr lang="es-ES" altLang="fr-FR" sz="2400" dirty="0">
              <a:solidFill>
                <a:srgbClr val="0F5494"/>
              </a:solidFill>
            </a:endParaRPr>
          </a:p>
          <a:p>
            <a:pPr marL="0" indent="0" eaLnBrk="1" hangingPunct="1">
              <a:spcBef>
                <a:spcPts val="500"/>
              </a:spcBef>
              <a:spcAft>
                <a:spcPts val="500"/>
              </a:spcAft>
              <a:buClr>
                <a:schemeClr val="bg1"/>
              </a:buClr>
              <a:buSzPct val="120000"/>
              <a:defRPr/>
            </a:pPr>
            <a:r>
              <a:rPr lang="es-ES" altLang="fr-FR" sz="2400" dirty="0">
                <a:solidFill>
                  <a:srgbClr val="0F5494"/>
                </a:solidFill>
              </a:rPr>
              <a:t>DG Health and </a:t>
            </a:r>
            <a:r>
              <a:rPr lang="lv-LV" altLang="fr-FR" sz="2400" dirty="0" err="1" smtClean="0">
                <a:solidFill>
                  <a:srgbClr val="0F5494"/>
                </a:solidFill>
              </a:rPr>
              <a:t>Food</a:t>
            </a:r>
            <a:r>
              <a:rPr lang="lv-LV" altLang="fr-FR" sz="2400" dirty="0" smtClean="0">
                <a:solidFill>
                  <a:srgbClr val="0F5494"/>
                </a:solidFill>
              </a:rPr>
              <a:t> </a:t>
            </a:r>
            <a:r>
              <a:rPr lang="lv-LV" altLang="fr-FR" sz="2400" dirty="0" err="1" smtClean="0">
                <a:solidFill>
                  <a:srgbClr val="0F5494"/>
                </a:solidFill>
              </a:rPr>
              <a:t>Safety</a:t>
            </a:r>
            <a:r>
              <a:rPr lang="es-ES" altLang="fr-FR" sz="2400" dirty="0" smtClean="0">
                <a:solidFill>
                  <a:srgbClr val="0F5494"/>
                </a:solidFill>
              </a:rPr>
              <a:t> </a:t>
            </a:r>
            <a:r>
              <a:rPr lang="es-ES" altLang="fr-FR" sz="2400" dirty="0">
                <a:solidFill>
                  <a:srgbClr val="0F5494"/>
                </a:solidFill>
              </a:rPr>
              <a:t>(DG </a:t>
            </a:r>
            <a:r>
              <a:rPr lang="es-ES" altLang="fr-FR" sz="2400" dirty="0" smtClean="0">
                <a:solidFill>
                  <a:srgbClr val="0F5494"/>
                </a:solidFill>
              </a:rPr>
              <a:t>SA</a:t>
            </a:r>
            <a:r>
              <a:rPr lang="lv-LV" altLang="fr-FR" sz="2400" dirty="0" smtClean="0">
                <a:solidFill>
                  <a:srgbClr val="0F5494"/>
                </a:solidFill>
              </a:rPr>
              <a:t>NTE</a:t>
            </a:r>
            <a:r>
              <a:rPr lang="es-ES" altLang="fr-FR" sz="2400" dirty="0" smtClean="0">
                <a:solidFill>
                  <a:srgbClr val="0F5494"/>
                </a:solidFill>
              </a:rPr>
              <a:t>)</a:t>
            </a:r>
            <a:endParaRPr lang="en-US" altLang="fr-FR" sz="2400" dirty="0">
              <a:solidFill>
                <a:srgbClr val="0F5494"/>
              </a:solidFill>
            </a:endParaRP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title"/>
          </p:nvPr>
        </p:nvSpPr>
        <p:spPr>
          <a:xfrm>
            <a:off x="703262" y="836712"/>
            <a:ext cx="7772400" cy="576262"/>
          </a:xfrm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fr-FR" sz="2400" dirty="0" smtClean="0"/>
              <a:t>TRACES: </a:t>
            </a:r>
            <a:r>
              <a:rPr lang="es-ES" altLang="fr-FR" sz="2400" dirty="0" err="1" smtClean="0"/>
              <a:t>What</a:t>
            </a:r>
            <a:r>
              <a:rPr lang="es-ES" altLang="fr-FR" sz="2400" dirty="0" smtClean="0"/>
              <a:t> </a:t>
            </a:r>
            <a:r>
              <a:rPr lang="es-ES" altLang="fr-FR" sz="2400" dirty="0" err="1" smtClean="0"/>
              <a:t>is</a:t>
            </a:r>
            <a:r>
              <a:rPr lang="es-ES" altLang="fr-FR" sz="2400" dirty="0" smtClean="0"/>
              <a:t> </a:t>
            </a:r>
            <a:r>
              <a:rPr lang="es-ES" altLang="fr-FR" sz="2400" dirty="0" err="1" smtClean="0"/>
              <a:t>it</a:t>
            </a:r>
            <a:r>
              <a:rPr lang="es-ES" altLang="fr-FR" sz="2400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668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772400" cy="792088"/>
          </a:xfrm>
        </p:spPr>
        <p:txBody>
          <a:bodyPr/>
          <a:lstStyle/>
          <a:p>
            <a:r>
              <a:rPr lang="et-EE" altLang="et-EE" sz="2400" dirty="0" smtClean="0"/>
              <a:t>CLONE </a:t>
            </a:r>
            <a:r>
              <a:rPr lang="es-ES" altLang="et-EE" sz="2400" dirty="0" smtClean="0"/>
              <a:t>PHYTO</a:t>
            </a:r>
            <a:r>
              <a:rPr lang="et-EE" altLang="et-EE" sz="2400" dirty="0" smtClean="0"/>
              <a:t> </a:t>
            </a:r>
            <a:r>
              <a:rPr lang="et-EE" altLang="et-EE" sz="2400" dirty="0"/>
              <a:t>TO </a:t>
            </a:r>
            <a:r>
              <a:rPr lang="et-EE" altLang="et-EE" sz="2400" dirty="0" smtClean="0"/>
              <a:t>C</a:t>
            </a:r>
            <a:r>
              <a:rPr lang="es-ES" altLang="et-EE" sz="2400" dirty="0" smtClean="0"/>
              <a:t>HEDPP</a:t>
            </a:r>
            <a:endParaRPr lang="et-E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628800"/>
            <a:ext cx="7628384" cy="1395759"/>
          </a:xfrm>
        </p:spPr>
        <p:txBody>
          <a:bodyPr>
            <a:normAutofit fontScale="92500"/>
          </a:bodyPr>
          <a:lstStyle/>
          <a:p>
            <a:pPr algn="just"/>
            <a:r>
              <a:rPr lang="ru-RU" altLang="et-EE" dirty="0">
                <a:solidFill>
                  <a:schemeClr val="tx1"/>
                </a:solidFill>
              </a:rPr>
              <a:t>Данные в PHYTO , подтвержденные компетентными органами, могут автоматически передаваться в соответствующую часть I </a:t>
            </a:r>
            <a:r>
              <a:rPr lang="lv-LV" altLang="et-EE" dirty="0" smtClean="0">
                <a:solidFill>
                  <a:schemeClr val="tx1"/>
                </a:solidFill>
              </a:rPr>
              <a:t>CHEDPP</a:t>
            </a:r>
            <a:endParaRPr lang="ru-RU" altLang="et-EE" dirty="0">
              <a:solidFill>
                <a:schemeClr val="tx1"/>
              </a:solidFill>
            </a:endParaRPr>
          </a:p>
          <a:p>
            <a:pPr algn="just"/>
            <a:endParaRPr lang="ru-RU" altLang="et-EE" dirty="0">
              <a:solidFill>
                <a:schemeClr val="tx1"/>
              </a:solidFill>
            </a:endParaRPr>
          </a:p>
          <a:p>
            <a:pPr algn="just"/>
            <a:r>
              <a:rPr lang="ru-RU" altLang="et-EE" dirty="0">
                <a:solidFill>
                  <a:schemeClr val="tx1"/>
                </a:solidFill>
              </a:rPr>
              <a:t> этой функции есть и </a:t>
            </a:r>
            <a:r>
              <a:rPr lang="ru-RU" altLang="et-EE" dirty="0" smtClean="0">
                <a:solidFill>
                  <a:schemeClr val="tx1"/>
                </a:solidFill>
              </a:rPr>
              <a:t>у</a:t>
            </a:r>
            <a:r>
              <a:rPr lang="lv-LV" altLang="et-EE" dirty="0" smtClean="0">
                <a:solidFill>
                  <a:schemeClr val="tx1"/>
                </a:solidFill>
              </a:rPr>
              <a:t> </a:t>
            </a:r>
            <a:r>
              <a:rPr lang="ru-RU" altLang="et-EE" dirty="0" smtClean="0">
                <a:solidFill>
                  <a:schemeClr val="tx1"/>
                </a:solidFill>
              </a:rPr>
              <a:t>ответсвенного </a:t>
            </a:r>
            <a:r>
              <a:rPr lang="ru-RU" altLang="et-EE" dirty="0">
                <a:solidFill>
                  <a:schemeClr val="tx1"/>
                </a:solidFill>
              </a:rPr>
              <a:t>за грузом  и ППК.</a:t>
            </a:r>
            <a:endParaRPr lang="et-EE" altLang="et-EE" sz="20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69" y="3789040"/>
            <a:ext cx="8385427" cy="173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61299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C:\Users\kromanova\AppData\Local\Microsoft\Windows\Temporary Internet Files\Content.IE5\5OJU1P6X\Thank-you-pinned-not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2819399"/>
            <a:ext cx="1219202" cy="121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romanova\AppData\Local\Microsoft\Windows\Temporary Internet Files\Content.IE5\5OJU1P6X\Thank-you-pinned-not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2776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7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5"/>
          <p:cNvSpPr>
            <a:spLocks noGrp="1"/>
          </p:cNvSpPr>
          <p:nvPr>
            <p:ph type="title"/>
          </p:nvPr>
        </p:nvSpPr>
        <p:spPr>
          <a:xfrm>
            <a:off x="539552" y="692696"/>
            <a:ext cx="4805363" cy="936625"/>
          </a:xfrm>
        </p:spPr>
        <p:txBody>
          <a:bodyPr/>
          <a:lstStyle/>
          <a:p>
            <a:pPr algn="ctr"/>
            <a:r>
              <a:rPr lang="es-ES" altLang="fr-FR" b="1" dirty="0" smtClean="0"/>
              <a:t>TRACES: </a:t>
            </a:r>
            <a:r>
              <a:rPr lang="ru-RU" altLang="fr-FR" b="1" dirty="0"/>
              <a:t>НЕМНОГО ИСТОРИИ</a:t>
            </a:r>
            <a:r>
              <a:rPr lang="es-ES" altLang="fr-FR" b="1" dirty="0" smtClean="0"/>
              <a:t>…</a:t>
            </a:r>
            <a:endParaRPr lang="en-GB" altLang="en-US" b="1" dirty="0" smtClean="0"/>
          </a:p>
        </p:txBody>
      </p:sp>
      <p:pic>
        <p:nvPicPr>
          <p:cNvPr id="75779" name="Picture 5" descr="http://i.livescience.com/images/i/000/037/823/i02/mammoth.jpg?13633576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561657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Picture Placeholder 1"/>
          <p:cNvSpPr>
            <a:spLocks noGrp="1" noTextEdit="1"/>
          </p:cNvSpPr>
          <p:nvPr>
            <p:ph type="pic" sz="quarter" idx="14"/>
          </p:nvPr>
        </p:nvSpPr>
        <p:spPr>
          <a:xfrm>
            <a:off x="4787900" y="989013"/>
            <a:ext cx="4230688" cy="5868987"/>
          </a:xfrm>
        </p:spPr>
      </p:sp>
    </p:spTree>
    <p:extLst>
      <p:ext uri="{BB962C8B-B14F-4D97-AF65-F5344CB8AC3E}">
        <p14:creationId xmlns:p14="http://schemas.microsoft.com/office/powerpoint/2010/main" val="360316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11560" y="1556792"/>
            <a:ext cx="8064896" cy="468052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Ветеринарные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документы (общий ветеринарный документ):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Начало 1-го апреля 2004 (пилотный этап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lv-LV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Несколько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стран присоединились к TRACES на этом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этапе</a:t>
            </a:r>
            <a:endParaRPr lang="lv-LV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01.01.2005 г. обязателен для всех BIP и региональных подразделений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Пищевые продукты и корма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</a:t>
            </a:r>
            <a:r>
              <a:rPr lang="lv-LV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неживотного происхождения</a:t>
            </a:r>
            <a:r>
              <a:rPr lang="lv-LV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(Общий документ о въезде)</a:t>
            </a:r>
            <a:endParaRPr lang="lv-LV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для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продуктов</a:t>
            </a:r>
            <a:r>
              <a:rPr lang="lv-LV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Reg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.(EC)669/2009, Reg. (EC)1152/2209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1 июля 2011 года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Здоровье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растений</a:t>
            </a:r>
            <a:r>
              <a:rPr lang="lv-LV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Общий  документ ввоза здоровья растения растительных продуктов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lv-LV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CHEDPP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пилотной фазе TRACES с 2013 года, добровольной для ЕС СУ</a:t>
            </a:r>
            <a:r>
              <a:rPr lang="lv-LV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- 2017,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7 ноября 2017 года </a:t>
            </a:r>
            <a:r>
              <a:rPr lang="lv-LV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TRACES </a:t>
            </a:r>
            <a:r>
              <a:rPr lang="lv-LV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New</a:t>
            </a:r>
            <a:r>
              <a:rPr lang="lv-LV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lv-LV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Technology</a:t>
            </a:r>
            <a:r>
              <a:rPr lang="lv-LV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(TRACES NT)</a:t>
            </a:r>
            <a:endParaRPr lang="en-GB" sz="20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F160EC-7869-4C53-8045-C2DF5A2E804A}" type="slidenum">
              <a:rPr lang="en-GB"/>
              <a:pPr>
                <a:defRPr/>
              </a:pPr>
              <a:t>5</a:t>
            </a:fld>
            <a:endParaRPr lang="en-GB"/>
          </a:p>
        </p:txBody>
      </p:sp>
      <p:sp>
        <p:nvSpPr>
          <p:cNvPr id="78852" name="Title 5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72400" cy="576262"/>
          </a:xfrm>
        </p:spPr>
        <p:txBody>
          <a:bodyPr>
            <a:normAutofit fontScale="90000"/>
          </a:bodyPr>
          <a:lstStyle/>
          <a:p>
            <a:r>
              <a:rPr lang="en-GB" altLang="en-US" dirty="0"/>
              <a:t>TRACES: </a:t>
            </a:r>
            <a:r>
              <a:rPr lang="ru-RU" altLang="en-US" dirty="0"/>
              <a:t>НЕМНОГО ИСТОРИИ</a:t>
            </a:r>
            <a:r>
              <a:rPr lang="en-GB" altLang="en-US" dirty="0"/>
              <a:t>…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412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584" y="1412776"/>
            <a:ext cx="7700392" cy="396049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Функциональности</a:t>
            </a:r>
            <a:endParaRPr lang="lv-LV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сертификация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(INTRA, IMPORT, CVED, CED, EXPORT, DOCOM, DECLAR, </a:t>
            </a:r>
            <a:r>
              <a:rPr lang="en-GB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CHEDPP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</a:p>
          <a:p>
            <a:pPr marL="342900" indent="-342900">
              <a:buClrTx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уведомление</a:t>
            </a:r>
          </a:p>
          <a:p>
            <a:pPr marL="342900" indent="-342900">
              <a:buClrTx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Помощь в принятии решения</a:t>
            </a:r>
          </a:p>
          <a:p>
            <a:pPr marL="342900" indent="-342900">
              <a:buClrTx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Контрольная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регистрация</a:t>
            </a:r>
            <a:endParaRPr lang="lv-LV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Tx/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Доступность</a:t>
            </a:r>
          </a:p>
          <a:p>
            <a:pPr>
              <a:buClrTx/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Государства-члены ЕС (обязательные с 01.01.2005)</a:t>
            </a:r>
          </a:p>
          <a:p>
            <a:pPr>
              <a:buClrTx/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Страны, не входящие в ЕС (Добровольные)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6A3480-75C2-4069-AF63-8078721BD96E}" type="slidenum">
              <a:rPr lang="en-GB"/>
              <a:pPr>
                <a:defRPr/>
              </a:pPr>
              <a:t>6</a:t>
            </a:fld>
            <a:endParaRPr lang="en-GB"/>
          </a:p>
        </p:txBody>
      </p:sp>
      <p:sp>
        <p:nvSpPr>
          <p:cNvPr id="84996" name="Title 5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72400" cy="647700"/>
          </a:xfrm>
        </p:spPr>
        <p:txBody>
          <a:bodyPr>
            <a:normAutofit fontScale="90000"/>
          </a:bodyPr>
          <a:lstStyle/>
          <a:p>
            <a:r>
              <a:rPr lang="en-GB" altLang="en-US" dirty="0" smtClean="0"/>
              <a:t>TRACES: </a:t>
            </a:r>
            <a:r>
              <a:rPr lang="ru-RU" altLang="en-US" dirty="0"/>
              <a:t>Основные показатели</a:t>
            </a:r>
          </a:p>
        </p:txBody>
      </p:sp>
    </p:spTree>
    <p:extLst>
      <p:ext uri="{BB962C8B-B14F-4D97-AF65-F5344CB8AC3E}">
        <p14:creationId xmlns:p14="http://schemas.microsoft.com/office/powerpoint/2010/main" val="239411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Placeholder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7988424" cy="3528566"/>
          </a:xfrm>
        </p:spPr>
        <p:txBody>
          <a:bodyPr/>
          <a:lstStyle/>
          <a:p>
            <a:r>
              <a:rPr lang="ru-RU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Уведомление = Обмен </a:t>
            </a:r>
            <a:r>
              <a:rPr lang="ru-RU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информацией</a:t>
            </a:r>
            <a:endParaRPr lang="lv-LV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lv-LV" alt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GB" altLang="en-US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Уведомление о прибытии груза на пост пограничной инспекции</a:t>
            </a:r>
            <a:r>
              <a:rPr lang="en-GB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Обмен информацией между компетентными органами государств-членов ЕС</a:t>
            </a:r>
            <a:r>
              <a:rPr lang="en-GB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Проблемы здоровья животных / здоровья населения: уведомление в RASFF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Проблемы здоровья растений: уведомление в Europhyt.</a:t>
            </a:r>
            <a:endParaRPr lang="en-GB" altLang="en-US" sz="2000" dirty="0" smtClean="0">
              <a:solidFill>
                <a:srgbClr val="40404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0D9870-1664-4678-9A36-2A26ACC48976}" type="slidenum">
              <a:rPr lang="en-GB"/>
              <a:pPr>
                <a:defRPr/>
              </a:pPr>
              <a:t>7</a:t>
            </a:fld>
            <a:endParaRPr lang="en-GB"/>
          </a:p>
        </p:txBody>
      </p:sp>
      <p:sp>
        <p:nvSpPr>
          <p:cNvPr id="86020" name="Title 5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772400" cy="647700"/>
          </a:xfrm>
        </p:spPr>
        <p:txBody>
          <a:bodyPr>
            <a:normAutofit fontScale="90000"/>
          </a:bodyPr>
          <a:lstStyle/>
          <a:p>
            <a:r>
              <a:rPr lang="en-GB" altLang="en-US" dirty="0"/>
              <a:t>TRACES: </a:t>
            </a:r>
            <a:r>
              <a:rPr lang="ru-RU" altLang="en-US" dirty="0"/>
              <a:t>Основные показатели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9119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Placeholder 2"/>
          <p:cNvSpPr>
            <a:spLocks noGrp="1"/>
          </p:cNvSpPr>
          <p:nvPr>
            <p:ph type="body" idx="1"/>
          </p:nvPr>
        </p:nvSpPr>
        <p:spPr>
          <a:xfrm>
            <a:off x="440126" y="1916832"/>
            <a:ext cx="8219256" cy="4032447"/>
          </a:xfrm>
        </p:spPr>
        <p:txBody>
          <a:bodyPr>
            <a:noAutofit/>
          </a:bodyPr>
          <a:lstStyle/>
          <a:p>
            <a:r>
              <a:rPr lang="ru-RU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Что зарегистрировано в системе ...</a:t>
            </a:r>
            <a:endParaRPr lang="en-GB" altLang="en-US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Импорт живых животных из стран, не входящих в ЕС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Импорт продуктов животного происхождения из стран, не входящих в ЕС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Импорт продуктов неживотного происхождения из стран, не входящих в ЕС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Импорт живых растений из стран, не входящих в ЕС</a:t>
            </a:r>
          </a:p>
          <a:p>
            <a:pPr>
              <a:buFont typeface="Wingdings" pitchFamily="2" charset="2"/>
              <a:buChar char="ü"/>
            </a:pPr>
            <a:r>
              <a:rPr lang="ru-RU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Внутри</a:t>
            </a:r>
            <a:r>
              <a:rPr lang="lv-LV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r>
              <a:rPr lang="ru-RU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ЕС</a:t>
            </a:r>
            <a:r>
              <a:rPr lang="lv-LV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движение </a:t>
            </a: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живых животных</a:t>
            </a:r>
          </a:p>
          <a:p>
            <a:pPr>
              <a:buClrTx/>
              <a:buFont typeface="Wingdings" pitchFamily="2" charset="2"/>
              <a:buChar char="ü"/>
            </a:pP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Внутри</a:t>
            </a:r>
            <a:r>
              <a:rPr lang="lv-LV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ЕС</a:t>
            </a:r>
            <a:r>
              <a:rPr lang="lv-LV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движение </a:t>
            </a:r>
            <a:r>
              <a:rPr lang="ru-RU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продуктов </a:t>
            </a:r>
            <a:r>
              <a:rPr lang="ru-RU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животного происхождения (при необходимости)</a:t>
            </a:r>
            <a:endParaRPr lang="en-GB" altLang="en-US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AAB6A6-FE5F-49E3-88DD-E948DB93DC24}" type="slidenum">
              <a:rPr lang="en-GB"/>
              <a:pPr>
                <a:defRPr/>
              </a:pPr>
              <a:t>8</a:t>
            </a:fld>
            <a:endParaRPr lang="en-GB"/>
          </a:p>
        </p:txBody>
      </p:sp>
      <p:sp>
        <p:nvSpPr>
          <p:cNvPr id="89092" name="Title 5"/>
          <p:cNvSpPr>
            <a:spLocks noGrp="1"/>
          </p:cNvSpPr>
          <p:nvPr>
            <p:ph type="title"/>
          </p:nvPr>
        </p:nvSpPr>
        <p:spPr>
          <a:xfrm>
            <a:off x="827584" y="692696"/>
            <a:ext cx="7772400" cy="647700"/>
          </a:xfrm>
        </p:spPr>
        <p:txBody>
          <a:bodyPr>
            <a:normAutofit fontScale="90000"/>
          </a:bodyPr>
          <a:lstStyle/>
          <a:p>
            <a:r>
              <a:rPr lang="en-GB" altLang="en-US" dirty="0"/>
              <a:t>TRACES: </a:t>
            </a:r>
            <a:r>
              <a:rPr lang="ru-RU" altLang="en-US" dirty="0"/>
              <a:t>Основные показатели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532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49D8E4-DA32-4B0C-9A1C-2DE9B754984F}" type="slidenum">
              <a:rPr lang="en-GB"/>
              <a:pPr>
                <a:defRPr/>
              </a:pPr>
              <a:t>9</a:t>
            </a:fld>
            <a:endParaRPr lang="en-GB"/>
          </a:p>
        </p:txBody>
      </p:sp>
      <p:sp>
        <p:nvSpPr>
          <p:cNvPr id="5" name="Title 5"/>
          <p:cNvSpPr txBox="1">
            <a:spLocks/>
          </p:cNvSpPr>
          <p:nvPr/>
        </p:nvSpPr>
        <p:spPr bwMode="auto">
          <a:xfrm>
            <a:off x="827584" y="980728"/>
            <a:ext cx="7630616" cy="107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58775" indent="-358775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cap="none" baseline="0">
                <a:solidFill>
                  <a:srgbClr val="F47B22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GB" altLang="en-US" cap="all" dirty="0">
                <a:solidFill>
                  <a:schemeClr val="tx1"/>
                </a:solidFill>
              </a:rPr>
              <a:t>TRACES: </a:t>
            </a:r>
            <a:r>
              <a:rPr lang="ru-RU" altLang="en-US" cap="all" dirty="0">
                <a:solidFill>
                  <a:schemeClr val="tx1"/>
                </a:solidFill>
              </a:rPr>
              <a:t>Основные показатели</a:t>
            </a:r>
            <a:endParaRPr lang="en-GB" cap="all" dirty="0">
              <a:solidFill>
                <a:schemeClr val="tx1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756692" y="2132856"/>
            <a:ext cx="7772400" cy="2809875"/>
          </a:xfrm>
        </p:spPr>
        <p:txBody>
          <a:bodyPr/>
          <a:lstStyle/>
          <a:p>
            <a:pPr marL="342900" indent="-342900" algn="just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Интернет-система</a:t>
            </a:r>
          </a:p>
          <a:p>
            <a:pPr marL="342900" indent="-342900" algn="just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Рабочий процесс между частными и государственными лицами</a:t>
            </a:r>
          </a:p>
          <a:p>
            <a:pPr marL="342900" indent="-342900" algn="just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Централизованная система</a:t>
            </a:r>
          </a:p>
          <a:p>
            <a:pPr marL="342900" indent="-342900" algn="just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Общая кодификация с таможней (коды CN)</a:t>
            </a:r>
          </a:p>
          <a:p>
            <a:pPr marL="342900" indent="-342900" algn="just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Мультилингвизм (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lv-LV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языка)</a:t>
            </a:r>
          </a:p>
          <a:p>
            <a:pPr marL="342900" indent="-342900" algn="just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Автоматизация статистики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71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886</Words>
  <Application>Microsoft Office PowerPoint</Application>
  <PresentationFormat>On-screen Show (4:3)</PresentationFormat>
  <Paragraphs>187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MS PGothic</vt:lpstr>
      <vt:lpstr>Arial</vt:lpstr>
      <vt:lpstr>Calibri</vt:lpstr>
      <vt:lpstr>Tahoma</vt:lpstr>
      <vt:lpstr>Verdana</vt:lpstr>
      <vt:lpstr>Webdings</vt:lpstr>
      <vt:lpstr>Wingdings</vt:lpstr>
      <vt:lpstr>Office Theme</vt:lpstr>
      <vt:lpstr>Система связи между фитосанитарными инспекторами, клиентами и таможней при проведении фитосанитарного контроля импортируемых грузов </vt:lpstr>
      <vt:lpstr>TRACES: Что это такое?</vt:lpstr>
      <vt:lpstr>TRACES: What is it?</vt:lpstr>
      <vt:lpstr>TRACES: НЕМНОГО ИСТОРИИ…</vt:lpstr>
      <vt:lpstr>TRACES: НЕМНОГО ИСТОРИИ…</vt:lpstr>
      <vt:lpstr>TRACES: Основные показатели</vt:lpstr>
      <vt:lpstr>TRACES: Основные показатели</vt:lpstr>
      <vt:lpstr>TRACES: Основные показатели</vt:lpstr>
      <vt:lpstr>PowerPoint Presentation</vt:lpstr>
      <vt:lpstr>TRACES:WEB</vt:lpstr>
      <vt:lpstr>пользователи</vt:lpstr>
      <vt:lpstr>Структура CHED-PP</vt:lpstr>
      <vt:lpstr>PowerPoint Presentation</vt:lpstr>
      <vt:lpstr>TRACES нотификации</vt:lpstr>
      <vt:lpstr>CHEDPP ОПЦИИ!     </vt:lpstr>
      <vt:lpstr>CHEDPP ОПЦИИ!     </vt:lpstr>
      <vt:lpstr>Предварительное уведомление  Часть I</vt:lpstr>
      <vt:lpstr>ПРИНЯТИЕ РЕШЕНИЙ  Часть II</vt:lpstr>
      <vt:lpstr>Отказованный груз</vt:lpstr>
      <vt:lpstr>PowerPoint Presentation</vt:lpstr>
      <vt:lpstr>PowerPoint Presentation</vt:lpstr>
      <vt:lpstr>PowerPoint Presentation</vt:lpstr>
      <vt:lpstr>PowerPoint Presentation</vt:lpstr>
      <vt:lpstr>Возможность ввода древесного упаковочного материала с фитосанитарным или не фитосанитарным грузом</vt:lpstr>
      <vt:lpstr>PowerPoint Presentation</vt:lpstr>
      <vt:lpstr>Клонирование</vt:lpstr>
      <vt:lpstr>PowerPoint Presentation</vt:lpstr>
      <vt:lpstr>PowerPoint Presentation</vt:lpstr>
      <vt:lpstr>PowerPoint Presentation</vt:lpstr>
      <vt:lpstr>CLONE PHYTO TO CHEDPP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system between phytosanitary inspectors, clients and customs in carrying out of phytosanitary control of imported consignments</dc:title>
  <dc:creator>Kristīna Romanova</dc:creator>
  <cp:lastModifiedBy>Kristina Romanova</cp:lastModifiedBy>
  <cp:revision>45</cp:revision>
  <dcterms:created xsi:type="dcterms:W3CDTF">2018-04-18T13:21:53Z</dcterms:created>
  <dcterms:modified xsi:type="dcterms:W3CDTF">2018-12-14T11:40:17Z</dcterms:modified>
</cp:coreProperties>
</file>