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5"/>
  </p:notesMasterIdLst>
  <p:handoutMasterIdLst>
    <p:handoutMasterId r:id="rId16"/>
  </p:handoutMasterIdLst>
  <p:sldIdLst>
    <p:sldId id="352" r:id="rId2"/>
    <p:sldId id="312" r:id="rId3"/>
    <p:sldId id="351" r:id="rId4"/>
    <p:sldId id="318" r:id="rId5"/>
    <p:sldId id="336" r:id="rId6"/>
    <p:sldId id="307" r:id="rId7"/>
    <p:sldId id="313" r:id="rId8"/>
    <p:sldId id="314" r:id="rId9"/>
    <p:sldId id="315" r:id="rId10"/>
    <p:sldId id="316" r:id="rId11"/>
    <p:sldId id="317" r:id="rId12"/>
    <p:sldId id="267" r:id="rId13"/>
    <p:sldId id="292" r:id="rId14"/>
  </p:sldIdLst>
  <p:sldSz cx="9144000" cy="6858000" type="screen4x3"/>
  <p:notesSz cx="6662738" cy="9906000"/>
  <p:defaultTextStyle>
    <a:defPPr>
      <a:defRPr lang="lv-LV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CC0099"/>
    <a:srgbClr val="0F855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4102" autoAdjust="0"/>
  </p:normalViewPr>
  <p:slideViewPr>
    <p:cSldViewPr>
      <p:cViewPr varScale="1">
        <p:scale>
          <a:sx n="55" d="100"/>
          <a:sy n="55" d="100"/>
        </p:scale>
        <p:origin x="1110" y="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10" cy="7201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887663" cy="4953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lv-LV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773488" y="0"/>
            <a:ext cx="2887662" cy="4953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6F607580-1101-4BAB-A7DA-42EEE02BB4C3}" type="datetimeFigureOut">
              <a:rPr lang="lv-LV"/>
              <a:pPr>
                <a:defRPr/>
              </a:pPr>
              <a:t>14.12.2018</a:t>
            </a:fld>
            <a:endParaRPr lang="lv-LV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09113"/>
            <a:ext cx="2887663" cy="4953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lv-LV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773488" y="9409113"/>
            <a:ext cx="2887662" cy="4953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852F354C-A905-4B1A-A6F2-253A0000BF43}" type="slidenum">
              <a:rPr lang="lv-LV" altLang="lv-LV"/>
              <a:pPr/>
              <a:t>‹#›</a:t>
            </a:fld>
            <a:endParaRPr lang="lv-LV" altLang="lv-LV"/>
          </a:p>
        </p:txBody>
      </p:sp>
    </p:spTree>
    <p:extLst>
      <p:ext uri="{BB962C8B-B14F-4D97-AF65-F5344CB8AC3E}">
        <p14:creationId xmlns:p14="http://schemas.microsoft.com/office/powerpoint/2010/main" val="338604333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887663" cy="4953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lv-LV"/>
          </a:p>
        </p:txBody>
      </p:sp>
      <p:sp>
        <p:nvSpPr>
          <p:cNvPr id="4403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773488" y="0"/>
            <a:ext cx="2887662" cy="4953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45C778A1-3A0C-42D2-BB48-B940A5D399D2}" type="datetimeFigureOut">
              <a:rPr lang="lv-LV"/>
              <a:pPr>
                <a:defRPr/>
              </a:pPr>
              <a:t>14.12.2018</a:t>
            </a:fld>
            <a:endParaRPr lang="lv-LV" dirty="0"/>
          </a:p>
        </p:txBody>
      </p:sp>
      <p:sp>
        <p:nvSpPr>
          <p:cNvPr id="542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55663" y="742950"/>
            <a:ext cx="4953000" cy="37147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403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66750" y="4705350"/>
            <a:ext cx="5329238" cy="44577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lv-LV" noProof="0" smtClean="0"/>
              <a:t>Noklikšķiniet, lai rediģētu šablona teksta stilus</a:t>
            </a:r>
          </a:p>
          <a:p>
            <a:pPr lvl="1"/>
            <a:r>
              <a:rPr lang="lv-LV" noProof="0" smtClean="0"/>
              <a:t>Otrais līmenis</a:t>
            </a:r>
          </a:p>
          <a:p>
            <a:pPr lvl="2"/>
            <a:r>
              <a:rPr lang="lv-LV" noProof="0" smtClean="0"/>
              <a:t>Trešais līmenis</a:t>
            </a:r>
          </a:p>
          <a:p>
            <a:pPr lvl="3"/>
            <a:r>
              <a:rPr lang="lv-LV" noProof="0" smtClean="0"/>
              <a:t>Ceturtais līmenis</a:t>
            </a:r>
          </a:p>
          <a:p>
            <a:pPr lvl="4"/>
            <a:r>
              <a:rPr lang="lv-LV" noProof="0" smtClean="0"/>
              <a:t>Piektais līmenis</a:t>
            </a:r>
          </a:p>
        </p:txBody>
      </p:sp>
      <p:sp>
        <p:nvSpPr>
          <p:cNvPr id="4403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09113"/>
            <a:ext cx="2887663" cy="4953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lv-LV"/>
          </a:p>
        </p:txBody>
      </p:sp>
      <p:sp>
        <p:nvSpPr>
          <p:cNvPr id="4403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773488" y="9409113"/>
            <a:ext cx="2887662" cy="4953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/>
            </a:lvl1pPr>
          </a:lstStyle>
          <a:p>
            <a:fld id="{E285D285-5FC5-455F-A85F-FDB672CD4CD1}" type="slidenum">
              <a:rPr lang="lv-LV" altLang="lv-LV"/>
              <a:pPr/>
              <a:t>‹#›</a:t>
            </a:fld>
            <a:endParaRPr lang="lv-LV" altLang="lv-LV"/>
          </a:p>
        </p:txBody>
      </p:sp>
    </p:spTree>
    <p:extLst>
      <p:ext uri="{BB962C8B-B14F-4D97-AF65-F5344CB8AC3E}">
        <p14:creationId xmlns:p14="http://schemas.microsoft.com/office/powerpoint/2010/main" val="200357979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9395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lv-LV" altLang="lv-LV" smtClean="0"/>
          </a:p>
        </p:txBody>
      </p:sp>
    </p:spTree>
    <p:extLst>
      <p:ext uri="{BB962C8B-B14F-4D97-AF65-F5344CB8AC3E}">
        <p14:creationId xmlns:p14="http://schemas.microsoft.com/office/powerpoint/2010/main" val="200688155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5779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lv-LV" altLang="lv-LV" smtClean="0"/>
          </a:p>
        </p:txBody>
      </p:sp>
    </p:spTree>
    <p:extLst>
      <p:ext uri="{BB962C8B-B14F-4D97-AF65-F5344CB8AC3E}">
        <p14:creationId xmlns:p14="http://schemas.microsoft.com/office/powerpoint/2010/main" val="408416765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3971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lv-LV" altLang="lv-LV" smtClean="0"/>
          </a:p>
        </p:txBody>
      </p:sp>
    </p:spTree>
    <p:extLst>
      <p:ext uri="{BB962C8B-B14F-4D97-AF65-F5344CB8AC3E}">
        <p14:creationId xmlns:p14="http://schemas.microsoft.com/office/powerpoint/2010/main" val="100650233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0419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lv-LV" altLang="lv-LV" smtClean="0"/>
          </a:p>
        </p:txBody>
      </p:sp>
    </p:spTree>
    <p:extLst>
      <p:ext uri="{BB962C8B-B14F-4D97-AF65-F5344CB8AC3E}">
        <p14:creationId xmlns:p14="http://schemas.microsoft.com/office/powerpoint/2010/main" val="25074183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5539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228600" indent="-228600" eaLnBrk="1" hangingPunct="1">
              <a:buFontTx/>
              <a:buAutoNum type="arabicPeriod"/>
            </a:pPr>
            <a:r>
              <a:rPr lang="ru-RU" altLang="en-US" smtClean="0">
                <a:latin typeface="Arial" panose="020B0604020202020204" pitchFamily="34" charset="0"/>
              </a:rPr>
              <a:t>Уровень, Политика качества, Политика, Руководство по качеству.</a:t>
            </a:r>
          </a:p>
          <a:p>
            <a:pPr marL="228600" indent="-228600" eaLnBrk="1" hangingPunct="1"/>
            <a:r>
              <a:rPr lang="ru-RU" altLang="en-US" smtClean="0">
                <a:latin typeface="Arial" panose="020B0604020202020204" pitchFamily="34" charset="0"/>
              </a:rPr>
              <a:t>2.Уровень, Ответственность руководства, Планирование ресурсов, Производственный процесс, Анализ и улучшения управления, Процедуры, Процедуры.</a:t>
            </a:r>
          </a:p>
          <a:p>
            <a:pPr marL="228600" indent="-228600" eaLnBrk="1" hangingPunct="1"/>
            <a:r>
              <a:rPr lang="ru-RU" altLang="en-US" smtClean="0">
                <a:latin typeface="Arial" panose="020B0604020202020204" pitchFamily="34" charset="0"/>
              </a:rPr>
              <a:t>3. Уровень, Отчеты, Технические схемы, Рабочие инструкции, Формы, Соответствующая документация, Соответствующая документация</a:t>
            </a:r>
            <a:endParaRPr lang="lv-LV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5657255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6563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lv-LV" altLang="lv-LV" smtClean="0"/>
          </a:p>
        </p:txBody>
      </p:sp>
    </p:spTree>
    <p:extLst>
      <p:ext uri="{BB962C8B-B14F-4D97-AF65-F5344CB8AC3E}">
        <p14:creationId xmlns:p14="http://schemas.microsoft.com/office/powerpoint/2010/main" val="19262837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5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lv-LV" altLang="lv-LV" smtClean="0"/>
          </a:p>
        </p:txBody>
      </p:sp>
    </p:spTree>
    <p:extLst>
      <p:ext uri="{BB962C8B-B14F-4D97-AF65-F5344CB8AC3E}">
        <p14:creationId xmlns:p14="http://schemas.microsoft.com/office/powerpoint/2010/main" val="35987137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0659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lv-LV" altLang="lv-LV" smtClean="0"/>
          </a:p>
        </p:txBody>
      </p:sp>
    </p:spTree>
    <p:extLst>
      <p:ext uri="{BB962C8B-B14F-4D97-AF65-F5344CB8AC3E}">
        <p14:creationId xmlns:p14="http://schemas.microsoft.com/office/powerpoint/2010/main" val="47610863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683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lv-LV" altLang="lv-LV" smtClean="0"/>
          </a:p>
        </p:txBody>
      </p:sp>
    </p:spTree>
    <p:extLst>
      <p:ext uri="{BB962C8B-B14F-4D97-AF65-F5344CB8AC3E}">
        <p14:creationId xmlns:p14="http://schemas.microsoft.com/office/powerpoint/2010/main" val="88687161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2707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lv-LV" altLang="lv-LV" smtClean="0"/>
          </a:p>
        </p:txBody>
      </p:sp>
    </p:spTree>
    <p:extLst>
      <p:ext uri="{BB962C8B-B14F-4D97-AF65-F5344CB8AC3E}">
        <p14:creationId xmlns:p14="http://schemas.microsoft.com/office/powerpoint/2010/main" val="234380488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3731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lv-LV" altLang="lv-LV" smtClean="0"/>
          </a:p>
        </p:txBody>
      </p:sp>
    </p:spTree>
    <p:extLst>
      <p:ext uri="{BB962C8B-B14F-4D97-AF65-F5344CB8AC3E}">
        <p14:creationId xmlns:p14="http://schemas.microsoft.com/office/powerpoint/2010/main" val="32319505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lv-LV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lv-LV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807D7-622C-46C3-AA9F-1EBFD2BC50CF}" type="datetimeFigureOut">
              <a:rPr lang="lv-LV"/>
              <a:pPr>
                <a:defRPr/>
              </a:pPr>
              <a:t>14.12.2018</a:t>
            </a:fld>
            <a:endParaRPr lang="lv-LV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lv-LV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61CE95C-A987-4851-BCC0-C4FCCC837ADE}" type="slidenum">
              <a:rPr lang="lv-LV" altLang="lv-LV"/>
              <a:pPr/>
              <a:t>‹#›</a:t>
            </a:fld>
            <a:endParaRPr lang="lv-LV" altLang="lv-LV"/>
          </a:p>
        </p:txBody>
      </p:sp>
    </p:spTree>
    <p:extLst>
      <p:ext uri="{BB962C8B-B14F-4D97-AF65-F5344CB8AC3E}">
        <p14:creationId xmlns:p14="http://schemas.microsoft.com/office/powerpoint/2010/main" val="10333548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lv-LV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lv-LV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85D54F2-F816-4280-9254-20AFF19F5B34}" type="datetimeFigureOut">
              <a:rPr lang="lv-LV"/>
              <a:pPr>
                <a:defRPr/>
              </a:pPr>
              <a:t>14.12.2018</a:t>
            </a:fld>
            <a:endParaRPr lang="lv-LV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lv-LV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4E7A5F0-3EDC-4214-8794-40A4E92E6445}" type="slidenum">
              <a:rPr lang="lv-LV" altLang="lv-LV"/>
              <a:pPr/>
              <a:t>‹#›</a:t>
            </a:fld>
            <a:endParaRPr lang="lv-LV" altLang="lv-LV"/>
          </a:p>
        </p:txBody>
      </p:sp>
    </p:spTree>
    <p:extLst>
      <p:ext uri="{BB962C8B-B14F-4D97-AF65-F5344CB8AC3E}">
        <p14:creationId xmlns:p14="http://schemas.microsoft.com/office/powerpoint/2010/main" val="1645037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lv-LV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lv-LV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EA43AEA-3B3C-4F7A-84CD-CEA5370FCA52}" type="datetimeFigureOut">
              <a:rPr lang="lv-LV"/>
              <a:pPr>
                <a:defRPr/>
              </a:pPr>
              <a:t>14.12.2018</a:t>
            </a:fld>
            <a:endParaRPr lang="lv-LV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lv-LV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67FA053-717C-492E-9C28-4DE0F41E8DAB}" type="slidenum">
              <a:rPr lang="lv-LV" altLang="lv-LV"/>
              <a:pPr/>
              <a:t>‹#›</a:t>
            </a:fld>
            <a:endParaRPr lang="lv-LV" altLang="lv-LV"/>
          </a:p>
        </p:txBody>
      </p:sp>
    </p:spTree>
    <p:extLst>
      <p:ext uri="{BB962C8B-B14F-4D97-AF65-F5344CB8AC3E}">
        <p14:creationId xmlns:p14="http://schemas.microsoft.com/office/powerpoint/2010/main" val="79220915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lv-LV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r>
              <a:rPr lang="en-US" noProof="0" dirty="0" smtClean="0"/>
              <a:t>Click icon to add table</a:t>
            </a:r>
            <a:endParaRPr lang="lv-LV" noProof="0" dirty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10BD9B6-F9BC-4E09-BFFC-8B797D3F7C6A}" type="datetimeFigureOut">
              <a:rPr lang="lv-LV"/>
              <a:pPr>
                <a:defRPr/>
              </a:pPr>
              <a:t>14.12.2018</a:t>
            </a:fld>
            <a:endParaRPr lang="lv-LV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lv-LV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8802F7A-8EDD-4DCD-B3FC-3FC29222A6A9}" type="slidenum">
              <a:rPr lang="lv-LV" altLang="lv-LV"/>
              <a:pPr/>
              <a:t>‹#›</a:t>
            </a:fld>
            <a:endParaRPr lang="lv-LV" altLang="lv-LV"/>
          </a:p>
        </p:txBody>
      </p:sp>
    </p:spTree>
    <p:extLst>
      <p:ext uri="{BB962C8B-B14F-4D97-AF65-F5344CB8AC3E}">
        <p14:creationId xmlns:p14="http://schemas.microsoft.com/office/powerpoint/2010/main" val="35419871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lv-LV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lv-LV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D1613F-2EFF-4CAD-AAC1-405853905824}" type="datetimeFigureOut">
              <a:rPr lang="lv-LV"/>
              <a:pPr>
                <a:defRPr/>
              </a:pPr>
              <a:t>14.12.2018</a:t>
            </a:fld>
            <a:endParaRPr lang="lv-LV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lv-LV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37D9A4B-7C9A-4457-95F9-A030A2B501AB}" type="slidenum">
              <a:rPr lang="lv-LV" altLang="lv-LV"/>
              <a:pPr/>
              <a:t>‹#›</a:t>
            </a:fld>
            <a:endParaRPr lang="lv-LV" altLang="lv-LV"/>
          </a:p>
        </p:txBody>
      </p:sp>
    </p:spTree>
    <p:extLst>
      <p:ext uri="{BB962C8B-B14F-4D97-AF65-F5344CB8AC3E}">
        <p14:creationId xmlns:p14="http://schemas.microsoft.com/office/powerpoint/2010/main" val="6331611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lv-LV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5BCDD69-DC10-47A7-B2AC-85B4CD8CEEEC}" type="datetimeFigureOut">
              <a:rPr lang="lv-LV"/>
              <a:pPr>
                <a:defRPr/>
              </a:pPr>
              <a:t>14.12.2018</a:t>
            </a:fld>
            <a:endParaRPr lang="lv-LV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lv-LV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F51A206-C46A-4040-B4FC-C035138859A7}" type="slidenum">
              <a:rPr lang="lv-LV" altLang="lv-LV"/>
              <a:pPr/>
              <a:t>‹#›</a:t>
            </a:fld>
            <a:endParaRPr lang="lv-LV" altLang="lv-LV"/>
          </a:p>
        </p:txBody>
      </p:sp>
    </p:spTree>
    <p:extLst>
      <p:ext uri="{BB962C8B-B14F-4D97-AF65-F5344CB8AC3E}">
        <p14:creationId xmlns:p14="http://schemas.microsoft.com/office/powerpoint/2010/main" val="18455533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lv-LV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lv-LV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lv-LV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B0C61F4-75E8-45D4-8AD3-D32E568BFD7D}" type="datetimeFigureOut">
              <a:rPr lang="lv-LV"/>
              <a:pPr>
                <a:defRPr/>
              </a:pPr>
              <a:t>14.12.2018</a:t>
            </a:fld>
            <a:endParaRPr lang="lv-LV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lv-LV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440FA56-DE74-4C41-A601-B4277F54FEEE}" type="slidenum">
              <a:rPr lang="lv-LV" altLang="lv-LV"/>
              <a:pPr/>
              <a:t>‹#›</a:t>
            </a:fld>
            <a:endParaRPr lang="lv-LV" altLang="lv-LV"/>
          </a:p>
        </p:txBody>
      </p:sp>
    </p:spTree>
    <p:extLst>
      <p:ext uri="{BB962C8B-B14F-4D97-AF65-F5344CB8AC3E}">
        <p14:creationId xmlns:p14="http://schemas.microsoft.com/office/powerpoint/2010/main" val="38429828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lv-LV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lv-LV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lv-LV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B0BBDA3-6DDF-429B-B77E-4AB2B9774ABF}" type="datetimeFigureOut">
              <a:rPr lang="lv-LV"/>
              <a:pPr>
                <a:defRPr/>
              </a:pPr>
              <a:t>14.12.2018</a:t>
            </a:fld>
            <a:endParaRPr lang="lv-LV" dirty="0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lv-LV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CEF091A-53B9-4900-9A05-9CE943B241AE}" type="slidenum">
              <a:rPr lang="lv-LV" altLang="lv-LV"/>
              <a:pPr/>
              <a:t>‹#›</a:t>
            </a:fld>
            <a:endParaRPr lang="lv-LV" altLang="lv-LV"/>
          </a:p>
        </p:txBody>
      </p:sp>
    </p:spTree>
    <p:extLst>
      <p:ext uri="{BB962C8B-B14F-4D97-AF65-F5344CB8AC3E}">
        <p14:creationId xmlns:p14="http://schemas.microsoft.com/office/powerpoint/2010/main" val="5532140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lv-LV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34F7704-AA7D-401F-BAE2-325BDAFA2EEB}" type="datetimeFigureOut">
              <a:rPr lang="lv-LV"/>
              <a:pPr>
                <a:defRPr/>
              </a:pPr>
              <a:t>14.12.2018</a:t>
            </a:fld>
            <a:endParaRPr lang="lv-LV" dirty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lv-LV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31D7BB3-AA65-4D17-B0A8-6365E26EDE74}" type="slidenum">
              <a:rPr lang="lv-LV" altLang="lv-LV"/>
              <a:pPr/>
              <a:t>‹#›</a:t>
            </a:fld>
            <a:endParaRPr lang="lv-LV" altLang="lv-LV"/>
          </a:p>
        </p:txBody>
      </p:sp>
    </p:spTree>
    <p:extLst>
      <p:ext uri="{BB962C8B-B14F-4D97-AF65-F5344CB8AC3E}">
        <p14:creationId xmlns:p14="http://schemas.microsoft.com/office/powerpoint/2010/main" val="12387757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62C4A9D-A3EF-45B7-8584-14F6D529C54D}" type="datetimeFigureOut">
              <a:rPr lang="lv-LV"/>
              <a:pPr>
                <a:defRPr/>
              </a:pPr>
              <a:t>14.12.2018</a:t>
            </a:fld>
            <a:endParaRPr lang="lv-LV" dirty="0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lv-LV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3EFB613-34F8-4DEB-8762-99B8B0FC890B}" type="slidenum">
              <a:rPr lang="lv-LV" altLang="lv-LV"/>
              <a:pPr/>
              <a:t>‹#›</a:t>
            </a:fld>
            <a:endParaRPr lang="lv-LV" altLang="lv-LV"/>
          </a:p>
        </p:txBody>
      </p:sp>
    </p:spTree>
    <p:extLst>
      <p:ext uri="{BB962C8B-B14F-4D97-AF65-F5344CB8AC3E}">
        <p14:creationId xmlns:p14="http://schemas.microsoft.com/office/powerpoint/2010/main" val="31406053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lv-LV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lv-LV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589C543-6E88-4514-8ED5-7EA2E5061DF3}" type="datetimeFigureOut">
              <a:rPr lang="lv-LV"/>
              <a:pPr>
                <a:defRPr/>
              </a:pPr>
              <a:t>14.12.2018</a:t>
            </a:fld>
            <a:endParaRPr lang="lv-LV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lv-LV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02DF752-ABE9-49A0-B955-38E9C8664402}" type="slidenum">
              <a:rPr lang="lv-LV" altLang="lv-LV"/>
              <a:pPr/>
              <a:t>‹#›</a:t>
            </a:fld>
            <a:endParaRPr lang="lv-LV" altLang="lv-LV"/>
          </a:p>
        </p:txBody>
      </p:sp>
    </p:spTree>
    <p:extLst>
      <p:ext uri="{BB962C8B-B14F-4D97-AF65-F5344CB8AC3E}">
        <p14:creationId xmlns:p14="http://schemas.microsoft.com/office/powerpoint/2010/main" val="36404398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lv-LV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dirty="0" smtClean="0"/>
              <a:t>Click icon to add picture</a:t>
            </a:r>
            <a:endParaRPr lang="lv-LV" noProof="0" dirty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6B54C54-36DC-4EDA-8EB7-098573208EB2}" type="datetimeFigureOut">
              <a:rPr lang="lv-LV"/>
              <a:pPr>
                <a:defRPr/>
              </a:pPr>
              <a:t>14.12.2018</a:t>
            </a:fld>
            <a:endParaRPr lang="lv-LV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lv-LV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D28C169-C2E3-4F56-82F7-6DCC34A58543}" type="slidenum">
              <a:rPr lang="lv-LV" altLang="lv-LV"/>
              <a:pPr/>
              <a:t>‹#›</a:t>
            </a:fld>
            <a:endParaRPr lang="lv-LV" altLang="lv-LV"/>
          </a:p>
        </p:txBody>
      </p:sp>
    </p:spTree>
    <p:extLst>
      <p:ext uri="{BB962C8B-B14F-4D97-AF65-F5344CB8AC3E}">
        <p14:creationId xmlns:p14="http://schemas.microsoft.com/office/powerpoint/2010/main" val="22176171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lv-LV" smtClean="0"/>
              <a:t>Click to edit Master title style</a:t>
            </a:r>
            <a:endParaRPr lang="lv-LV" altLang="lv-LV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lv-LV" smtClean="0"/>
              <a:t>Click to edit Master text styles</a:t>
            </a:r>
          </a:p>
          <a:p>
            <a:pPr lvl="1"/>
            <a:r>
              <a:rPr lang="en-US" altLang="lv-LV" smtClean="0"/>
              <a:t>Second level</a:t>
            </a:r>
          </a:p>
          <a:p>
            <a:pPr lvl="2"/>
            <a:r>
              <a:rPr lang="en-US" altLang="lv-LV" smtClean="0"/>
              <a:t>Third level</a:t>
            </a:r>
          </a:p>
          <a:p>
            <a:pPr lvl="3"/>
            <a:r>
              <a:rPr lang="en-US" altLang="lv-LV" smtClean="0"/>
              <a:t>Fourth level</a:t>
            </a:r>
          </a:p>
          <a:p>
            <a:pPr lvl="4"/>
            <a:r>
              <a:rPr lang="en-US" altLang="lv-LV" smtClean="0"/>
              <a:t>Fifth level</a:t>
            </a:r>
            <a:endParaRPr lang="lv-LV" altLang="lv-LV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468BB5B1-F0C5-4AED-AC0E-8BB33ECB85D6}" type="datetimeFigureOut">
              <a:rPr lang="lv-LV"/>
              <a:pPr>
                <a:defRPr/>
              </a:pPr>
              <a:t>14.12.2018</a:t>
            </a:fld>
            <a:endParaRPr lang="lv-LV" dirty="0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lv-LV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C3FDF4A4-7006-42B8-BE97-1036F4E353FC}" type="slidenum">
              <a:rPr lang="lv-LV" altLang="lv-LV"/>
              <a:pPr/>
              <a:t>‹#›</a:t>
            </a:fld>
            <a:endParaRPr lang="lv-LV" altLang="lv-LV"/>
          </a:p>
        </p:txBody>
      </p:sp>
      <p:pic>
        <p:nvPicPr>
          <p:cNvPr id="1031" name="Picture 7" descr="E:\MyTasks\Prezentacija izstadei\Pictures\background.gif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lv-LV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altLang="lv-LV" b="1" dirty="0"/>
              <a:t>Система менеджмента качества</a:t>
            </a:r>
            <a:r>
              <a:rPr lang="lv-LV" altLang="lv-LV" b="1" dirty="0"/>
              <a:t/>
            </a:r>
            <a:br>
              <a:rPr lang="lv-LV" altLang="lv-LV" b="1" dirty="0"/>
            </a:br>
            <a:endParaRPr lang="lv-LV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077090"/>
            <a:ext cx="6400800" cy="1752600"/>
          </a:xfrm>
        </p:spPr>
        <p:txBody>
          <a:bodyPr/>
          <a:lstStyle/>
          <a:p>
            <a:pPr eaLnBrk="1" hangingPunct="1">
              <a:spcBef>
                <a:spcPct val="0"/>
              </a:spcBef>
            </a:pPr>
            <a:r>
              <a:rPr lang="ru-RU" altLang="en-US" sz="2000" dirty="0"/>
              <a:t>Кристина Романова</a:t>
            </a:r>
          </a:p>
          <a:p>
            <a:pPr eaLnBrk="1" hangingPunct="1">
              <a:spcBef>
                <a:spcPct val="0"/>
              </a:spcBef>
            </a:pPr>
            <a:r>
              <a:rPr lang="ru-RU" altLang="en-US" sz="2000" dirty="0"/>
              <a:t>Заместитель директора </a:t>
            </a:r>
          </a:p>
          <a:p>
            <a:pPr eaLnBrk="1" hangingPunct="1">
              <a:spcBef>
                <a:spcPct val="0"/>
              </a:spcBef>
            </a:pPr>
            <a:r>
              <a:rPr lang="ru-RU" altLang="en-US" sz="2000" dirty="0"/>
              <a:t>Департамента пограничного контроля</a:t>
            </a:r>
          </a:p>
          <a:p>
            <a:pPr eaLnBrk="1" hangingPunct="1">
              <a:spcBef>
                <a:spcPct val="0"/>
              </a:spcBef>
            </a:pPr>
            <a:r>
              <a:rPr lang="ru-RU" altLang="en-US" sz="2000" dirty="0"/>
              <a:t>Продовольственной ветеринарной службы Латвии </a:t>
            </a:r>
          </a:p>
          <a:p>
            <a:pPr eaLnBrk="1" hangingPunct="1">
              <a:spcBef>
                <a:spcPct val="0"/>
              </a:spcBef>
            </a:pPr>
            <a:endParaRPr lang="ru-RU" altLang="en-US" sz="2000" dirty="0"/>
          </a:p>
          <a:p>
            <a:pPr eaLnBrk="1" hangingPunct="1">
              <a:spcBef>
                <a:spcPct val="0"/>
              </a:spcBef>
            </a:pPr>
            <a:r>
              <a:rPr lang="ru-RU" altLang="en-US" sz="2000" dirty="0"/>
              <a:t>Kristina.romanova@pvd.gov.lv</a:t>
            </a:r>
          </a:p>
          <a:p>
            <a:endParaRPr lang="lv-LV" dirty="0"/>
          </a:p>
        </p:txBody>
      </p:sp>
      <p:sp>
        <p:nvSpPr>
          <p:cNvPr id="4" name="TextBox 3"/>
          <p:cNvSpPr txBox="1"/>
          <p:nvPr/>
        </p:nvSpPr>
        <p:spPr>
          <a:xfrm>
            <a:off x="6804310" y="836640"/>
            <a:ext cx="10310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lv-LV" smtClean="0"/>
              <a:t>Annex 6</a:t>
            </a:r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63645657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en-GB" altLang="lv-LV" smtClean="0"/>
          </a:p>
        </p:txBody>
      </p:sp>
      <p:sp>
        <p:nvSpPr>
          <p:cNvPr id="3379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Tx/>
              <a:buNone/>
            </a:pPr>
            <a:r>
              <a:rPr lang="lv-LV" altLang="lv-LV" sz="2400" smtClean="0"/>
              <a:t>13.</a:t>
            </a:r>
            <a:r>
              <a:rPr lang="ru-RU" altLang="lv-LV" sz="2400" smtClean="0"/>
              <a:t>Используемые лаборатории</a:t>
            </a:r>
            <a:endParaRPr lang="lv-LV" altLang="lv-LV" sz="2400" smtClean="0"/>
          </a:p>
          <a:p>
            <a:pPr eaLnBrk="1" hangingPunct="1">
              <a:buFontTx/>
              <a:buNone/>
            </a:pPr>
            <a:r>
              <a:rPr lang="lv-LV" altLang="lv-LV" sz="2000" smtClean="0"/>
              <a:t>	</a:t>
            </a:r>
            <a:r>
              <a:rPr lang="ru-RU" altLang="lv-LV" sz="2000" smtClean="0"/>
              <a:t>Определяют требования к лабораториям, которые используются в процессе проверки продуктов</a:t>
            </a:r>
            <a:r>
              <a:rPr lang="lv-LV" altLang="lv-LV" sz="2000" smtClean="0"/>
              <a:t>, </a:t>
            </a:r>
            <a:r>
              <a:rPr lang="ru-RU" altLang="lv-LV" sz="2000" smtClean="0"/>
              <a:t>а также определяют порядок сотрудничества с этими лабораториями и порядок контроля их компетенции.</a:t>
            </a:r>
            <a:endParaRPr lang="lv-LV" altLang="lv-LV" sz="2000" smtClean="0"/>
          </a:p>
          <a:p>
            <a:pPr eaLnBrk="1" hangingPunct="1">
              <a:buFontTx/>
              <a:buNone/>
            </a:pPr>
            <a:r>
              <a:rPr lang="lv-LV" altLang="lv-LV" sz="2400" smtClean="0"/>
              <a:t>14.</a:t>
            </a:r>
            <a:r>
              <a:rPr lang="ru-RU" altLang="lv-LV" sz="2400" smtClean="0"/>
              <a:t>Жалобы</a:t>
            </a:r>
            <a:r>
              <a:rPr lang="lv-LV" altLang="lv-LV" sz="2400" smtClean="0"/>
              <a:t>, </a:t>
            </a:r>
            <a:r>
              <a:rPr lang="ru-RU" altLang="lv-LV" sz="2400" smtClean="0"/>
              <a:t>предложения и апелляции</a:t>
            </a:r>
            <a:endParaRPr lang="lv-LV" altLang="lv-LV" sz="2400" smtClean="0"/>
          </a:p>
          <a:p>
            <a:pPr eaLnBrk="1" hangingPunct="1">
              <a:buFontTx/>
              <a:buNone/>
            </a:pPr>
            <a:r>
              <a:rPr lang="lv-LV" altLang="lv-LV" sz="2400" smtClean="0"/>
              <a:t>	</a:t>
            </a:r>
            <a:r>
              <a:rPr lang="ru-RU" altLang="lv-LV" sz="2000" smtClean="0"/>
              <a:t>Определяют порядок, в котором рассматриваются жалобы и порядок их обжалования</a:t>
            </a:r>
            <a:r>
              <a:rPr lang="lv-LV" altLang="lv-LV" sz="2000" smtClean="0"/>
              <a:t>.</a:t>
            </a:r>
            <a:endParaRPr lang="lv-LV" altLang="lv-LV" sz="2400" smtClean="0"/>
          </a:p>
          <a:p>
            <a:pPr eaLnBrk="1" hangingPunct="1">
              <a:buFontTx/>
              <a:buNone/>
            </a:pPr>
            <a:r>
              <a:rPr lang="lv-LV" altLang="lv-LV" sz="2400" smtClean="0"/>
              <a:t>15.</a:t>
            </a:r>
            <a:r>
              <a:rPr lang="ru-RU" altLang="lv-LV" sz="2400" smtClean="0"/>
              <a:t>Сотрудничество</a:t>
            </a:r>
            <a:endParaRPr lang="lv-LV" altLang="lv-LV" sz="2400" smtClean="0"/>
          </a:p>
          <a:p>
            <a:pPr eaLnBrk="1" hangingPunct="1">
              <a:buFontTx/>
              <a:buNone/>
            </a:pPr>
            <a:r>
              <a:rPr lang="lv-LV" altLang="lv-LV" sz="2400" smtClean="0"/>
              <a:t>	</a:t>
            </a:r>
            <a:r>
              <a:rPr lang="ru-RU" altLang="lv-LV" sz="2000" smtClean="0"/>
              <a:t>Определяет сотрудничество между учреждениями, деятельность которых связанна со сферами компетенции службы.</a:t>
            </a:r>
            <a:endParaRPr lang="lv-LV" altLang="lv-LV" sz="2400" smtClean="0"/>
          </a:p>
          <a:p>
            <a:pPr eaLnBrk="1" hangingPunct="1">
              <a:buFontTx/>
              <a:buNone/>
            </a:pPr>
            <a:endParaRPr lang="lv-LV" altLang="lv-LV" sz="2400" smtClean="0"/>
          </a:p>
          <a:p>
            <a:pPr eaLnBrk="1" hangingPunct="1"/>
            <a:endParaRPr lang="lv-LV" altLang="lv-LV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lv-LV" altLang="lv-LV" dirty="0" smtClean="0"/>
              <a:t> </a:t>
            </a:r>
            <a:endParaRPr lang="en-GB" altLang="lv-LV" dirty="0" smtClean="0"/>
          </a:p>
        </p:txBody>
      </p:sp>
      <p:sp>
        <p:nvSpPr>
          <p:cNvPr id="3481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Tx/>
              <a:buNone/>
            </a:pPr>
            <a:r>
              <a:rPr lang="lv-LV" altLang="lv-LV" sz="2400" smtClean="0"/>
              <a:t>16.</a:t>
            </a:r>
            <a:r>
              <a:rPr lang="ru-RU" altLang="lv-LV" sz="2400" smtClean="0"/>
              <a:t> Приобретения</a:t>
            </a:r>
            <a:endParaRPr lang="lv-LV" altLang="lv-LV" sz="2400" smtClean="0"/>
          </a:p>
          <a:p>
            <a:pPr eaLnBrk="1" hangingPunct="1">
              <a:buFontTx/>
              <a:buNone/>
            </a:pPr>
            <a:r>
              <a:rPr lang="lv-LV" altLang="lv-LV" sz="2000" smtClean="0"/>
              <a:t>	</a:t>
            </a:r>
            <a:r>
              <a:rPr lang="ru-RU" altLang="lv-LV" sz="2000" smtClean="0"/>
              <a:t>Определяют порядок приобретения необходимых материальных ресурсов для обеспечения деятельности.</a:t>
            </a:r>
            <a:endParaRPr lang="lv-LV" altLang="lv-LV" sz="2000" smtClean="0"/>
          </a:p>
          <a:p>
            <a:pPr eaLnBrk="1" hangingPunct="1">
              <a:buFontTx/>
              <a:buNone/>
            </a:pPr>
            <a:r>
              <a:rPr lang="lv-LV" altLang="lv-LV" sz="2400" smtClean="0"/>
              <a:t>17. </a:t>
            </a:r>
            <a:r>
              <a:rPr lang="ru-RU" altLang="lv-LV" sz="2400" smtClean="0"/>
              <a:t>Оценка удовлетворенности клиентов</a:t>
            </a:r>
            <a:endParaRPr lang="lv-LV" altLang="lv-LV" sz="2400" smtClean="0"/>
          </a:p>
          <a:p>
            <a:pPr eaLnBrk="1" hangingPunct="1">
              <a:buFontTx/>
              <a:buNone/>
            </a:pPr>
            <a:r>
              <a:rPr lang="lv-LV" altLang="lv-LV" sz="2000" smtClean="0"/>
              <a:t>	</a:t>
            </a:r>
            <a:r>
              <a:rPr lang="ru-RU" altLang="lv-LV" sz="2000" smtClean="0"/>
              <a:t>Определяет действия, критерии и методы, для проведения исследования желаний и удовлетворенности клиентов.</a:t>
            </a:r>
            <a:endParaRPr lang="lv-LV" altLang="lv-LV" sz="2000" smtClean="0"/>
          </a:p>
          <a:p>
            <a:pPr eaLnBrk="1" hangingPunct="1">
              <a:buFontTx/>
              <a:buNone/>
            </a:pPr>
            <a:r>
              <a:rPr lang="lv-LV" altLang="lv-LV" sz="2400" smtClean="0"/>
              <a:t>18.</a:t>
            </a:r>
            <a:r>
              <a:rPr lang="ru-RU" altLang="lv-LV" sz="2400" smtClean="0"/>
              <a:t> Надзор за процессами, их оценка и усовершенствование</a:t>
            </a:r>
            <a:endParaRPr lang="lv-LV" altLang="lv-LV" sz="2400" smtClean="0"/>
          </a:p>
          <a:p>
            <a:pPr eaLnBrk="1" hangingPunct="1">
              <a:buFontTx/>
              <a:buNone/>
            </a:pPr>
            <a:r>
              <a:rPr lang="lv-LV" altLang="lv-LV" sz="2400" smtClean="0"/>
              <a:t>	</a:t>
            </a:r>
            <a:r>
              <a:rPr lang="ru-RU" altLang="lv-LV" sz="2000" smtClean="0"/>
              <a:t>Определяет порядок надзора и оценку процессов</a:t>
            </a:r>
            <a:r>
              <a:rPr lang="lv-LV" altLang="lv-LV" sz="2000" smtClean="0"/>
              <a:t>, </a:t>
            </a:r>
            <a:r>
              <a:rPr lang="ru-RU" altLang="lv-LV" sz="2000" smtClean="0"/>
              <a:t>для наглядного показателя того, что система качества является подходящей и эффективной  и для проведения постоянных улучшения СК.</a:t>
            </a:r>
            <a:endParaRPr lang="lv-LV" altLang="lv-LV" sz="200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Title 1"/>
          <p:cNvSpPr>
            <a:spLocks noGrp="1"/>
          </p:cNvSpPr>
          <p:nvPr>
            <p:ph type="title"/>
          </p:nvPr>
        </p:nvSpPr>
        <p:spPr>
          <a:xfrm>
            <a:off x="539750" y="1123950"/>
            <a:ext cx="8229600" cy="581025"/>
          </a:xfrm>
        </p:spPr>
        <p:txBody>
          <a:bodyPr/>
          <a:lstStyle/>
          <a:p>
            <a:pPr eaLnBrk="1" hangingPunct="1"/>
            <a:r>
              <a:rPr lang="ru-RU" altLang="lv-LV" sz="2800" b="1" smtClean="0"/>
              <a:t>Процедуры</a:t>
            </a:r>
            <a:r>
              <a:rPr lang="lv-LV" altLang="lv-LV" sz="2800" b="1" smtClean="0"/>
              <a:t/>
            </a:r>
            <a:br>
              <a:rPr lang="lv-LV" altLang="lv-LV" sz="2800" b="1" smtClean="0"/>
            </a:br>
            <a:endParaRPr lang="lv-LV" altLang="lv-LV" sz="2800" smtClean="0"/>
          </a:p>
        </p:txBody>
      </p:sp>
      <p:sp>
        <p:nvSpPr>
          <p:cNvPr id="36867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26013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lv-LV" altLang="lv-LV" sz="2000" b="1" smtClean="0"/>
              <a:t>	</a:t>
            </a:r>
            <a:r>
              <a:rPr lang="ru-RU" altLang="lv-LV" sz="1800" smtClean="0"/>
              <a:t>Целью процедуры является обеспечение однообразного выполнения определенного процесса во всей службе</a:t>
            </a:r>
            <a:r>
              <a:rPr lang="lv-LV" altLang="lv-LV" sz="1800" smtClean="0"/>
              <a:t>. </a:t>
            </a:r>
            <a:r>
              <a:rPr lang="ru-RU" altLang="lv-LV" sz="1800" smtClean="0"/>
              <a:t>Существуют</a:t>
            </a:r>
            <a:r>
              <a:rPr lang="lv-LV" altLang="lv-LV" sz="1800" smtClean="0"/>
              <a:t>:</a:t>
            </a:r>
          </a:p>
          <a:p>
            <a:pPr lvl="1" eaLnBrk="1" hangingPunct="1"/>
            <a:r>
              <a:rPr lang="ru-RU" altLang="lv-LV" sz="1600" smtClean="0"/>
              <a:t>процедуры профессиональной деятельности;</a:t>
            </a:r>
            <a:endParaRPr lang="lv-LV" altLang="lv-LV" sz="1600" smtClean="0"/>
          </a:p>
          <a:p>
            <a:pPr lvl="1" eaLnBrk="1" hangingPunct="1"/>
            <a:r>
              <a:rPr lang="ru-RU" altLang="lv-LV" sz="1600" smtClean="0"/>
              <a:t>процедуры  административной деятельности;</a:t>
            </a:r>
            <a:endParaRPr lang="lv-LV" altLang="lv-LV" sz="1600" smtClean="0"/>
          </a:p>
          <a:p>
            <a:pPr lvl="1" eaLnBrk="1" hangingPunct="1"/>
            <a:r>
              <a:rPr lang="ru-RU" altLang="lv-LV" sz="1600" smtClean="0"/>
              <a:t>требуемые процедуры</a:t>
            </a:r>
            <a:r>
              <a:rPr lang="lv-LV" altLang="lv-LV" sz="1600" smtClean="0"/>
              <a:t> (</a:t>
            </a:r>
            <a:r>
              <a:rPr lang="ru-RU" altLang="lv-LV" sz="1600" smtClean="0"/>
              <a:t>определенные стандартом</a:t>
            </a:r>
            <a:r>
              <a:rPr lang="lv-LV" altLang="lv-LV" sz="1600" smtClean="0"/>
              <a:t>)</a:t>
            </a:r>
            <a:r>
              <a:rPr lang="ru-RU" altLang="lv-LV" sz="1600" smtClean="0"/>
              <a:t>.</a:t>
            </a:r>
            <a:endParaRPr lang="lv-LV" altLang="lv-LV" sz="1600" smtClean="0"/>
          </a:p>
          <a:p>
            <a:pPr eaLnBrk="1" hangingPunct="1">
              <a:buFontTx/>
              <a:buNone/>
            </a:pPr>
            <a:r>
              <a:rPr lang="lv-LV" altLang="lv-LV" sz="2000" smtClean="0"/>
              <a:t>	</a:t>
            </a:r>
            <a:r>
              <a:rPr lang="ru-RU" altLang="lv-LV" sz="1800" smtClean="0"/>
              <a:t>Процедуры разрабатывают сотрудники службы</a:t>
            </a:r>
            <a:r>
              <a:rPr lang="lv-LV" altLang="lv-LV" sz="1800" smtClean="0"/>
              <a:t>, </a:t>
            </a:r>
            <a:r>
              <a:rPr lang="ru-RU" altLang="lv-LV" sz="1800" smtClean="0"/>
              <a:t>принимая во внимание нормативные акты регламентирующие деятельность службы.</a:t>
            </a:r>
            <a:endParaRPr lang="lv-LV" altLang="lv-LV" sz="1800" smtClean="0"/>
          </a:p>
          <a:p>
            <a:pPr eaLnBrk="1" hangingPunct="1">
              <a:buFontTx/>
              <a:buNone/>
            </a:pPr>
            <a:endParaRPr lang="lv-LV" altLang="lv-LV" sz="1800" smtClean="0"/>
          </a:p>
          <a:p>
            <a:pPr eaLnBrk="1" hangingPunct="1">
              <a:buFontTx/>
              <a:buNone/>
            </a:pPr>
            <a:r>
              <a:rPr lang="lv-LV" altLang="lv-LV" sz="1800" smtClean="0"/>
              <a:t>	</a:t>
            </a:r>
            <a:r>
              <a:rPr lang="ru-RU" altLang="lv-LV" sz="1800" smtClean="0"/>
              <a:t>Процедуры утверждает генеральный директор службы и издается приказ о вступлении процедуры в силу.</a:t>
            </a:r>
            <a:endParaRPr lang="lv-LV" altLang="lv-LV" sz="1800" smtClean="0"/>
          </a:p>
          <a:p>
            <a:pPr eaLnBrk="1" hangingPunct="1">
              <a:buFontTx/>
              <a:buNone/>
            </a:pPr>
            <a:endParaRPr lang="lv-LV" altLang="lv-LV" sz="1800" smtClean="0"/>
          </a:p>
          <a:p>
            <a:pPr eaLnBrk="1" hangingPunct="1">
              <a:buFontTx/>
              <a:buNone/>
            </a:pPr>
            <a:r>
              <a:rPr lang="lv-LV" altLang="lv-LV" sz="1800" smtClean="0"/>
              <a:t>	</a:t>
            </a:r>
            <a:r>
              <a:rPr lang="ru-RU" altLang="lv-LV" sz="1800" smtClean="0"/>
              <a:t>Разработку новой процедуры может инициировать любой сотрудник.</a:t>
            </a:r>
            <a:endParaRPr lang="lv-LV" altLang="lv-LV" sz="1800" smtClean="0"/>
          </a:p>
          <a:p>
            <a:pPr eaLnBrk="1" hangingPunct="1">
              <a:buFontTx/>
              <a:buNone/>
            </a:pPr>
            <a:r>
              <a:rPr lang="lv-LV" altLang="lv-LV" sz="1800" smtClean="0"/>
              <a:t>	</a:t>
            </a:r>
            <a:r>
              <a:rPr lang="ru-RU" altLang="lv-LV" sz="1800" smtClean="0"/>
              <a:t>Процедуру можно изменять в зависимости от необходимости.</a:t>
            </a:r>
            <a:endParaRPr lang="lv-LV" altLang="lv-LV" sz="1800" smtClean="0"/>
          </a:p>
          <a:p>
            <a:pPr eaLnBrk="1" hangingPunct="1">
              <a:buFontTx/>
              <a:buNone/>
            </a:pPr>
            <a:r>
              <a:rPr lang="lv-LV" altLang="lv-LV" sz="1800" smtClean="0"/>
              <a:t>	</a:t>
            </a:r>
            <a:r>
              <a:rPr lang="ru-RU" altLang="lv-LV" sz="1800" smtClean="0"/>
              <a:t>Изменения в процедуре выделяются наклонным шрифтом.</a:t>
            </a:r>
            <a:endParaRPr lang="lv-LV" altLang="lv-LV" sz="1800" smtClean="0"/>
          </a:p>
          <a:p>
            <a:pPr eaLnBrk="1" hangingPunct="1"/>
            <a:endParaRPr lang="lv-LV" altLang="lv-LV" sz="1800" smtClean="0"/>
          </a:p>
          <a:p>
            <a:pPr eaLnBrk="1" hangingPunct="1"/>
            <a:endParaRPr lang="lv-LV" altLang="lv-LV" smtClean="0"/>
          </a:p>
        </p:txBody>
      </p:sp>
      <p:sp>
        <p:nvSpPr>
          <p:cNvPr id="36868" name="Rectangle 3"/>
          <p:cNvSpPr>
            <a:spLocks noChangeArrowheads="1"/>
          </p:cNvSpPr>
          <p:nvPr/>
        </p:nvSpPr>
        <p:spPr bwMode="auto">
          <a:xfrm>
            <a:off x="2266950" y="2276475"/>
            <a:ext cx="45720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lv-LV" altLang="lv-LV" sz="1800">
              <a:latin typeface="Calibri" panose="020F0502020204030204" pitchFamily="34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lv-LV" altLang="lv-LV" sz="1800">
              <a:latin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052513"/>
            <a:ext cx="8229600" cy="720725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lv-LV" sz="4000" b="1" dirty="0" smtClean="0"/>
              <a:t/>
            </a:r>
            <a:br>
              <a:rPr lang="lv-LV" sz="4000" b="1" dirty="0" smtClean="0"/>
            </a:br>
            <a:r>
              <a:rPr lang="ru-RU" sz="3100" b="1" dirty="0" smtClean="0"/>
              <a:t>Преимущества Системы менеджмента качества</a:t>
            </a:r>
            <a:r>
              <a:rPr lang="lv-LV" sz="3100" b="1" dirty="0" smtClean="0"/>
              <a:t/>
            </a:r>
            <a:br>
              <a:rPr lang="lv-LV" sz="3100" b="1" dirty="0" smtClean="0"/>
            </a:br>
            <a:endParaRPr lang="lv-LV" sz="3100" dirty="0" smtClean="0"/>
          </a:p>
        </p:txBody>
      </p:sp>
      <p:sp>
        <p:nvSpPr>
          <p:cNvPr id="52227" name="Content Placeholder 2"/>
          <p:cNvSpPr>
            <a:spLocks noGrp="1"/>
          </p:cNvSpPr>
          <p:nvPr>
            <p:ph idx="1"/>
          </p:nvPr>
        </p:nvSpPr>
        <p:spPr>
          <a:xfrm>
            <a:off x="457200" y="2205038"/>
            <a:ext cx="8229600" cy="4248150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Char char="ü"/>
            </a:pPr>
            <a:r>
              <a:rPr lang="ru-RU" altLang="lv-LV" sz="1900" smtClean="0"/>
              <a:t>Уменьшает количество возможных ошибок</a:t>
            </a:r>
            <a:endParaRPr lang="lv-LV" altLang="lv-LV" sz="1900" smtClean="0"/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Char char="ü"/>
            </a:pPr>
            <a:endParaRPr lang="lv-LV" altLang="lv-LV" sz="1900" smtClean="0"/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Char char="ü"/>
            </a:pPr>
            <a:r>
              <a:rPr lang="ru-RU" altLang="lv-LV" sz="1900" smtClean="0"/>
              <a:t>Увеличивает эффективность деятельности организации</a:t>
            </a:r>
            <a:endParaRPr lang="lv-LV" altLang="lv-LV" sz="1900" smtClean="0"/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endParaRPr lang="lv-LV" altLang="lv-LV" sz="1900" smtClean="0"/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Char char="ü"/>
            </a:pPr>
            <a:r>
              <a:rPr lang="ru-RU" altLang="lv-LV" sz="1900" smtClean="0"/>
              <a:t>Упорядочивает и систематизирует внутренние процессы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endParaRPr lang="lv-LV" altLang="lv-LV" sz="1900" smtClean="0"/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Char char="ü"/>
            </a:pPr>
            <a:r>
              <a:rPr lang="ru-RU" altLang="lv-LV" sz="1900" smtClean="0"/>
              <a:t>Помогает понять и улучшить деятельность</a:t>
            </a:r>
            <a:endParaRPr lang="lv-LV" altLang="lv-LV" sz="1900" smtClean="0"/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Char char="ü"/>
            </a:pPr>
            <a:endParaRPr lang="lv-LV" altLang="lv-LV" sz="1900" smtClean="0"/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Char char="ü"/>
            </a:pPr>
            <a:r>
              <a:rPr lang="ru-RU" altLang="lv-LV" sz="1900" smtClean="0"/>
              <a:t>Улучшает отношения между руководителями и сотрудниками</a:t>
            </a:r>
            <a:endParaRPr lang="lv-LV" altLang="lv-LV" sz="1900" smtClean="0"/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Char char="ü"/>
            </a:pPr>
            <a:endParaRPr lang="lv-LV" altLang="lv-LV" sz="1900" smtClean="0"/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Char char="ü"/>
            </a:pPr>
            <a:r>
              <a:rPr lang="ru-RU" altLang="lv-LV" sz="1900" smtClean="0"/>
              <a:t>Улучшает коммуникацию в организации</a:t>
            </a:r>
            <a:endParaRPr lang="lv-LV" altLang="lv-LV" sz="1900" smtClean="0"/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Char char="ü"/>
            </a:pPr>
            <a:endParaRPr lang="lv-LV" altLang="lv-LV" sz="1900" smtClean="0"/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Char char="ü"/>
            </a:pPr>
            <a:r>
              <a:rPr lang="ru-RU" altLang="lv-LV" sz="1900" smtClean="0"/>
              <a:t>Улучшает общественное мнение об организации</a:t>
            </a:r>
            <a:endParaRPr lang="lv-LV" altLang="lv-LV" sz="1900" smtClean="0"/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Char char="ü"/>
            </a:pPr>
            <a:endParaRPr lang="lv-LV" altLang="lv-LV" sz="1900" smtClean="0"/>
          </a:p>
        </p:txBody>
      </p:sp>
      <p:sp>
        <p:nvSpPr>
          <p:cNvPr id="52228" name="Rectangle 3"/>
          <p:cNvSpPr>
            <a:spLocks noChangeArrowheads="1"/>
          </p:cNvSpPr>
          <p:nvPr/>
        </p:nvSpPr>
        <p:spPr bwMode="auto">
          <a:xfrm>
            <a:off x="2286000" y="1582738"/>
            <a:ext cx="4572000" cy="922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lv-LV" altLang="lv-LV" sz="1800">
              <a:latin typeface="Calibri" panose="020F0502020204030204" pitchFamily="34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lv-LV" altLang="lv-LV" sz="1800">
              <a:latin typeface="Calibri" panose="020F0502020204030204" pitchFamily="34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lv-LV" altLang="lv-LV" sz="1800" b="1">
              <a:latin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fld id="{B4823129-3DF0-405A-AA65-51D8F0E31C0F}" type="slidenum">
              <a:rPr lang="lv-LV" altLang="lv-LV" sz="1400"/>
              <a:pPr eaLnBrk="1" hangingPunct="1">
                <a:spcBef>
                  <a:spcPct val="0"/>
                </a:spcBef>
                <a:buFontTx/>
                <a:buNone/>
              </a:pPr>
              <a:t>2</a:t>
            </a:fld>
            <a:endParaRPr lang="lv-LV" altLang="lv-LV" sz="1400"/>
          </a:p>
        </p:txBody>
      </p:sp>
      <p:sp>
        <p:nvSpPr>
          <p:cNvPr id="11267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981075"/>
            <a:ext cx="8229600" cy="647700"/>
          </a:xfrm>
        </p:spPr>
        <p:txBody>
          <a:bodyPr/>
          <a:lstStyle/>
          <a:p>
            <a:pPr marL="838200" indent="-838200" eaLnBrk="1" hangingPunct="1"/>
            <a:r>
              <a:rPr lang="lv-LV" altLang="lv-LV" sz="2800" b="1" smtClean="0"/>
              <a:t> </a:t>
            </a:r>
            <a:r>
              <a:rPr lang="ru-RU" altLang="lv-LV" sz="2800" b="1" smtClean="0"/>
              <a:t/>
            </a:r>
            <a:br>
              <a:rPr lang="ru-RU" altLang="lv-LV" sz="2800" b="1" smtClean="0"/>
            </a:br>
            <a:r>
              <a:rPr lang="ru-RU" altLang="lv-LV" sz="2400" b="1" smtClean="0"/>
              <a:t>Каким образом можно внедрить стандарт в организацию</a:t>
            </a:r>
            <a:r>
              <a:rPr lang="lv-LV" altLang="lv-LV" sz="2400" b="1" smtClean="0"/>
              <a:t>?</a:t>
            </a:r>
            <a:r>
              <a:rPr lang="lv-LV" altLang="lv-LV" sz="2400" smtClean="0"/>
              <a:t/>
            </a:r>
            <a:br>
              <a:rPr lang="lv-LV" altLang="lv-LV" sz="2400" smtClean="0"/>
            </a:br>
            <a:endParaRPr lang="lv-LV" altLang="lv-LV" sz="2400" smtClean="0"/>
          </a:p>
        </p:txBody>
      </p:sp>
      <p:sp>
        <p:nvSpPr>
          <p:cNvPr id="1126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989138"/>
            <a:ext cx="8362950" cy="4248150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lv-LV" altLang="lv-LV" sz="2000" smtClean="0"/>
              <a:t>	</a:t>
            </a:r>
            <a:r>
              <a:rPr lang="ru-RU" altLang="lv-LV" sz="2400" b="1" smtClean="0"/>
              <a:t>Для внедрения системы менеджмента качества в организацию, необходимо провести следующие мероприятия</a:t>
            </a:r>
            <a:r>
              <a:rPr lang="lv-LV" altLang="lv-LV" sz="2400" b="1" smtClean="0"/>
              <a:t>:</a:t>
            </a:r>
          </a:p>
          <a:p>
            <a:pPr lvl="1"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lv-LV" altLang="lv-LV" sz="2400" smtClean="0"/>
              <a:t>	a) </a:t>
            </a:r>
            <a:r>
              <a:rPr lang="ru-RU" altLang="lv-LV" sz="2400" smtClean="0"/>
              <a:t>необходимо провести идентификацию необходимых процессов для системы менеджмента качества</a:t>
            </a:r>
            <a:r>
              <a:rPr lang="lv-LV" altLang="lv-LV" sz="2400" smtClean="0"/>
              <a:t>;</a:t>
            </a:r>
          </a:p>
          <a:p>
            <a:pPr lvl="1"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lv-LV" altLang="lv-LV" sz="2400" smtClean="0"/>
              <a:t>	</a:t>
            </a:r>
            <a:r>
              <a:rPr lang="ru-RU" altLang="lv-LV" sz="2400" smtClean="0"/>
              <a:t>б</a:t>
            </a:r>
            <a:r>
              <a:rPr lang="lv-LV" altLang="lv-LV" sz="2400" smtClean="0"/>
              <a:t>) </a:t>
            </a:r>
            <a:r>
              <a:rPr lang="ru-RU" altLang="lv-LV" sz="2400" smtClean="0"/>
              <a:t>необходимо определить последовательность и взаимную связь настоящих процессов</a:t>
            </a:r>
            <a:r>
              <a:rPr lang="lv-LV" altLang="lv-LV" sz="2400" smtClean="0"/>
              <a:t>;</a:t>
            </a:r>
          </a:p>
          <a:p>
            <a:pPr lvl="1"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lv-LV" altLang="lv-LV" sz="2400" smtClean="0"/>
              <a:t>	</a:t>
            </a:r>
            <a:r>
              <a:rPr lang="ru-RU" altLang="lv-LV" sz="2400" smtClean="0"/>
              <a:t>в</a:t>
            </a:r>
            <a:r>
              <a:rPr lang="lv-LV" altLang="lv-LV" sz="2400" smtClean="0"/>
              <a:t>) </a:t>
            </a:r>
            <a:r>
              <a:rPr lang="ru-RU" altLang="lv-LV" sz="2400" smtClean="0"/>
              <a:t>необходимо определить критерии и методы для обеспечения эффективной деятельности и руководства настоящих процессов</a:t>
            </a:r>
            <a:r>
              <a:rPr lang="lv-LV" altLang="lv-LV" sz="2400" smtClean="0"/>
              <a:t>;</a:t>
            </a:r>
          </a:p>
          <a:p>
            <a:pPr lvl="1"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lv-LV" altLang="lv-LV" sz="2400" smtClean="0"/>
              <a:t>	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 altLang="en-US" smtClean="0"/>
          </a:p>
        </p:txBody>
      </p:sp>
      <p:sp>
        <p:nvSpPr>
          <p:cNvPr id="1229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FontTx/>
              <a:buNone/>
            </a:pPr>
            <a:r>
              <a:rPr lang="ru-RU" altLang="en-US" sz="2400" smtClean="0"/>
              <a:t>г) необходимо обеспечить ресурсы и информацию для деятельности и контроля процессов;</a:t>
            </a:r>
          </a:p>
          <a:p>
            <a:pPr marL="0" indent="0">
              <a:buFontTx/>
              <a:buNone/>
            </a:pPr>
            <a:r>
              <a:rPr lang="ru-RU" altLang="en-US" sz="2400" smtClean="0"/>
              <a:t>д) необходимо провести замеры, контроль и анализ;</a:t>
            </a:r>
          </a:p>
          <a:p>
            <a:pPr marL="0" indent="0">
              <a:buFontTx/>
              <a:buNone/>
            </a:pPr>
            <a:r>
              <a:rPr lang="ru-RU" altLang="en-US" sz="2400" smtClean="0"/>
              <a:t>е)  необходимо организовать мероприятия, которые необходимы для достижения запланированных результатов и постоянных улучшений;</a:t>
            </a:r>
          </a:p>
          <a:p>
            <a:pPr marL="0" indent="0">
              <a:buFontTx/>
              <a:buNone/>
            </a:pPr>
            <a:r>
              <a:rPr lang="ru-RU" altLang="en-US" sz="2400" smtClean="0"/>
              <a:t>ж) организация должна руководить всеми этими процессами согласно требованиям стандарта. </a:t>
            </a:r>
            <a:endParaRPr lang="en-GB" altLang="en-US" sz="240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/>
          <p:cNvSpPr>
            <a:spLocks noGrp="1"/>
          </p:cNvSpPr>
          <p:nvPr>
            <p:ph type="title"/>
          </p:nvPr>
        </p:nvSpPr>
        <p:spPr>
          <a:xfrm>
            <a:off x="466725" y="1123950"/>
            <a:ext cx="8229600" cy="576263"/>
          </a:xfrm>
        </p:spPr>
        <p:txBody>
          <a:bodyPr/>
          <a:lstStyle/>
          <a:p>
            <a:pPr eaLnBrk="1" hangingPunct="1"/>
            <a:r>
              <a:rPr lang="lv-LV" altLang="lv-LV" b="1" smtClean="0"/>
              <a:t/>
            </a:r>
            <a:br>
              <a:rPr lang="lv-LV" altLang="lv-LV" b="1" smtClean="0"/>
            </a:br>
            <a:r>
              <a:rPr lang="ru-RU" altLang="lv-LV" sz="3200" b="1" smtClean="0"/>
              <a:t>Применимые системы</a:t>
            </a:r>
            <a:r>
              <a:rPr lang="lv-LV" altLang="lv-LV" sz="3200" b="1" smtClean="0"/>
              <a:t/>
            </a:r>
            <a:br>
              <a:rPr lang="lv-LV" altLang="lv-LV" sz="3200" b="1" smtClean="0"/>
            </a:br>
            <a:endParaRPr lang="lv-LV" altLang="lv-LV" sz="3200" smtClean="0"/>
          </a:p>
        </p:txBody>
      </p:sp>
      <p:sp>
        <p:nvSpPr>
          <p:cNvPr id="6147" name="Content Placeholder 2"/>
          <p:cNvSpPr>
            <a:spLocks noGrp="1"/>
          </p:cNvSpPr>
          <p:nvPr>
            <p:ph idx="1"/>
          </p:nvPr>
        </p:nvSpPr>
        <p:spPr>
          <a:xfrm>
            <a:off x="457200" y="1989138"/>
            <a:ext cx="8229600" cy="4392612"/>
          </a:xfrm>
        </p:spPr>
        <p:txBody>
          <a:bodyPr/>
          <a:lstStyle/>
          <a:p>
            <a:pPr eaLnBrk="1" hangingPunct="1">
              <a:defRPr/>
            </a:pPr>
            <a:r>
              <a:rPr lang="es-ES" sz="2000" b="1" dirty="0" smtClean="0"/>
              <a:t>ISO/IEC 17020 </a:t>
            </a:r>
            <a:r>
              <a:rPr lang="lv-LV" sz="2000" b="1" dirty="0" smtClean="0"/>
              <a:t> </a:t>
            </a:r>
            <a:r>
              <a:rPr lang="ru-RU" sz="2000" b="1" dirty="0" smtClean="0"/>
              <a:t>«Главные критерии для различного вида институций, которые проводят инспекцию»</a:t>
            </a:r>
            <a:r>
              <a:rPr lang="lv-LV" sz="2000" b="1" dirty="0" smtClean="0"/>
              <a:t> </a:t>
            </a:r>
          </a:p>
          <a:p>
            <a:pPr eaLnBrk="1" hangingPunct="1">
              <a:buFontTx/>
              <a:buNone/>
              <a:defRPr/>
            </a:pPr>
            <a:r>
              <a:rPr lang="lv-LV" sz="1200" dirty="0" smtClean="0"/>
              <a:t>	</a:t>
            </a:r>
            <a:r>
              <a:rPr lang="ru-RU" sz="1600" dirty="0" smtClean="0"/>
              <a:t>Стандарт разработан, для поощрения доверия к институциям, которые проводят инспекцию и соответствуют требованиям настоящего стандарта</a:t>
            </a:r>
            <a:r>
              <a:rPr lang="lv-LV" sz="1600" dirty="0" smtClean="0"/>
              <a:t>. </a:t>
            </a:r>
            <a:endParaRPr lang="lv-LV" sz="2000" dirty="0" smtClean="0"/>
          </a:p>
          <a:p>
            <a:pPr eaLnBrk="1" hangingPunct="1">
              <a:defRPr/>
            </a:pPr>
            <a:r>
              <a:rPr lang="lv-LV" sz="2000" b="1" dirty="0" smtClean="0"/>
              <a:t>ISO 9001 </a:t>
            </a:r>
            <a:r>
              <a:rPr lang="ru-RU" sz="2000" b="1" dirty="0" smtClean="0"/>
              <a:t>«Системы менеджмента качества</a:t>
            </a:r>
            <a:r>
              <a:rPr lang="lv-LV" sz="2000" b="1" dirty="0" smtClean="0"/>
              <a:t>. </a:t>
            </a:r>
            <a:r>
              <a:rPr lang="ru-RU" sz="2000" b="1" dirty="0" smtClean="0"/>
              <a:t>Требования»</a:t>
            </a:r>
            <a:endParaRPr lang="lv-LV" sz="2000" b="1" dirty="0" smtClean="0"/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lv-LV" sz="2000" dirty="0" smtClean="0"/>
              <a:t>	</a:t>
            </a:r>
            <a:r>
              <a:rPr lang="ru-RU" sz="1600" i="1" dirty="0" smtClean="0"/>
              <a:t>Стандарт определяет требования  системы менеджмента качества</a:t>
            </a:r>
            <a:r>
              <a:rPr lang="en-US" sz="1600" i="1" dirty="0" smtClean="0">
                <a:cs typeface="Arial" charset="0"/>
              </a:rPr>
              <a:t>*</a:t>
            </a:r>
            <a:r>
              <a:rPr lang="lv-LV" sz="1600" i="1" dirty="0" smtClean="0"/>
              <a:t>, </a:t>
            </a:r>
            <a:r>
              <a:rPr lang="ru-RU" sz="1600" i="1" dirty="0" smtClean="0"/>
              <a:t>которые необходимы для того, чтобы организация</a:t>
            </a:r>
            <a:r>
              <a:rPr lang="lv-LV" sz="1600" i="1" dirty="0" smtClean="0"/>
              <a:t>: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lv-LV" sz="1600" dirty="0" smtClean="0"/>
              <a:t>	a) 	</a:t>
            </a:r>
            <a:r>
              <a:rPr lang="ru-RU" sz="1600" dirty="0" smtClean="0"/>
              <a:t>демонстрировала способность последовательно поставлять продукт, услугу, которая соответствует пожеланиям клиента и требованиям соответствующей регламентируемой сферы</a:t>
            </a:r>
            <a:r>
              <a:rPr lang="lv-LV" sz="1600" dirty="0" smtClean="0"/>
              <a:t>;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endParaRPr lang="lv-LV" sz="1600" dirty="0" smtClean="0"/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lv-LV" sz="1600" dirty="0" smtClean="0"/>
              <a:t>	</a:t>
            </a:r>
            <a:r>
              <a:rPr lang="ru-RU" sz="1600" dirty="0" smtClean="0"/>
              <a:t>б</a:t>
            </a:r>
            <a:r>
              <a:rPr lang="lv-LV" sz="1600" dirty="0" smtClean="0"/>
              <a:t>) 	</a:t>
            </a:r>
            <a:r>
              <a:rPr lang="ru-RU" sz="1600" dirty="0" smtClean="0"/>
              <a:t>при использовании эффективной системы обеспечивала соответствующий уровень удовлетворенности клиентов</a:t>
            </a:r>
            <a:r>
              <a:rPr lang="lv-LV" sz="1600" dirty="0" smtClean="0"/>
              <a:t>, </a:t>
            </a:r>
            <a:r>
              <a:rPr lang="ru-RU" sz="1600" dirty="0" smtClean="0"/>
              <a:t>в том числе процессы по непрерывному улучшению и соответствию системы  для обеспечения требований клиентов и в отношениях регламентируемой сферы</a:t>
            </a:r>
            <a:r>
              <a:rPr lang="lv-LV" sz="1600" dirty="0" smtClean="0"/>
              <a:t>.</a:t>
            </a:r>
          </a:p>
          <a:p>
            <a:pPr algn="r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en-US" sz="1600" dirty="0" smtClean="0">
                <a:cs typeface="Arial" charset="0"/>
              </a:rPr>
              <a:t>*</a:t>
            </a:r>
            <a:r>
              <a:rPr lang="ru-RU" sz="1600" dirty="0" smtClean="0">
                <a:cs typeface="Arial" charset="0"/>
              </a:rPr>
              <a:t>Качество</a:t>
            </a:r>
            <a:r>
              <a:rPr lang="lv-LV" sz="1600" dirty="0" smtClean="0">
                <a:cs typeface="Arial" charset="0"/>
              </a:rPr>
              <a:t> </a:t>
            </a:r>
            <a:r>
              <a:rPr lang="ru-RU" sz="16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–</a:t>
            </a:r>
            <a:r>
              <a:rPr lang="ru-RU" sz="1600" dirty="0" smtClean="0"/>
              <a:t> </a:t>
            </a:r>
            <a:r>
              <a:rPr lang="lv-LV" sz="1600" dirty="0" smtClean="0">
                <a:cs typeface="Arial" charset="0"/>
              </a:rPr>
              <a:t> </a:t>
            </a:r>
            <a:r>
              <a:rPr lang="ru-RU" sz="1600" dirty="0" smtClean="0">
                <a:cs typeface="Arial" charset="0"/>
              </a:rPr>
              <a:t>уровень соответствия существующих свойств требованиям</a:t>
            </a:r>
            <a:r>
              <a:rPr lang="lv-LV" sz="1600" dirty="0" smtClean="0">
                <a:cs typeface="Arial" charset="0"/>
              </a:rPr>
              <a:t>.</a:t>
            </a:r>
            <a:endParaRPr lang="lv-LV" sz="16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fld id="{6D4C7C22-C037-40DD-A831-04C75909968F}" type="slidenum">
              <a:rPr lang="lv-LV" altLang="en-US" sz="1400"/>
              <a:pPr eaLnBrk="1" hangingPunct="1">
                <a:spcBef>
                  <a:spcPct val="0"/>
                </a:spcBef>
                <a:buFontTx/>
                <a:buNone/>
              </a:pPr>
              <a:t>5</a:t>
            </a:fld>
            <a:endParaRPr lang="lv-LV" altLang="en-US" sz="1400"/>
          </a:p>
        </p:txBody>
      </p:sp>
      <p:sp>
        <p:nvSpPr>
          <p:cNvPr id="18435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981075"/>
            <a:ext cx="8229600" cy="576263"/>
          </a:xfrm>
        </p:spPr>
        <p:txBody>
          <a:bodyPr/>
          <a:lstStyle/>
          <a:p>
            <a:pPr eaLnBrk="1" hangingPunct="1"/>
            <a:r>
              <a:rPr lang="lv-LV" altLang="en-US" sz="2800" b="1" smtClean="0"/>
              <a:t/>
            </a:r>
            <a:br>
              <a:rPr lang="lv-LV" altLang="en-US" sz="2800" b="1" smtClean="0"/>
            </a:br>
            <a:r>
              <a:rPr lang="ru-RU" altLang="en-US" sz="2400" b="1" smtClean="0"/>
              <a:t>Документация системы менеджмента качества</a:t>
            </a:r>
            <a:r>
              <a:rPr lang="lv-LV" altLang="en-US" sz="2400" b="1" smtClean="0"/>
              <a:t> </a:t>
            </a:r>
            <a:endParaRPr lang="lv-LV" altLang="en-US" sz="2400" smtClean="0"/>
          </a:p>
        </p:txBody>
      </p:sp>
      <p:sp>
        <p:nvSpPr>
          <p:cNvPr id="1843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6725" y="1123950"/>
            <a:ext cx="8137525" cy="5002213"/>
          </a:xfrm>
        </p:spPr>
        <p:txBody>
          <a:bodyPr/>
          <a:lstStyle/>
          <a:p>
            <a:pPr algn="ctr" eaLnBrk="1" hangingPunct="1">
              <a:buFont typeface="Wingdings" panose="05000000000000000000" pitchFamily="2" charset="2"/>
              <a:buNone/>
            </a:pPr>
            <a:endParaRPr lang="en-GB" altLang="en-US" smtClean="0"/>
          </a:p>
        </p:txBody>
      </p:sp>
      <p:pic>
        <p:nvPicPr>
          <p:cNvPr id="18437" name="Picture 4" descr="Piramid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1700213"/>
            <a:ext cx="8642350" cy="4537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8" name="TextBox 5"/>
          <p:cNvSpPr txBox="1">
            <a:spLocks noChangeArrowheads="1"/>
          </p:cNvSpPr>
          <p:nvPr/>
        </p:nvSpPr>
        <p:spPr bwMode="auto">
          <a:xfrm>
            <a:off x="539750" y="2636838"/>
            <a:ext cx="15113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lv-LV" altLang="en-US" sz="1800"/>
              <a:t>1. </a:t>
            </a:r>
            <a:r>
              <a:rPr lang="ru-RU" altLang="en-US" sz="1800"/>
              <a:t>Уровень</a:t>
            </a:r>
            <a:endParaRPr lang="lv-LV" altLang="en-US" sz="1800"/>
          </a:p>
        </p:txBody>
      </p:sp>
      <p:sp>
        <p:nvSpPr>
          <p:cNvPr id="7" name="TextBox 6"/>
          <p:cNvSpPr txBox="1"/>
          <p:nvPr/>
        </p:nvSpPr>
        <p:spPr>
          <a:xfrm>
            <a:off x="3635375" y="2492375"/>
            <a:ext cx="1441450" cy="646113"/>
          </a:xfrm>
          <a:prstGeom prst="rect">
            <a:avLst/>
          </a:prstGeom>
          <a:solidFill>
            <a:srgbClr val="800000"/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ru-RU" dirty="0"/>
              <a:t>Политика качества</a:t>
            </a:r>
            <a:endParaRPr lang="lv-LV" dirty="0"/>
          </a:p>
        </p:txBody>
      </p:sp>
      <p:sp>
        <p:nvSpPr>
          <p:cNvPr id="8" name="TextBox 7"/>
          <p:cNvSpPr txBox="1"/>
          <p:nvPr/>
        </p:nvSpPr>
        <p:spPr>
          <a:xfrm>
            <a:off x="5076825" y="2268538"/>
            <a:ext cx="2916238" cy="36830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ru-RU" dirty="0"/>
              <a:t>Руководство по качеству</a:t>
            </a:r>
            <a:endParaRPr lang="lv-LV" dirty="0"/>
          </a:p>
        </p:txBody>
      </p:sp>
      <p:sp>
        <p:nvSpPr>
          <p:cNvPr id="18441" name="TextBox 8"/>
          <p:cNvSpPr txBox="1">
            <a:spLocks noChangeArrowheads="1"/>
          </p:cNvSpPr>
          <p:nvPr/>
        </p:nvSpPr>
        <p:spPr bwMode="auto">
          <a:xfrm>
            <a:off x="466725" y="3716338"/>
            <a:ext cx="1728788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en-US" sz="1800"/>
              <a:t>2.Уровень</a:t>
            </a:r>
            <a:endParaRPr lang="lv-LV" altLang="en-US" sz="1800"/>
          </a:p>
        </p:txBody>
      </p:sp>
      <p:sp>
        <p:nvSpPr>
          <p:cNvPr id="10" name="TextBox 9"/>
          <p:cNvSpPr txBox="1"/>
          <p:nvPr/>
        </p:nvSpPr>
        <p:spPr>
          <a:xfrm>
            <a:off x="6156325" y="3716338"/>
            <a:ext cx="2087563" cy="369887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ru-RU" dirty="0"/>
              <a:t>Процедуры.</a:t>
            </a:r>
            <a:endParaRPr lang="lv-LV" dirty="0"/>
          </a:p>
        </p:txBody>
      </p:sp>
      <p:sp>
        <p:nvSpPr>
          <p:cNvPr id="11" name="TextBox 10"/>
          <p:cNvSpPr txBox="1"/>
          <p:nvPr/>
        </p:nvSpPr>
        <p:spPr>
          <a:xfrm>
            <a:off x="4284663" y="3284538"/>
            <a:ext cx="1582737" cy="585787"/>
          </a:xfrm>
          <a:prstGeom prst="rect">
            <a:avLst/>
          </a:prstGeom>
          <a:solidFill>
            <a:srgbClr val="66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ru-RU" sz="1600" dirty="0"/>
              <a:t>Планирование ресурсов</a:t>
            </a:r>
            <a:endParaRPr lang="lv-LV" sz="1600" dirty="0"/>
          </a:p>
        </p:txBody>
      </p:sp>
      <p:sp>
        <p:nvSpPr>
          <p:cNvPr id="12" name="TextBox 11"/>
          <p:cNvSpPr txBox="1"/>
          <p:nvPr/>
        </p:nvSpPr>
        <p:spPr>
          <a:xfrm>
            <a:off x="2051050" y="4076700"/>
            <a:ext cx="1800225" cy="585788"/>
          </a:xfrm>
          <a:prstGeom prst="rect">
            <a:avLst/>
          </a:prstGeom>
          <a:solidFill>
            <a:srgbClr val="66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ru-RU" sz="1600" dirty="0"/>
              <a:t>Производственный процесс</a:t>
            </a:r>
            <a:endParaRPr lang="lv-LV" sz="1600" dirty="0"/>
          </a:p>
        </p:txBody>
      </p:sp>
      <p:sp>
        <p:nvSpPr>
          <p:cNvPr id="13" name="TextBox 12"/>
          <p:cNvSpPr txBox="1"/>
          <p:nvPr/>
        </p:nvSpPr>
        <p:spPr>
          <a:xfrm>
            <a:off x="3924300" y="4437063"/>
            <a:ext cx="1368425" cy="338137"/>
          </a:xfrm>
          <a:prstGeom prst="rect">
            <a:avLst/>
          </a:prstGeom>
          <a:solidFill>
            <a:srgbClr val="66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ru-RU" sz="1600" dirty="0"/>
              <a:t>Процедуры</a:t>
            </a:r>
            <a:endParaRPr lang="lv-LV" sz="1600" dirty="0"/>
          </a:p>
        </p:txBody>
      </p:sp>
      <p:sp>
        <p:nvSpPr>
          <p:cNvPr id="14" name="TextBox 13"/>
          <p:cNvSpPr txBox="1"/>
          <p:nvPr/>
        </p:nvSpPr>
        <p:spPr>
          <a:xfrm>
            <a:off x="3995738" y="3860800"/>
            <a:ext cx="2016125" cy="523875"/>
          </a:xfrm>
          <a:prstGeom prst="rect">
            <a:avLst/>
          </a:prstGeom>
          <a:solidFill>
            <a:srgbClr val="66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ru-RU" sz="1400" dirty="0"/>
              <a:t>Анализ и улучшения управления</a:t>
            </a:r>
            <a:endParaRPr lang="lv-LV" sz="1400" dirty="0"/>
          </a:p>
        </p:txBody>
      </p:sp>
      <p:sp>
        <p:nvSpPr>
          <p:cNvPr id="15" name="TextBox 14"/>
          <p:cNvSpPr txBox="1"/>
          <p:nvPr/>
        </p:nvSpPr>
        <p:spPr>
          <a:xfrm>
            <a:off x="2124075" y="3284538"/>
            <a:ext cx="1943100" cy="523875"/>
          </a:xfrm>
          <a:prstGeom prst="rect">
            <a:avLst/>
          </a:prstGeom>
          <a:solidFill>
            <a:srgbClr val="66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ru-RU" sz="1400" dirty="0"/>
              <a:t>Ответственность руководства</a:t>
            </a:r>
            <a:endParaRPr lang="lv-LV" sz="1400" dirty="0"/>
          </a:p>
        </p:txBody>
      </p:sp>
      <p:sp>
        <p:nvSpPr>
          <p:cNvPr id="18448" name="TextBox 15"/>
          <p:cNvSpPr txBox="1">
            <a:spLocks noChangeArrowheads="1"/>
          </p:cNvSpPr>
          <p:nvPr/>
        </p:nvSpPr>
        <p:spPr bwMode="auto">
          <a:xfrm>
            <a:off x="250825" y="5157788"/>
            <a:ext cx="13684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en-US" sz="1800"/>
              <a:t>3. Уровень</a:t>
            </a:r>
            <a:endParaRPr lang="lv-LV" altLang="en-US" sz="1800"/>
          </a:p>
        </p:txBody>
      </p:sp>
      <p:sp>
        <p:nvSpPr>
          <p:cNvPr id="17" name="TextBox 16"/>
          <p:cNvSpPr txBox="1"/>
          <p:nvPr/>
        </p:nvSpPr>
        <p:spPr>
          <a:xfrm>
            <a:off x="1547813" y="5300663"/>
            <a:ext cx="1079500" cy="369887"/>
          </a:xfrm>
          <a:prstGeom prst="rect">
            <a:avLst/>
          </a:prstGeom>
          <a:solidFill>
            <a:srgbClr val="0070C0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ru-RU" dirty="0"/>
              <a:t>Отчеты</a:t>
            </a:r>
            <a:endParaRPr lang="lv-LV" dirty="0"/>
          </a:p>
        </p:txBody>
      </p:sp>
      <p:sp>
        <p:nvSpPr>
          <p:cNvPr id="18" name="TextBox 17"/>
          <p:cNvSpPr txBox="1"/>
          <p:nvPr/>
        </p:nvSpPr>
        <p:spPr>
          <a:xfrm>
            <a:off x="2339975" y="4797425"/>
            <a:ext cx="1439863" cy="522288"/>
          </a:xfrm>
          <a:prstGeom prst="rect">
            <a:avLst/>
          </a:prstGeom>
          <a:solidFill>
            <a:srgbClr val="0070C0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ru-RU" sz="1400" dirty="0"/>
              <a:t>Технические схемы</a:t>
            </a:r>
            <a:endParaRPr lang="lv-LV" sz="1400" dirty="0"/>
          </a:p>
        </p:txBody>
      </p:sp>
      <p:sp>
        <p:nvSpPr>
          <p:cNvPr id="19" name="TextBox 18"/>
          <p:cNvSpPr txBox="1"/>
          <p:nvPr/>
        </p:nvSpPr>
        <p:spPr>
          <a:xfrm>
            <a:off x="4211638" y="5013325"/>
            <a:ext cx="1655762" cy="523875"/>
          </a:xfrm>
          <a:prstGeom prst="rect">
            <a:avLst/>
          </a:prstGeom>
          <a:solidFill>
            <a:srgbClr val="0070C0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ru-RU" sz="1400" dirty="0"/>
              <a:t>Рабочие инструкции</a:t>
            </a:r>
            <a:endParaRPr lang="lv-LV" sz="1400" dirty="0"/>
          </a:p>
        </p:txBody>
      </p:sp>
      <p:sp>
        <p:nvSpPr>
          <p:cNvPr id="20" name="TextBox 19"/>
          <p:cNvSpPr txBox="1"/>
          <p:nvPr/>
        </p:nvSpPr>
        <p:spPr>
          <a:xfrm>
            <a:off x="3276600" y="5876925"/>
            <a:ext cx="2303463" cy="646113"/>
          </a:xfrm>
          <a:prstGeom prst="rect">
            <a:avLst/>
          </a:prstGeom>
          <a:solidFill>
            <a:srgbClr val="0070C0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ru-RU" dirty="0"/>
              <a:t>Соответствующая документация</a:t>
            </a:r>
            <a:endParaRPr lang="lv-LV" dirty="0"/>
          </a:p>
        </p:txBody>
      </p:sp>
      <p:sp>
        <p:nvSpPr>
          <p:cNvPr id="21" name="TextBox 20"/>
          <p:cNvSpPr txBox="1"/>
          <p:nvPr/>
        </p:nvSpPr>
        <p:spPr>
          <a:xfrm>
            <a:off x="6011863" y="5229225"/>
            <a:ext cx="1008062" cy="369888"/>
          </a:xfrm>
          <a:prstGeom prst="rect">
            <a:avLst/>
          </a:prstGeom>
          <a:solidFill>
            <a:srgbClr val="0070C0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ru-RU" dirty="0"/>
              <a:t>Формы</a:t>
            </a:r>
            <a:endParaRPr lang="lv-LV" dirty="0"/>
          </a:p>
        </p:txBody>
      </p:sp>
      <p:sp>
        <p:nvSpPr>
          <p:cNvPr id="22" name="TextBox 21"/>
          <p:cNvSpPr txBox="1"/>
          <p:nvPr/>
        </p:nvSpPr>
        <p:spPr>
          <a:xfrm>
            <a:off x="7308850" y="5084763"/>
            <a:ext cx="1655763" cy="523875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ru-RU" sz="1400" dirty="0"/>
              <a:t>Соответствующая документация</a:t>
            </a:r>
            <a:endParaRPr lang="lv-LV" sz="1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fld id="{71A06B53-7BAA-4805-BBA6-6AE5D30AC2EE}" type="slidenum">
              <a:rPr lang="lv-LV" altLang="lv-LV" sz="1400"/>
              <a:pPr eaLnBrk="1" hangingPunct="1">
                <a:spcBef>
                  <a:spcPct val="0"/>
                </a:spcBef>
                <a:buFontTx/>
                <a:buNone/>
              </a:pPr>
              <a:t>6</a:t>
            </a:fld>
            <a:endParaRPr lang="lv-LV" altLang="lv-LV" sz="1400"/>
          </a:p>
        </p:txBody>
      </p:sp>
      <p:sp>
        <p:nvSpPr>
          <p:cNvPr id="20483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981075"/>
            <a:ext cx="8229600" cy="436563"/>
          </a:xfrm>
        </p:spPr>
        <p:txBody>
          <a:bodyPr/>
          <a:lstStyle/>
          <a:p>
            <a:pPr eaLnBrk="1" hangingPunct="1"/>
            <a:r>
              <a:rPr lang="ru-RU" altLang="lv-LV" sz="2400" b="1" smtClean="0"/>
              <a:t>Документация Системы менеджмента качества</a:t>
            </a:r>
            <a:r>
              <a:rPr lang="lv-LV" altLang="lv-LV" sz="2400" b="1" smtClean="0"/>
              <a:t> (IV)</a:t>
            </a:r>
          </a:p>
        </p:txBody>
      </p:sp>
      <p:sp>
        <p:nvSpPr>
          <p:cNvPr id="20484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algn="ctr" eaLnBrk="1" hangingPunct="1">
              <a:buFont typeface="Wingdings" panose="05000000000000000000" pitchFamily="2" charset="2"/>
              <a:buNone/>
            </a:pPr>
            <a:r>
              <a:rPr lang="lv-LV" altLang="lv-LV" sz="2200" b="1" smtClean="0"/>
              <a:t>6 </a:t>
            </a:r>
            <a:r>
              <a:rPr lang="ru-RU" altLang="lv-LV" sz="2200" b="1" smtClean="0"/>
              <a:t>обязательных документируемых процедур</a:t>
            </a:r>
            <a:r>
              <a:rPr lang="lv-LV" altLang="lv-LV" sz="2200" b="1" smtClean="0"/>
              <a:t>:</a:t>
            </a:r>
          </a:p>
          <a:p>
            <a:pPr eaLnBrk="1" hangingPunct="1"/>
            <a:r>
              <a:rPr lang="ru-RU" altLang="lv-LV" sz="2000" b="1" smtClean="0"/>
              <a:t>управление документами</a:t>
            </a:r>
            <a:r>
              <a:rPr lang="lv-LV" altLang="lv-LV" sz="2000" smtClean="0"/>
              <a:t> – </a:t>
            </a:r>
            <a:r>
              <a:rPr lang="ru-RU" altLang="lv-LV" sz="2000" smtClean="0"/>
              <a:t>внутренние и внешние документы</a:t>
            </a:r>
            <a:r>
              <a:rPr lang="lv-LV" altLang="lv-LV" sz="2000" smtClean="0"/>
              <a:t>, </a:t>
            </a:r>
            <a:r>
              <a:rPr lang="ru-RU" altLang="lv-LV" sz="2000" smtClean="0"/>
              <a:t>которые регулируют деятельность организации</a:t>
            </a:r>
            <a:r>
              <a:rPr lang="lv-LV" altLang="lv-LV" sz="2000" smtClean="0"/>
              <a:t> (</a:t>
            </a:r>
            <a:r>
              <a:rPr lang="ru-RU" altLang="lv-LV" sz="2000" smtClean="0"/>
              <a:t>нормативные акты</a:t>
            </a:r>
            <a:r>
              <a:rPr lang="lv-LV" altLang="lv-LV" sz="2000" smtClean="0"/>
              <a:t>, </a:t>
            </a:r>
            <a:r>
              <a:rPr lang="ru-RU" altLang="lv-LV" sz="2000" smtClean="0"/>
              <a:t>распоряжения</a:t>
            </a:r>
            <a:r>
              <a:rPr lang="lv-LV" altLang="lv-LV" sz="2000" smtClean="0"/>
              <a:t>, </a:t>
            </a:r>
            <a:r>
              <a:rPr lang="ru-RU" altLang="lv-LV" sz="2000" smtClean="0"/>
              <a:t>переписка</a:t>
            </a:r>
            <a:r>
              <a:rPr lang="lv-LV" altLang="lv-LV" sz="2000" smtClean="0"/>
              <a:t>);</a:t>
            </a:r>
            <a:endParaRPr lang="lv-LV" altLang="lv-LV" sz="2000" b="1" smtClean="0"/>
          </a:p>
          <a:p>
            <a:pPr eaLnBrk="1" hangingPunct="1"/>
            <a:r>
              <a:rPr lang="ru-RU" altLang="lv-LV" sz="2000" b="1" smtClean="0"/>
              <a:t>управление протоколами</a:t>
            </a:r>
            <a:r>
              <a:rPr lang="lv-LV" altLang="lv-LV" sz="2000" smtClean="0"/>
              <a:t> – </a:t>
            </a:r>
            <a:r>
              <a:rPr lang="ru-RU" altLang="lv-LV" sz="2000" smtClean="0"/>
              <a:t>доказательства о действии процесса</a:t>
            </a:r>
            <a:r>
              <a:rPr lang="lv-LV" altLang="lv-LV" sz="2000" smtClean="0"/>
              <a:t> (</a:t>
            </a:r>
            <a:r>
              <a:rPr lang="ru-RU" altLang="lv-LV" sz="2000" smtClean="0"/>
              <a:t>протоколы</a:t>
            </a:r>
            <a:r>
              <a:rPr lang="lv-LV" altLang="lv-LV" sz="2000" smtClean="0"/>
              <a:t>, </a:t>
            </a:r>
            <a:r>
              <a:rPr lang="ru-RU" altLang="lv-LV" sz="2000" smtClean="0"/>
              <a:t>отчеты</a:t>
            </a:r>
            <a:r>
              <a:rPr lang="lv-LV" altLang="lv-LV" sz="2000" smtClean="0"/>
              <a:t>,</a:t>
            </a:r>
            <a:r>
              <a:rPr lang="ru-RU" altLang="lv-LV" sz="2000" smtClean="0"/>
              <a:t>и др.</a:t>
            </a:r>
            <a:r>
              <a:rPr lang="lv-LV" altLang="lv-LV" sz="2000" smtClean="0"/>
              <a:t>);</a:t>
            </a:r>
            <a:endParaRPr lang="lv-LV" altLang="lv-LV" sz="2000" b="1" smtClean="0"/>
          </a:p>
          <a:p>
            <a:pPr eaLnBrk="1" hangingPunct="1"/>
            <a:r>
              <a:rPr lang="ru-RU" altLang="lv-LV" sz="2000" b="1" smtClean="0"/>
              <a:t>внутренний аудит</a:t>
            </a:r>
            <a:r>
              <a:rPr lang="lv-LV" altLang="lv-LV" sz="2000" smtClean="0"/>
              <a:t> – </a:t>
            </a:r>
            <a:r>
              <a:rPr lang="ru-RU" altLang="lv-LV" sz="2000" smtClean="0"/>
              <a:t>регулярные внутренние проверки</a:t>
            </a:r>
            <a:r>
              <a:rPr lang="lv-LV" altLang="lv-LV" sz="2000" smtClean="0"/>
              <a:t>;</a:t>
            </a:r>
            <a:endParaRPr lang="lv-LV" altLang="lv-LV" sz="2000" b="1" smtClean="0"/>
          </a:p>
          <a:p>
            <a:pPr eaLnBrk="1" hangingPunct="1"/>
            <a:r>
              <a:rPr lang="ru-RU" altLang="lv-LV" sz="2000" b="1" smtClean="0"/>
              <a:t>управление несоответствующим продуктом</a:t>
            </a:r>
            <a:r>
              <a:rPr lang="lv-LV" altLang="lv-LV" sz="2000" smtClean="0"/>
              <a:t> – </a:t>
            </a:r>
            <a:r>
              <a:rPr lang="ru-RU" altLang="lv-LV" sz="2000" smtClean="0"/>
              <a:t>действия с несоответствием</a:t>
            </a:r>
            <a:r>
              <a:rPr lang="lv-LV" altLang="lv-LV" sz="2000" smtClean="0"/>
              <a:t>;</a:t>
            </a:r>
            <a:endParaRPr lang="lv-LV" altLang="lv-LV" sz="2000" b="1" smtClean="0"/>
          </a:p>
          <a:p>
            <a:pPr eaLnBrk="1" hangingPunct="1"/>
            <a:r>
              <a:rPr lang="ru-RU" altLang="lv-LV" sz="2000" b="1" smtClean="0"/>
              <a:t>корректирующие действия</a:t>
            </a:r>
            <a:r>
              <a:rPr lang="lv-LV" altLang="lv-LV" sz="2000" smtClean="0"/>
              <a:t> – </a:t>
            </a:r>
            <a:r>
              <a:rPr lang="ru-RU" altLang="lv-LV" sz="2000" smtClean="0"/>
              <a:t>действие для предотвращения дальнейших несоответствий</a:t>
            </a:r>
            <a:r>
              <a:rPr lang="lv-LV" altLang="lv-LV" sz="2000" smtClean="0"/>
              <a:t>;</a:t>
            </a:r>
            <a:endParaRPr lang="lv-LV" altLang="lv-LV" sz="2000" b="1" smtClean="0"/>
          </a:p>
          <a:p>
            <a:pPr eaLnBrk="1" hangingPunct="1"/>
            <a:r>
              <a:rPr lang="ru-RU" altLang="lv-LV" sz="2000" b="1" smtClean="0"/>
              <a:t>превентивные действия</a:t>
            </a:r>
            <a:r>
              <a:rPr lang="lv-LV" altLang="lv-LV" sz="2000" b="1" smtClean="0"/>
              <a:t> </a:t>
            </a:r>
            <a:r>
              <a:rPr lang="lv-LV" altLang="lv-LV" sz="2000" smtClean="0"/>
              <a:t>– </a:t>
            </a:r>
            <a:r>
              <a:rPr lang="ru-RU" altLang="lv-LV" sz="2000" smtClean="0"/>
              <a:t>действия для недопущения возможного несоответствия и усовершенствования</a:t>
            </a:r>
            <a:r>
              <a:rPr lang="lv-LV" altLang="lv-LV" sz="2000" smtClean="0"/>
              <a:t>. 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endParaRPr lang="lv-LV" altLang="lv-LV" sz="200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itle 1"/>
          <p:cNvSpPr>
            <a:spLocks noGrp="1"/>
          </p:cNvSpPr>
          <p:nvPr>
            <p:ph type="title"/>
          </p:nvPr>
        </p:nvSpPr>
        <p:spPr>
          <a:xfrm>
            <a:off x="466725" y="908050"/>
            <a:ext cx="7993063" cy="865188"/>
          </a:xfrm>
        </p:spPr>
        <p:txBody>
          <a:bodyPr/>
          <a:lstStyle/>
          <a:p>
            <a:pPr eaLnBrk="1" hangingPunct="1"/>
            <a:r>
              <a:rPr lang="ru-RU" altLang="lv-LV" smtClean="0"/>
              <a:t>Описание</a:t>
            </a:r>
            <a:endParaRPr lang="en-GB" altLang="lv-LV" smtClean="0"/>
          </a:p>
        </p:txBody>
      </p:sp>
      <p:sp>
        <p:nvSpPr>
          <p:cNvPr id="30723" name="Content Placeholder 2"/>
          <p:cNvSpPr>
            <a:spLocks noGrp="1"/>
          </p:cNvSpPr>
          <p:nvPr>
            <p:ph idx="1"/>
          </p:nvPr>
        </p:nvSpPr>
        <p:spPr>
          <a:xfrm>
            <a:off x="466725" y="1628775"/>
            <a:ext cx="8229600" cy="4525963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lv-LV" altLang="lv-LV" sz="2400" smtClean="0"/>
              <a:t>01.</a:t>
            </a:r>
            <a:r>
              <a:rPr lang="ru-RU" altLang="lv-LV" sz="2400" smtClean="0"/>
              <a:t> Административные требования</a:t>
            </a:r>
            <a:endParaRPr lang="lv-LV" altLang="lv-LV" sz="2400" smtClean="0"/>
          </a:p>
          <a:p>
            <a:pPr eaLnBrk="1" hangingPunct="1">
              <a:buFontTx/>
              <a:buNone/>
            </a:pPr>
            <a:r>
              <a:rPr lang="lv-LV" altLang="lv-LV" sz="2400" smtClean="0"/>
              <a:t>	</a:t>
            </a:r>
            <a:r>
              <a:rPr lang="ru-RU" altLang="lv-LV" sz="2000" smtClean="0"/>
              <a:t>Определяют структуру, сферы компетенции и функции пограничного контроля.</a:t>
            </a:r>
            <a:endParaRPr lang="lv-LV" altLang="lv-LV" sz="2400" smtClean="0"/>
          </a:p>
          <a:p>
            <a:pPr eaLnBrk="1" hangingPunct="1">
              <a:buFontTx/>
              <a:buNone/>
            </a:pPr>
            <a:r>
              <a:rPr lang="lv-LV" altLang="lv-LV" sz="2400" smtClean="0"/>
              <a:t>02.</a:t>
            </a:r>
            <a:r>
              <a:rPr lang="ru-RU" altLang="lv-LV" sz="2400" smtClean="0"/>
              <a:t> Независимость</a:t>
            </a:r>
            <a:r>
              <a:rPr lang="lv-LV" altLang="lv-LV" sz="2400" smtClean="0"/>
              <a:t>, </a:t>
            </a:r>
            <a:r>
              <a:rPr lang="ru-RU" altLang="lv-LV" sz="2400" smtClean="0"/>
              <a:t>объективность и</a:t>
            </a:r>
            <a:r>
              <a:rPr lang="lv-LV" altLang="lv-LV" sz="2400" smtClean="0"/>
              <a:t> </a:t>
            </a:r>
            <a:r>
              <a:rPr lang="ru-RU" altLang="lv-LV" sz="2400" smtClean="0"/>
              <a:t>целостность</a:t>
            </a:r>
            <a:endParaRPr lang="lv-LV" altLang="lv-LV" sz="2400" smtClean="0"/>
          </a:p>
          <a:p>
            <a:pPr eaLnBrk="1" hangingPunct="1">
              <a:buFontTx/>
              <a:buNone/>
            </a:pPr>
            <a:r>
              <a:rPr lang="lv-LV" altLang="lv-LV" sz="2400" smtClean="0"/>
              <a:t>	</a:t>
            </a:r>
            <a:r>
              <a:rPr lang="ru-RU" altLang="lv-LV" sz="2000" smtClean="0"/>
              <a:t>Определяют каким образом подтверждается независимость и объективность при проведении инспекции</a:t>
            </a:r>
            <a:r>
              <a:rPr lang="lv-LV" altLang="lv-LV" sz="2000" smtClean="0"/>
              <a:t>. </a:t>
            </a:r>
          </a:p>
          <a:p>
            <a:pPr eaLnBrk="1" hangingPunct="1">
              <a:buFontTx/>
              <a:buNone/>
            </a:pPr>
            <a:r>
              <a:rPr lang="lv-LV" altLang="lv-LV" sz="2400" smtClean="0"/>
              <a:t>03.</a:t>
            </a:r>
            <a:r>
              <a:rPr lang="ru-RU" altLang="lv-LV" sz="2400" smtClean="0"/>
              <a:t> Конфиденциальность</a:t>
            </a:r>
            <a:endParaRPr lang="lv-LV" altLang="lv-LV" sz="2400" smtClean="0"/>
          </a:p>
          <a:p>
            <a:pPr eaLnBrk="1" hangingPunct="1">
              <a:buFontTx/>
              <a:buNone/>
            </a:pPr>
            <a:r>
              <a:rPr lang="lv-LV" altLang="lv-LV" sz="2400" smtClean="0"/>
              <a:t>	</a:t>
            </a:r>
            <a:r>
              <a:rPr lang="ru-RU" altLang="lv-LV" sz="2000" smtClean="0"/>
              <a:t>Определяет статус конфиденциальности информации и систему обеспечения конфиденциальности.</a:t>
            </a:r>
            <a:endParaRPr lang="lv-LV" altLang="lv-LV" sz="2000" smtClean="0"/>
          </a:p>
          <a:p>
            <a:pPr eaLnBrk="1" hangingPunct="1">
              <a:buFontTx/>
              <a:buNone/>
            </a:pPr>
            <a:r>
              <a:rPr lang="lv-LV" altLang="lv-LV" sz="2400" smtClean="0"/>
              <a:t>04.</a:t>
            </a:r>
            <a:r>
              <a:rPr lang="ru-RU" altLang="lv-LV" sz="2400" smtClean="0"/>
              <a:t> Организация</a:t>
            </a:r>
            <a:r>
              <a:rPr lang="lv-LV" altLang="lv-LV" sz="2400" smtClean="0"/>
              <a:t> </a:t>
            </a:r>
            <a:r>
              <a:rPr lang="ru-RU" altLang="lv-LV" sz="2400" smtClean="0"/>
              <a:t>и управление</a:t>
            </a:r>
            <a:endParaRPr lang="lv-LV" altLang="lv-LV" sz="2400" smtClean="0"/>
          </a:p>
          <a:p>
            <a:pPr eaLnBrk="1" hangingPunct="1">
              <a:buFontTx/>
              <a:buNone/>
            </a:pPr>
            <a:r>
              <a:rPr lang="lv-LV" altLang="lv-LV" sz="2400" smtClean="0"/>
              <a:t>	</a:t>
            </a:r>
            <a:r>
              <a:rPr lang="ru-RU" altLang="lv-LV" sz="2000" smtClean="0"/>
              <a:t>Описывают структуру, которая обеспечивает эффективное исполнение функций инспекции и функционирование системы качества.</a:t>
            </a:r>
            <a:endParaRPr lang="lv-LV" altLang="lv-LV" sz="200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en-GB" altLang="lv-LV" smtClean="0"/>
          </a:p>
        </p:txBody>
      </p:sp>
      <p:sp>
        <p:nvSpPr>
          <p:cNvPr id="3174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Tx/>
              <a:buNone/>
            </a:pPr>
            <a:r>
              <a:rPr lang="lv-LV" altLang="lv-LV" sz="2400" smtClean="0"/>
              <a:t>05.</a:t>
            </a:r>
            <a:r>
              <a:rPr lang="ru-RU" altLang="lv-LV" sz="2400" smtClean="0"/>
              <a:t> Система качества</a:t>
            </a:r>
            <a:endParaRPr lang="lv-LV" altLang="lv-LV" sz="2400" smtClean="0"/>
          </a:p>
          <a:p>
            <a:pPr eaLnBrk="1" hangingPunct="1">
              <a:buFontTx/>
              <a:buNone/>
            </a:pPr>
            <a:r>
              <a:rPr lang="lv-LV" altLang="lv-LV" sz="2000" smtClean="0"/>
              <a:t>	 </a:t>
            </a:r>
            <a:r>
              <a:rPr lang="ru-RU" altLang="lv-LV" sz="2000" smtClean="0"/>
              <a:t>Определяет принципы деятельности СК</a:t>
            </a:r>
            <a:r>
              <a:rPr lang="lv-LV" altLang="lv-LV" sz="2000" smtClean="0"/>
              <a:t>, </a:t>
            </a:r>
            <a:r>
              <a:rPr lang="ru-RU" altLang="lv-LV" sz="2000" smtClean="0"/>
              <a:t>в качестве обязанностей и ответственности сотрудников для обеспечения функционирования СК.</a:t>
            </a:r>
            <a:r>
              <a:rPr lang="lv-LV" altLang="lv-LV" sz="2000" smtClean="0"/>
              <a:t> </a:t>
            </a:r>
          </a:p>
          <a:p>
            <a:pPr eaLnBrk="1" hangingPunct="1">
              <a:buFontTx/>
              <a:buNone/>
            </a:pPr>
            <a:r>
              <a:rPr lang="lv-LV" altLang="lv-LV" sz="2400" smtClean="0"/>
              <a:t>06. </a:t>
            </a:r>
            <a:r>
              <a:rPr lang="ru-RU" altLang="lv-LV" sz="2400" smtClean="0"/>
              <a:t>Аудит внутренней системы качества</a:t>
            </a:r>
            <a:endParaRPr lang="lv-LV" altLang="lv-LV" sz="2400" smtClean="0"/>
          </a:p>
          <a:p>
            <a:pPr eaLnBrk="1" hangingPunct="1">
              <a:buFontTx/>
              <a:buNone/>
            </a:pPr>
            <a:r>
              <a:rPr lang="lv-LV" altLang="lv-LV" sz="2400" smtClean="0"/>
              <a:t>07.</a:t>
            </a:r>
            <a:r>
              <a:rPr lang="ru-RU" altLang="lv-LV" sz="2400" smtClean="0"/>
              <a:t> Персонал</a:t>
            </a:r>
            <a:endParaRPr lang="lv-LV" altLang="lv-LV" sz="2400" smtClean="0"/>
          </a:p>
          <a:p>
            <a:pPr eaLnBrk="1" hangingPunct="1">
              <a:buFontTx/>
              <a:buNone/>
            </a:pPr>
            <a:r>
              <a:rPr lang="lv-LV" altLang="lv-LV" sz="2000" smtClean="0"/>
              <a:t>	</a:t>
            </a:r>
            <a:r>
              <a:rPr lang="ru-RU" altLang="lv-LV" sz="2000" smtClean="0"/>
              <a:t>Определяет требования для персонала, порядок его обучения и проверки квалификации.</a:t>
            </a:r>
            <a:endParaRPr lang="lv-LV" altLang="lv-LV" sz="2000" smtClean="0"/>
          </a:p>
          <a:p>
            <a:pPr eaLnBrk="1" hangingPunct="1">
              <a:buFontTx/>
              <a:buNone/>
            </a:pPr>
            <a:r>
              <a:rPr lang="lv-LV" altLang="lv-LV" sz="2400" smtClean="0"/>
              <a:t>08.</a:t>
            </a:r>
            <a:r>
              <a:rPr lang="ru-RU" altLang="lv-LV" sz="2400" smtClean="0"/>
              <a:t> Инфраструктура, оборудование и инструменты</a:t>
            </a:r>
            <a:endParaRPr lang="lv-LV" altLang="lv-LV" sz="2400" smtClean="0"/>
          </a:p>
          <a:p>
            <a:pPr eaLnBrk="1" hangingPunct="1">
              <a:buFontTx/>
              <a:buNone/>
            </a:pPr>
            <a:r>
              <a:rPr lang="lv-LV" altLang="lv-LV" sz="2000" smtClean="0"/>
              <a:t>	</a:t>
            </a:r>
            <a:r>
              <a:rPr lang="ru-RU" altLang="lv-LV" sz="2000" smtClean="0"/>
              <a:t>Определяют порядок для работы инспекторов по обеспечению управления соответствующим оборудованием и необходимыми инструментами.</a:t>
            </a:r>
            <a:endParaRPr lang="lv-LV" altLang="lv-LV" sz="200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en-GB" altLang="lv-LV" smtClean="0"/>
          </a:p>
        </p:txBody>
      </p:sp>
      <p:sp>
        <p:nvSpPr>
          <p:cNvPr id="3277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Tx/>
              <a:buNone/>
            </a:pPr>
            <a:r>
              <a:rPr lang="lv-LV" altLang="lv-LV" sz="2400" smtClean="0"/>
              <a:t>09. </a:t>
            </a:r>
            <a:r>
              <a:rPr lang="ru-RU" altLang="lv-LV" sz="2400" smtClean="0"/>
              <a:t>Методы и процедуры контроля </a:t>
            </a:r>
            <a:r>
              <a:rPr lang="lv-LV" altLang="lv-LV" sz="2400" smtClean="0"/>
              <a:t>(</a:t>
            </a:r>
            <a:r>
              <a:rPr lang="ru-RU" altLang="lv-LV" sz="2400" smtClean="0"/>
              <a:t>инспекции</a:t>
            </a:r>
            <a:r>
              <a:rPr lang="lv-LV" altLang="lv-LV" sz="2400" smtClean="0"/>
              <a:t>) </a:t>
            </a:r>
            <a:endParaRPr lang="ru-RU" altLang="lv-LV" sz="2400" smtClean="0"/>
          </a:p>
          <a:p>
            <a:pPr eaLnBrk="1" hangingPunct="1">
              <a:buFontTx/>
              <a:buNone/>
            </a:pPr>
            <a:r>
              <a:rPr lang="ru-RU" altLang="lv-LV" sz="2400" smtClean="0"/>
              <a:t>	</a:t>
            </a:r>
            <a:r>
              <a:rPr lang="ru-RU" altLang="lv-LV" sz="2000" smtClean="0"/>
              <a:t>Определяют используемые методы и процедуры контроля.</a:t>
            </a:r>
          </a:p>
          <a:p>
            <a:pPr eaLnBrk="1" hangingPunct="1">
              <a:buFontTx/>
              <a:buNone/>
            </a:pPr>
            <a:r>
              <a:rPr lang="lv-LV" altLang="lv-LV" sz="2400" smtClean="0"/>
              <a:t>10.</a:t>
            </a:r>
            <a:r>
              <a:rPr lang="ru-RU" altLang="lv-LV" sz="2400" smtClean="0"/>
              <a:t> Действия с инспектируемыми образцами</a:t>
            </a:r>
            <a:endParaRPr lang="lv-LV" altLang="lv-LV" sz="2400" smtClean="0"/>
          </a:p>
          <a:p>
            <a:pPr eaLnBrk="1" hangingPunct="1">
              <a:buFontTx/>
              <a:buNone/>
            </a:pPr>
            <a:r>
              <a:rPr lang="lv-LV" altLang="lv-LV" sz="2400" smtClean="0"/>
              <a:t>	</a:t>
            </a:r>
            <a:r>
              <a:rPr lang="ru-RU" altLang="lv-LV" sz="2000" smtClean="0"/>
              <a:t>Определяют действия со взятыми в пункте контроля образцами грузов во время контроля.</a:t>
            </a:r>
            <a:endParaRPr lang="lv-LV" altLang="lv-LV" sz="2400" smtClean="0"/>
          </a:p>
          <a:p>
            <a:pPr eaLnBrk="1" hangingPunct="1">
              <a:buFontTx/>
              <a:buNone/>
            </a:pPr>
            <a:r>
              <a:rPr lang="lv-LV" altLang="lv-LV" sz="2400" smtClean="0"/>
              <a:t>11. </a:t>
            </a:r>
            <a:r>
              <a:rPr lang="ru-RU" altLang="lv-LV" sz="2400" smtClean="0"/>
              <a:t>Документация</a:t>
            </a:r>
            <a:endParaRPr lang="lv-LV" altLang="lv-LV" sz="2400" smtClean="0"/>
          </a:p>
          <a:p>
            <a:pPr eaLnBrk="1" hangingPunct="1">
              <a:buFontTx/>
              <a:buNone/>
            </a:pPr>
            <a:r>
              <a:rPr lang="lv-LV" altLang="lv-LV" sz="2400" smtClean="0"/>
              <a:t>	</a:t>
            </a:r>
            <a:r>
              <a:rPr lang="ru-RU" altLang="lv-LV" sz="2000" smtClean="0"/>
              <a:t>Определяет порядок оборота документов СК и общих документов.</a:t>
            </a:r>
            <a:endParaRPr lang="lv-LV" altLang="lv-LV" sz="2000" smtClean="0"/>
          </a:p>
          <a:p>
            <a:pPr eaLnBrk="1" hangingPunct="1">
              <a:buFontTx/>
              <a:buNone/>
            </a:pPr>
            <a:r>
              <a:rPr lang="lv-LV" altLang="lv-LV" sz="2400" smtClean="0"/>
              <a:t>12. </a:t>
            </a:r>
            <a:r>
              <a:rPr lang="ru-RU" altLang="lv-LV" sz="2400" smtClean="0"/>
              <a:t>Доклады контроля </a:t>
            </a:r>
            <a:r>
              <a:rPr lang="lv-LV" altLang="lv-LV" sz="2400" smtClean="0"/>
              <a:t>(</a:t>
            </a:r>
            <a:r>
              <a:rPr lang="ru-RU" altLang="lv-LV" sz="2400" smtClean="0"/>
              <a:t>инспекции</a:t>
            </a:r>
            <a:r>
              <a:rPr lang="lv-LV" altLang="lv-LV" sz="2400" smtClean="0"/>
              <a:t>)</a:t>
            </a:r>
          </a:p>
          <a:p>
            <a:pPr eaLnBrk="1" hangingPunct="1">
              <a:buFontTx/>
              <a:buNone/>
            </a:pPr>
            <a:r>
              <a:rPr lang="lv-LV" altLang="lv-LV" sz="2000" smtClean="0"/>
              <a:t>	</a:t>
            </a:r>
            <a:r>
              <a:rPr lang="ru-RU" altLang="lv-LV" sz="2000" smtClean="0"/>
              <a:t>Определяют порядок докладов инспекции о проведенных проверках и порядок их заполнения.</a:t>
            </a:r>
            <a:endParaRPr lang="lv-LV" altLang="lv-LV" sz="2000" smtClean="0"/>
          </a:p>
          <a:p>
            <a:pPr eaLnBrk="1" hangingPunct="1"/>
            <a:endParaRPr lang="lv-LV" altLang="lv-LV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VDfons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PVDfons</Template>
  <TotalTime>1296</TotalTime>
  <Words>313</Words>
  <Application>Microsoft Office PowerPoint</Application>
  <PresentationFormat>On-screen Show (4:3)</PresentationFormat>
  <Paragraphs>123</Paragraphs>
  <Slides>13</Slides>
  <Notes>11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7" baseType="lpstr">
      <vt:lpstr>Arial</vt:lpstr>
      <vt:lpstr>Calibri</vt:lpstr>
      <vt:lpstr>Wingdings</vt:lpstr>
      <vt:lpstr>PVDfons</vt:lpstr>
      <vt:lpstr>Система менеджмента качества </vt:lpstr>
      <vt:lpstr>  Каким образом можно внедрить стандарт в организацию? </vt:lpstr>
      <vt:lpstr>PowerPoint Presentation</vt:lpstr>
      <vt:lpstr> Применимые системы </vt:lpstr>
      <vt:lpstr> Документация системы менеджмента качества </vt:lpstr>
      <vt:lpstr>Документация Системы менеджмента качества (IV)</vt:lpstr>
      <vt:lpstr>Описание</vt:lpstr>
      <vt:lpstr>PowerPoint Presentation</vt:lpstr>
      <vt:lpstr>PowerPoint Presentation</vt:lpstr>
      <vt:lpstr>PowerPoint Presentation</vt:lpstr>
      <vt:lpstr> </vt:lpstr>
      <vt:lpstr>Процедуры </vt:lpstr>
      <vt:lpstr> Преимущества Системы менеджмента качества 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Kvalitātes vadības sistēma</dc:title>
  <dc:creator>ISice-trede</dc:creator>
  <cp:lastModifiedBy>Kristina Romanova</cp:lastModifiedBy>
  <cp:revision>129</cp:revision>
  <cp:lastPrinted>2014-01-31T07:18:52Z</cp:lastPrinted>
  <dcterms:created xsi:type="dcterms:W3CDTF">2010-04-06T11:56:58Z</dcterms:created>
  <dcterms:modified xsi:type="dcterms:W3CDTF">2018-12-14T11:54:57Z</dcterms:modified>
</cp:coreProperties>
</file>