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9"/>
  </p:notesMasterIdLst>
  <p:sldIdLst>
    <p:sldId id="257" r:id="rId2"/>
    <p:sldId id="312" r:id="rId3"/>
    <p:sldId id="313" r:id="rId4"/>
    <p:sldId id="331" r:id="rId5"/>
    <p:sldId id="332" r:id="rId6"/>
    <p:sldId id="333" r:id="rId7"/>
    <p:sldId id="334" r:id="rId8"/>
    <p:sldId id="335" r:id="rId9"/>
    <p:sldId id="336" r:id="rId10"/>
    <p:sldId id="323" r:id="rId11"/>
    <p:sldId id="327" r:id="rId12"/>
    <p:sldId id="330" r:id="rId13"/>
    <p:sldId id="271" r:id="rId14"/>
    <p:sldId id="311" r:id="rId15"/>
    <p:sldId id="273" r:id="rId16"/>
    <p:sldId id="274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275" r:id="rId31"/>
    <p:sldId id="276" r:id="rId32"/>
    <p:sldId id="277" r:id="rId33"/>
    <p:sldId id="279" r:id="rId34"/>
    <p:sldId id="337" r:id="rId35"/>
    <p:sldId id="338" r:id="rId36"/>
    <p:sldId id="339" r:id="rId37"/>
    <p:sldId id="340" r:id="rId38"/>
    <p:sldId id="341" r:id="rId39"/>
    <p:sldId id="342" r:id="rId40"/>
    <p:sldId id="281" r:id="rId41"/>
    <p:sldId id="282" r:id="rId42"/>
    <p:sldId id="283" r:id="rId43"/>
    <p:sldId id="284" r:id="rId44"/>
    <p:sldId id="285" r:id="rId45"/>
    <p:sldId id="286" r:id="rId46"/>
    <p:sldId id="287" r:id="rId47"/>
    <p:sldId id="288" r:id="rId48"/>
    <p:sldId id="290" r:id="rId49"/>
    <p:sldId id="292" r:id="rId50"/>
    <p:sldId id="293" r:id="rId51"/>
    <p:sldId id="294" r:id="rId52"/>
    <p:sldId id="295" r:id="rId53"/>
    <p:sldId id="299" r:id="rId54"/>
    <p:sldId id="356" r:id="rId55"/>
    <p:sldId id="357" r:id="rId56"/>
    <p:sldId id="358" r:id="rId57"/>
    <p:sldId id="359" r:id="rId58"/>
    <p:sldId id="360" r:id="rId59"/>
    <p:sldId id="361" r:id="rId60"/>
    <p:sldId id="300" r:id="rId61"/>
    <p:sldId id="302" r:id="rId62"/>
    <p:sldId id="303" r:id="rId63"/>
    <p:sldId id="304" r:id="rId64"/>
    <p:sldId id="305" r:id="rId65"/>
    <p:sldId id="306" r:id="rId66"/>
    <p:sldId id="307" r:id="rId67"/>
    <p:sldId id="309" r:id="rId6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3FD977-CF06-4F2D-BB54-49CF859B2DF5}" type="doc">
      <dgm:prSet loTypeId="urn:microsoft.com/office/officeart/2005/8/layout/venn1" loCatId="relationship" qsTypeId="urn:microsoft.com/office/officeart/2005/8/quickstyle/simple5" qsCatId="simple" csTypeId="urn:microsoft.com/office/officeart/2005/8/colors/accent1_2#5" csCatId="accent1" phldr="1"/>
      <dgm:spPr/>
      <dgm:t>
        <a:bodyPr/>
        <a:lstStyle/>
        <a:p>
          <a:endParaRPr lang="de-DE"/>
        </a:p>
      </dgm:t>
    </dgm:pt>
    <dgm:pt modelId="{EABE5E54-231C-4192-BD03-080E1CB7E60E}">
      <dgm:prSet custT="1"/>
      <dgm:spPr>
        <a:solidFill>
          <a:srgbClr val="FFFF99"/>
        </a:solidFill>
      </dgm:spPr>
      <dgm:t>
        <a:bodyPr/>
        <a:lstStyle/>
        <a:p>
          <a:pPr rtl="0"/>
          <a:r>
            <a:rPr lang="ru-RU" sz="2800" b="1" dirty="0" smtClean="0"/>
            <a:t>Размер образца</a:t>
          </a:r>
          <a:endParaRPr lang="de-DE" sz="2800" b="1" dirty="0"/>
        </a:p>
      </dgm:t>
    </dgm:pt>
    <dgm:pt modelId="{98D2DDAF-3278-42CD-9729-834EBC1A62DE}" type="parTrans" cxnId="{91538AF4-C836-47A3-A765-0F8CFF005D0A}">
      <dgm:prSet/>
      <dgm:spPr/>
      <dgm:t>
        <a:bodyPr/>
        <a:lstStyle/>
        <a:p>
          <a:endParaRPr lang="de-DE"/>
        </a:p>
      </dgm:t>
    </dgm:pt>
    <dgm:pt modelId="{FC69243C-7CF3-45C6-AB0C-8DAA652ED0D8}" type="sibTrans" cxnId="{91538AF4-C836-47A3-A765-0F8CFF005D0A}">
      <dgm:prSet/>
      <dgm:spPr/>
      <dgm:t>
        <a:bodyPr/>
        <a:lstStyle/>
        <a:p>
          <a:endParaRPr lang="de-DE"/>
        </a:p>
      </dgm:t>
    </dgm:pt>
    <dgm:pt modelId="{41F69519-21E9-421A-8DA6-26887DA6FC26}">
      <dgm:prSet/>
      <dgm:spPr>
        <a:solidFill>
          <a:srgbClr val="FFFF99"/>
        </a:solidFill>
      </dgm:spPr>
      <dgm:t>
        <a:bodyPr/>
        <a:lstStyle/>
        <a:p>
          <a:pPr rtl="0"/>
          <a:r>
            <a:rPr lang="ru-RU" dirty="0" smtClean="0"/>
            <a:t>количество единиц, отобранных из партии или груза, которые будут досмотрены или проанализированы</a:t>
          </a:r>
          <a:endParaRPr lang="de-DE" b="1" dirty="0"/>
        </a:p>
      </dgm:t>
    </dgm:pt>
    <dgm:pt modelId="{8100C97D-C90C-44FD-BD89-C46D492BE339}" type="parTrans" cxnId="{B2A16B10-5E10-4FA1-8565-2AACC05381F4}">
      <dgm:prSet/>
      <dgm:spPr/>
      <dgm:t>
        <a:bodyPr/>
        <a:lstStyle/>
        <a:p>
          <a:endParaRPr lang="de-DE"/>
        </a:p>
      </dgm:t>
    </dgm:pt>
    <dgm:pt modelId="{A2CB1A27-EBB6-4E2C-9BDA-D706765E8F4A}" type="sibTrans" cxnId="{B2A16B10-5E10-4FA1-8565-2AACC05381F4}">
      <dgm:prSet/>
      <dgm:spPr/>
      <dgm:t>
        <a:bodyPr/>
        <a:lstStyle/>
        <a:p>
          <a:endParaRPr lang="de-DE"/>
        </a:p>
      </dgm:t>
    </dgm:pt>
    <dgm:pt modelId="{E5AC7B3D-7001-4F74-A9CF-FA7D69B25F3C}">
      <dgm:prSet/>
      <dgm:spPr>
        <a:solidFill>
          <a:srgbClr val="FFFF99"/>
        </a:solidFill>
      </dgm:spPr>
      <dgm:t>
        <a:bodyPr/>
        <a:lstStyle/>
        <a:p>
          <a:pPr rtl="0"/>
          <a:endParaRPr lang="de-DE" b="1" dirty="0"/>
        </a:p>
      </dgm:t>
    </dgm:pt>
    <dgm:pt modelId="{51FB7ABA-E9ED-4163-8FDC-DD73135FB3F7}" type="parTrans" cxnId="{075C7523-4C4E-4139-91D2-E8CE9238ABEC}">
      <dgm:prSet/>
      <dgm:spPr/>
      <dgm:t>
        <a:bodyPr/>
        <a:lstStyle/>
        <a:p>
          <a:endParaRPr lang="de-DE"/>
        </a:p>
      </dgm:t>
    </dgm:pt>
    <dgm:pt modelId="{FCDB8658-95C0-47D9-988F-6C64BC5D00B7}" type="sibTrans" cxnId="{075C7523-4C4E-4139-91D2-E8CE9238ABEC}">
      <dgm:prSet/>
      <dgm:spPr/>
      <dgm:t>
        <a:bodyPr/>
        <a:lstStyle/>
        <a:p>
          <a:endParaRPr lang="de-DE"/>
        </a:p>
      </dgm:t>
    </dgm:pt>
    <dgm:pt modelId="{D1A46B8E-0FCE-45E5-A258-DE80DEDD44B1}">
      <dgm:prSet/>
      <dgm:spPr>
        <a:solidFill>
          <a:srgbClr val="FFFF99"/>
        </a:solidFill>
      </dgm:spPr>
      <dgm:t>
        <a:bodyPr/>
        <a:lstStyle/>
        <a:p>
          <a:pPr rtl="0"/>
          <a:endParaRPr lang="en-US" dirty="0"/>
        </a:p>
      </dgm:t>
    </dgm:pt>
    <dgm:pt modelId="{AE7E4E6C-D7AA-4341-9831-66F996F9C1F8}" type="parTrans" cxnId="{5ACCEEA6-67AB-467D-8B50-673FD1481E3A}">
      <dgm:prSet/>
      <dgm:spPr/>
      <dgm:t>
        <a:bodyPr/>
        <a:lstStyle/>
        <a:p>
          <a:endParaRPr lang="de-DE"/>
        </a:p>
      </dgm:t>
    </dgm:pt>
    <dgm:pt modelId="{1A7C4B51-CA12-439B-95AA-04249F3A403C}" type="sibTrans" cxnId="{5ACCEEA6-67AB-467D-8B50-673FD1481E3A}">
      <dgm:prSet/>
      <dgm:spPr/>
      <dgm:t>
        <a:bodyPr/>
        <a:lstStyle/>
        <a:p>
          <a:endParaRPr lang="de-DE"/>
        </a:p>
      </dgm:t>
    </dgm:pt>
    <dgm:pt modelId="{E914AC70-84C9-4EB6-B243-B0365AAA2637}" type="pres">
      <dgm:prSet presAssocID="{7A3FD977-CF06-4F2D-BB54-49CF859B2DF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42A89FB6-D384-46AE-913B-08A8294BDC32}" type="pres">
      <dgm:prSet presAssocID="{EABE5E54-231C-4192-BD03-080E1CB7E60E}" presName="circ1" presStyleLbl="vennNode1" presStyleIdx="0" presStyleCnt="2"/>
      <dgm:spPr/>
      <dgm:t>
        <a:bodyPr/>
        <a:lstStyle/>
        <a:p>
          <a:endParaRPr lang="de-DE"/>
        </a:p>
      </dgm:t>
    </dgm:pt>
    <dgm:pt modelId="{74B7E4CB-B1CD-46E7-808D-6E9BCCBAD817}" type="pres">
      <dgm:prSet presAssocID="{EABE5E54-231C-4192-BD03-080E1CB7E60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EAFA333-5B15-44D0-B775-88739E689E1A}" type="pres">
      <dgm:prSet presAssocID="{41F69519-21E9-421A-8DA6-26887DA6FC26}" presName="circ2" presStyleLbl="vennNode1" presStyleIdx="1" presStyleCnt="2" custLinFactNeighborX="-645" custLinFactNeighborY="3547"/>
      <dgm:spPr/>
      <dgm:t>
        <a:bodyPr/>
        <a:lstStyle/>
        <a:p>
          <a:endParaRPr lang="de-DE"/>
        </a:p>
      </dgm:t>
    </dgm:pt>
    <dgm:pt modelId="{96263ED1-1DC3-40AB-846F-FE32FC48662F}" type="pres">
      <dgm:prSet presAssocID="{41F69519-21E9-421A-8DA6-26887DA6FC2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91538AF4-C836-47A3-A765-0F8CFF005D0A}" srcId="{7A3FD977-CF06-4F2D-BB54-49CF859B2DF5}" destId="{EABE5E54-231C-4192-BD03-080E1CB7E60E}" srcOrd="0" destOrd="0" parTransId="{98D2DDAF-3278-42CD-9729-834EBC1A62DE}" sibTransId="{FC69243C-7CF3-45C6-AB0C-8DAA652ED0D8}"/>
    <dgm:cxn modelId="{20C54524-B746-4537-8D0E-570EA3EE7183}" type="presOf" srcId="{D1A46B8E-0FCE-45E5-A258-DE80DEDD44B1}" destId="{5EAFA333-5B15-44D0-B775-88739E689E1A}" srcOrd="0" destOrd="2" presId="urn:microsoft.com/office/officeart/2005/8/layout/venn1"/>
    <dgm:cxn modelId="{03FBD964-A67B-41C3-BB1D-F017EF74A6E6}" type="presOf" srcId="{41F69519-21E9-421A-8DA6-26887DA6FC26}" destId="{5EAFA333-5B15-44D0-B775-88739E689E1A}" srcOrd="0" destOrd="0" presId="urn:microsoft.com/office/officeart/2005/8/layout/venn1"/>
    <dgm:cxn modelId="{5ACCEEA6-67AB-467D-8B50-673FD1481E3A}" srcId="{41F69519-21E9-421A-8DA6-26887DA6FC26}" destId="{D1A46B8E-0FCE-45E5-A258-DE80DEDD44B1}" srcOrd="1" destOrd="0" parTransId="{AE7E4E6C-D7AA-4341-9831-66F996F9C1F8}" sibTransId="{1A7C4B51-CA12-439B-95AA-04249F3A403C}"/>
    <dgm:cxn modelId="{22CCBCB4-9BFF-4BB3-A891-C0F13CA632D0}" type="presOf" srcId="{7A3FD977-CF06-4F2D-BB54-49CF859B2DF5}" destId="{E914AC70-84C9-4EB6-B243-B0365AAA2637}" srcOrd="0" destOrd="0" presId="urn:microsoft.com/office/officeart/2005/8/layout/venn1"/>
    <dgm:cxn modelId="{90D45C6A-8DA0-483D-AD99-C64D2DCDF880}" type="presOf" srcId="{41F69519-21E9-421A-8DA6-26887DA6FC26}" destId="{96263ED1-1DC3-40AB-846F-FE32FC48662F}" srcOrd="1" destOrd="0" presId="urn:microsoft.com/office/officeart/2005/8/layout/venn1"/>
    <dgm:cxn modelId="{7ACB7817-58A6-4791-9DED-8599BCCC9385}" type="presOf" srcId="{EABE5E54-231C-4192-BD03-080E1CB7E60E}" destId="{74B7E4CB-B1CD-46E7-808D-6E9BCCBAD817}" srcOrd="1" destOrd="0" presId="urn:microsoft.com/office/officeart/2005/8/layout/venn1"/>
    <dgm:cxn modelId="{062183E5-2821-45AD-849E-A8EBDF981F74}" type="presOf" srcId="{E5AC7B3D-7001-4F74-A9CF-FA7D69B25F3C}" destId="{96263ED1-1DC3-40AB-846F-FE32FC48662F}" srcOrd="1" destOrd="1" presId="urn:microsoft.com/office/officeart/2005/8/layout/venn1"/>
    <dgm:cxn modelId="{55C2CC15-2511-4593-A9C9-270B6280A3A1}" type="presOf" srcId="{E5AC7B3D-7001-4F74-A9CF-FA7D69B25F3C}" destId="{5EAFA333-5B15-44D0-B775-88739E689E1A}" srcOrd="0" destOrd="1" presId="urn:microsoft.com/office/officeart/2005/8/layout/venn1"/>
    <dgm:cxn modelId="{B2A16B10-5E10-4FA1-8565-2AACC05381F4}" srcId="{7A3FD977-CF06-4F2D-BB54-49CF859B2DF5}" destId="{41F69519-21E9-421A-8DA6-26887DA6FC26}" srcOrd="1" destOrd="0" parTransId="{8100C97D-C90C-44FD-BD89-C46D492BE339}" sibTransId="{A2CB1A27-EBB6-4E2C-9BDA-D706765E8F4A}"/>
    <dgm:cxn modelId="{BC111726-734A-4C15-8F1B-FEE1E602AFDA}" type="presOf" srcId="{EABE5E54-231C-4192-BD03-080E1CB7E60E}" destId="{42A89FB6-D384-46AE-913B-08A8294BDC32}" srcOrd="0" destOrd="0" presId="urn:microsoft.com/office/officeart/2005/8/layout/venn1"/>
    <dgm:cxn modelId="{075C7523-4C4E-4139-91D2-E8CE9238ABEC}" srcId="{41F69519-21E9-421A-8DA6-26887DA6FC26}" destId="{E5AC7B3D-7001-4F74-A9CF-FA7D69B25F3C}" srcOrd="0" destOrd="0" parTransId="{51FB7ABA-E9ED-4163-8FDC-DD73135FB3F7}" sibTransId="{FCDB8658-95C0-47D9-988F-6C64BC5D00B7}"/>
    <dgm:cxn modelId="{D2CF76AD-4AC2-4FA6-BC3B-9F0620EB3CA5}" type="presOf" srcId="{D1A46B8E-0FCE-45E5-A258-DE80DEDD44B1}" destId="{96263ED1-1DC3-40AB-846F-FE32FC48662F}" srcOrd="1" destOrd="2" presId="urn:microsoft.com/office/officeart/2005/8/layout/venn1"/>
    <dgm:cxn modelId="{19957E8D-0964-4525-90DF-3B8167853A3B}" type="presParOf" srcId="{E914AC70-84C9-4EB6-B243-B0365AAA2637}" destId="{42A89FB6-D384-46AE-913B-08A8294BDC32}" srcOrd="0" destOrd="0" presId="urn:microsoft.com/office/officeart/2005/8/layout/venn1"/>
    <dgm:cxn modelId="{1662FD0F-6191-4768-996E-72127ADDAD45}" type="presParOf" srcId="{E914AC70-84C9-4EB6-B243-B0365AAA2637}" destId="{74B7E4CB-B1CD-46E7-808D-6E9BCCBAD817}" srcOrd="1" destOrd="0" presId="urn:microsoft.com/office/officeart/2005/8/layout/venn1"/>
    <dgm:cxn modelId="{FD0DB8AD-E640-4E35-B775-E04273B5A327}" type="presParOf" srcId="{E914AC70-84C9-4EB6-B243-B0365AAA2637}" destId="{5EAFA333-5B15-44D0-B775-88739E689E1A}" srcOrd="2" destOrd="0" presId="urn:microsoft.com/office/officeart/2005/8/layout/venn1"/>
    <dgm:cxn modelId="{6E63430D-222B-4CEC-9C61-880650134563}" type="presParOf" srcId="{E914AC70-84C9-4EB6-B243-B0365AAA2637}" destId="{96263ED1-1DC3-40AB-846F-FE32FC48662F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3EC99-9CAD-461A-A1EC-95BE56E0C02A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1131F-5525-4463-AC3C-902BD93B856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04481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9A5710-5775-4B3C-A0BD-5224FE2BADC1}" type="slidenum">
              <a:rPr lang="fr-FR" altLang="en-US" smtClean="0"/>
              <a:pPr eaLnBrk="1" hangingPunct="1">
                <a:spcBef>
                  <a:spcPct val="0"/>
                </a:spcBef>
              </a:pPr>
              <a:t>10</a:t>
            </a:fld>
            <a:endParaRPr lang="fr-FR" alt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6125"/>
            <a:ext cx="6615112" cy="3722688"/>
          </a:xfrm>
          <a:solidFill>
            <a:srgbClr val="FFFFFF"/>
          </a:solidFill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4984750" cy="446563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GB" altLang="en-US" smtClean="0"/>
              <a:t>European union :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25 member states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450 M consumers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116 M cattle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92 M sheep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11 M goat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4 M horses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156 M pigs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1610 M poultry</a:t>
            </a:r>
          </a:p>
          <a:p>
            <a:endParaRPr lang="fr-FR" altLang="en-US" smtClean="0"/>
          </a:p>
        </p:txBody>
      </p:sp>
    </p:spTree>
    <p:extLst>
      <p:ext uri="{BB962C8B-B14F-4D97-AF65-F5344CB8AC3E}">
        <p14:creationId xmlns:p14="http://schemas.microsoft.com/office/powerpoint/2010/main" val="3817094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8663" algn="l"/>
                <a:tab pos="1457325" algn="l"/>
                <a:tab pos="2187575" algn="l"/>
                <a:tab pos="2916238" algn="l"/>
              </a:tabLs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1C620F6-3BD1-44A9-9F1F-4C5B5920BAA3}" type="slidenum">
              <a:rPr lang="fr-FR" altLang="en-US" smtClean="0"/>
              <a:pPr eaLnBrk="1" hangingPunct="1">
                <a:spcBef>
                  <a:spcPct val="0"/>
                </a:spcBef>
              </a:pPr>
              <a:t>11</a:t>
            </a:fld>
            <a:endParaRPr lang="fr-FR" alt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6125"/>
            <a:ext cx="6615112" cy="3722688"/>
          </a:xfrm>
          <a:solidFill>
            <a:srgbClr val="FFFFFF"/>
          </a:solidFill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4984750" cy="446563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GB" altLang="en-US" smtClean="0"/>
              <a:t>European union :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25 member states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450 M consumers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116 M cattle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92 M sheep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11 M goat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4 M horses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156 M pigs</a:t>
            </a:r>
          </a:p>
          <a:p>
            <a:pPr>
              <a:buFont typeface="Times New Roman" pitchFamily="18" charset="0"/>
              <a:buChar char="•"/>
            </a:pPr>
            <a:r>
              <a:rPr lang="en-GB" altLang="en-US" smtClean="0"/>
              <a:t>1610 M poultry</a:t>
            </a:r>
          </a:p>
          <a:p>
            <a:endParaRPr lang="fr-FR" altLang="en-US" smtClean="0"/>
          </a:p>
        </p:txBody>
      </p:sp>
    </p:spTree>
    <p:extLst>
      <p:ext uri="{BB962C8B-B14F-4D97-AF65-F5344CB8AC3E}">
        <p14:creationId xmlns:p14="http://schemas.microsoft.com/office/powerpoint/2010/main" val="3346643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82EC1-B126-4C27-911B-C273E482857B}" type="slidenum">
              <a:rPr lang="lv-LV" smtClean="0"/>
              <a:pPr/>
              <a:t>14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51316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82EC1-B126-4C27-911B-C273E482857B}" type="slidenum">
              <a:rPr lang="lv-LV" smtClean="0"/>
              <a:pPr/>
              <a:t>15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49569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7CBC8-FDCE-4F75-9AA2-5FD8D47C3A97}" type="slidenum">
              <a:rPr lang="lv-LV" smtClean="0"/>
              <a:t>18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586967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7CBC8-FDCE-4F75-9AA2-5FD8D47C3A97}" type="slidenum">
              <a:rPr lang="lv-LV" smtClean="0"/>
              <a:t>24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063334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7CBC8-FDCE-4F75-9AA2-5FD8D47C3A97}" type="slidenum">
              <a:rPr lang="lv-LV" smtClean="0"/>
              <a:t>39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68926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hyperlink" Target="http://www.google.lv/url?sa=i&amp;rct=j&amp;q=upenes&amp;source=images&amp;cd=&amp;cad=rja&amp;docid=7NNFCKINqqugfM&amp;tbnid=7JWBoHhMOEMsOM:&amp;ved=0CAUQjRw&amp;url=http://unity.lv/news/678347/&amp;ei=Ro5AUf_9O8vBswbp0YGwBQ&amp;psig=AFQjCNFxRW4vAeOzqgLk9rVhumKp_-k2jw&amp;ust=1363271578090977" TargetMode="External"/><Relationship Id="rId18" Type="http://schemas.openxmlformats.org/officeDocument/2006/relationships/image" Target="../media/image28.png"/><Relationship Id="rId3" Type="http://schemas.openxmlformats.org/officeDocument/2006/relationships/hyperlink" Target="http://www.google.lv/url?sa=i&amp;source=images&amp;cd=&amp;cad=rja&amp;docid=nQ5Zv627ujvSMM&amp;tbnid=WDvFQmqRo69VRM:&amp;ved=0CAgQjRwwAA&amp;url=http://www.daba.gov.lv/public/lat/aktualitates/ekrana_tapetes1/&amp;ei=Y5NAUd7oDMbgtQaEt4DQCA&amp;psig=AFQjCNHAlnEWWX-zA8DBSKFlHAK7mzGQow&amp;ust=1363272931237849" TargetMode="External"/><Relationship Id="rId21" Type="http://schemas.openxmlformats.org/officeDocument/2006/relationships/image" Target="../media/image31.png"/><Relationship Id="rId7" Type="http://schemas.openxmlformats.org/officeDocument/2006/relationships/image" Target="../media/image11.jpeg"/><Relationship Id="rId12" Type="http://schemas.openxmlformats.org/officeDocument/2006/relationships/image" Target="../media/image24.jpeg"/><Relationship Id="rId17" Type="http://schemas.openxmlformats.org/officeDocument/2006/relationships/image" Target="../media/image27.jpeg"/><Relationship Id="rId25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google.lv/url?sa=i&amp;rct=j&amp;q=diospyros&amp;source=images&amp;cd=&amp;docid=u1RQZX1GufkujM&amp;tbnid=yeDS2fMEiLRhiM:&amp;ved=0CAUQjRw&amp;url=http://billpusztai.photoshelter.com/image/I0000EZhPgch2jho&amp;ei=PZBAUYzMC83IswbBioDADw&amp;psig=AFQjCNEQEToQTXuu-DyrR7GOe5s8bXbOHw&amp;ust=1363272072046029" TargetMode="Externa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3.jpeg"/><Relationship Id="rId24" Type="http://schemas.openxmlformats.org/officeDocument/2006/relationships/image" Target="../media/image34.png"/><Relationship Id="rId5" Type="http://schemas.openxmlformats.org/officeDocument/2006/relationships/image" Target="../media/image18.jpeg"/><Relationship Id="rId15" Type="http://schemas.openxmlformats.org/officeDocument/2006/relationships/image" Target="../media/image26.jpeg"/><Relationship Id="rId23" Type="http://schemas.openxmlformats.org/officeDocument/2006/relationships/image" Target="../media/image33.png"/><Relationship Id="rId10" Type="http://schemas.openxmlformats.org/officeDocument/2006/relationships/image" Target="../media/image22.jpeg"/><Relationship Id="rId19" Type="http://schemas.openxmlformats.org/officeDocument/2006/relationships/image" Target="../media/image29.jpeg"/><Relationship Id="rId4" Type="http://schemas.openxmlformats.org/officeDocument/2006/relationships/image" Target="../media/image17.jpeg"/><Relationship Id="rId9" Type="http://schemas.openxmlformats.org/officeDocument/2006/relationships/image" Target="../media/image21.jpeg"/><Relationship Id="rId14" Type="http://schemas.openxmlformats.org/officeDocument/2006/relationships/image" Target="../media/image25.jpeg"/><Relationship Id="rId22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http://creatures.ifas.ufl.edu/fruit/tropical/guava_fruit_fly01.jpg" TargetMode="External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emf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jpeg"/><Relationship Id="rId7" Type="http://schemas.openxmlformats.org/officeDocument/2006/relationships/image" Target="../media/image11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jpeg"/><Relationship Id="rId5" Type="http://schemas.openxmlformats.org/officeDocument/2006/relationships/hyperlink" Target="http://www.forestryimages.org/images/768x512/0019030.jpg" TargetMode="External"/><Relationship Id="rId4" Type="http://schemas.openxmlformats.org/officeDocument/2006/relationships/image" Target="../media/image12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7" Type="http://schemas.openxmlformats.org/officeDocument/2006/relationships/image" Target="../media/image134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3" Type="http://schemas.openxmlformats.org/officeDocument/2006/relationships/image" Target="../media/image140.jpeg"/><Relationship Id="rId7" Type="http://schemas.openxmlformats.org/officeDocument/2006/relationships/image" Target="../media/image1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eg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13" Type="http://schemas.openxmlformats.org/officeDocument/2006/relationships/image" Target="../media/image159.pn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12" Type="http://schemas.openxmlformats.org/officeDocument/2006/relationships/image" Target="../media/image158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11" Type="http://schemas.openxmlformats.org/officeDocument/2006/relationships/image" Target="../media/image157.png"/><Relationship Id="rId5" Type="http://schemas.openxmlformats.org/officeDocument/2006/relationships/image" Target="../media/image151.png"/><Relationship Id="rId10" Type="http://schemas.openxmlformats.org/officeDocument/2006/relationships/image" Target="../media/image156.png"/><Relationship Id="rId4" Type="http://schemas.openxmlformats.org/officeDocument/2006/relationships/image" Target="../media/image150.png"/><Relationship Id="rId9" Type="http://schemas.openxmlformats.org/officeDocument/2006/relationships/image" Target="../media/image1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youtube.com/watch?v=nJ8tF0_PpLE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7" Type="http://schemas.openxmlformats.org/officeDocument/2006/relationships/image" Target="../media/image171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1.gif"/><Relationship Id="rId4" Type="http://schemas.openxmlformats.org/officeDocument/2006/relationships/image" Target="../media/image18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7.jpeg"/><Relationship Id="rId4" Type="http://schemas.openxmlformats.org/officeDocument/2006/relationships/image" Target="../media/image186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4.jpeg"/><Relationship Id="rId4" Type="http://schemas.openxmlformats.org/officeDocument/2006/relationships/image" Target="../media/image19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7" Type="http://schemas.openxmlformats.org/officeDocument/2006/relationships/image" Target="../media/image199.jpe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8.jpeg"/><Relationship Id="rId5" Type="http://schemas.openxmlformats.org/officeDocument/2006/relationships/image" Target="../media/image197.jpeg"/><Relationship Id="rId4" Type="http://schemas.openxmlformats.org/officeDocument/2006/relationships/hyperlink" Target="http://www.apsnet.org/publications/imageresources/PublishingImages/IW000109.j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6.jpeg"/><Relationship Id="rId4" Type="http://schemas.openxmlformats.org/officeDocument/2006/relationships/image" Target="../media/image20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1.jpeg"/><Relationship Id="rId5" Type="http://schemas.openxmlformats.org/officeDocument/2006/relationships/image" Target="../media/image210.jpeg"/><Relationship Id="rId4" Type="http://schemas.openxmlformats.org/officeDocument/2006/relationships/image" Target="../media/image20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jpeg"/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3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7" Type="http://schemas.openxmlformats.org/officeDocument/2006/relationships/image" Target="../media/image230.jpe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9.jpeg"/><Relationship Id="rId5" Type="http://schemas.openxmlformats.org/officeDocument/2006/relationships/image" Target="../media/image228.png"/><Relationship Id="rId4" Type="http://schemas.openxmlformats.org/officeDocument/2006/relationships/image" Target="../media/image22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3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91544" y="2348880"/>
            <a:ext cx="7990656" cy="125157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Проверка здоровья растений и отбор проб</a:t>
            </a:r>
            <a:endParaRPr lang="de-AT" sz="32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09992" y="5279504"/>
            <a:ext cx="3344416" cy="129614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Georgia" panose="02040502050405020303" pitchFamily="18" charset="0"/>
              </a:rPr>
              <a:t>Кристина Романова, фитосанитарный эксперт</a:t>
            </a:r>
            <a:endParaRPr lang="lv-LV" sz="2400" b="1" dirty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lvl="0" algn="l"/>
            <a:r>
              <a:rPr lang="lv-LV" sz="2400" b="1" dirty="0">
                <a:solidFill>
                  <a:prstClr val="black"/>
                </a:solidFill>
                <a:latin typeface="Georgia" panose="02040502050405020303" pitchFamily="18" charset="0"/>
              </a:rPr>
              <a:t>             </a:t>
            </a:r>
            <a:endParaRPr lang="en-US" sz="2400" b="1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19886" y="1324687"/>
            <a:ext cx="1205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2000" b="1" dirty="0" smtClean="0"/>
              <a:t>Annex 2</a:t>
            </a:r>
            <a:endParaRPr lang="lv-LV" sz="2000" b="1" dirty="0"/>
          </a:p>
        </p:txBody>
      </p:sp>
    </p:spTree>
    <p:extLst>
      <p:ext uri="{BB962C8B-B14F-4D97-AF65-F5344CB8AC3E}">
        <p14:creationId xmlns:p14="http://schemas.microsoft.com/office/powerpoint/2010/main" val="386341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Content Placeholder 2"/>
          <p:cNvSpPr txBox="1">
            <a:spLocks/>
          </p:cNvSpPr>
          <p:nvPr/>
        </p:nvSpPr>
        <p:spPr bwMode="auto">
          <a:xfrm>
            <a:off x="1949121" y="1484784"/>
            <a:ext cx="8229600" cy="45259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de-DE" sz="2400" dirty="0"/>
          </a:p>
          <a:p>
            <a:pPr marL="266700" indent="-266700" hangingPunct="0">
              <a:lnSpc>
                <a:spcPct val="93000"/>
              </a:lnSpc>
              <a:spcBef>
                <a:spcPts val="1200"/>
              </a:spcBef>
              <a:buClr>
                <a:schemeClr val="tx1"/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2400" dirty="0"/>
              <a:t>для карантинных вредных организмов равным нулю</a:t>
            </a:r>
            <a:r>
              <a:rPr lang="lv-LV" sz="2400" dirty="0"/>
              <a:t> </a:t>
            </a:r>
          </a:p>
          <a:p>
            <a:pPr marL="266700" indent="-266700" hangingPunct="0">
              <a:lnSpc>
                <a:spcPct val="93000"/>
              </a:lnSpc>
              <a:spcBef>
                <a:spcPts val="1200"/>
              </a:spcBef>
              <a:buClr>
                <a:schemeClr val="tx1"/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2400" dirty="0"/>
              <a:t>связана с образцом, а не к грузу</a:t>
            </a:r>
            <a:endParaRPr lang="lv-LV" sz="2400" dirty="0"/>
          </a:p>
          <a:p>
            <a:pPr marL="266700" indent="-266700" hangingPunct="0">
              <a:lnSpc>
                <a:spcPct val="93000"/>
              </a:lnSpc>
              <a:spcBef>
                <a:spcPts val="1200"/>
              </a:spcBef>
              <a:buClr>
                <a:schemeClr val="tx1"/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2400" dirty="0"/>
              <a:t>Даже если никаких вредных организмов не выявлено в образце, остается вероятность того, что вредный организм может присутствовать в остальном грузе, хотя и на очень низком </a:t>
            </a:r>
            <a:r>
              <a:rPr lang="ru-RU" sz="2400" dirty="0" smtClean="0"/>
              <a:t>уровне</a:t>
            </a:r>
            <a:r>
              <a:rPr lang="mt-MT" sz="2400" dirty="0" smtClean="0"/>
              <a:t>.</a:t>
            </a:r>
            <a:endParaRPr lang="en-US" sz="2400" dirty="0"/>
          </a:p>
          <a:p>
            <a:pPr hangingPunct="0">
              <a:lnSpc>
                <a:spcPct val="93000"/>
              </a:lnSpc>
              <a:spcBef>
                <a:spcPts val="1200"/>
              </a:spcBef>
              <a:buClr>
                <a:srgbClr val="000000"/>
              </a:buClr>
              <a:buSzPct val="100000"/>
              <a:defRPr/>
            </a:pPr>
            <a:endParaRPr lang="de-DE" sz="2400" dirty="0"/>
          </a:p>
          <a:p>
            <a:pPr marL="266700" indent="-266700" hangingPunct="0">
              <a:lnSpc>
                <a:spcPct val="93000"/>
              </a:lnSpc>
              <a:buClr>
                <a:srgbClr val="92D050"/>
              </a:buClr>
              <a:buSzPct val="100000"/>
              <a:defRPr/>
            </a:pPr>
            <a:endParaRPr lang="de-DE" sz="1200" dirty="0"/>
          </a:p>
          <a:p>
            <a:pPr marL="266700" indent="-266700" hangingPunct="0">
              <a:lnSpc>
                <a:spcPct val="93000"/>
              </a:lnSpc>
              <a:buClr>
                <a:srgbClr val="92D050"/>
              </a:buClr>
              <a:buSzPct val="100000"/>
              <a:buFont typeface="Wingdings" pitchFamily="2" charset="2"/>
              <a:buChar char="Ø"/>
              <a:defRPr/>
            </a:pPr>
            <a:endParaRPr lang="en-US" sz="1200" dirty="0"/>
          </a:p>
        </p:txBody>
      </p:sp>
      <p:sp>
        <p:nvSpPr>
          <p:cNvPr id="53252" name="Titre 1"/>
          <p:cNvSpPr txBox="1">
            <a:spLocks/>
          </p:cNvSpPr>
          <p:nvPr/>
        </p:nvSpPr>
        <p:spPr bwMode="auto">
          <a:xfrm>
            <a:off x="2042783" y="386667"/>
            <a:ext cx="8135938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None/>
              <a:defRPr/>
            </a:pPr>
            <a:r>
              <a:rPr lang="ru-RU" b="1" i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Приемлемая заражённость образца</a:t>
            </a:r>
            <a:endParaRPr lang="ru-RU" b="1" i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28005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/>
          <p:cNvGraphicFramePr/>
          <p:nvPr>
            <p:extLst>
              <p:ext uri="{D42A27DB-BD31-4B8C-83A1-F6EECF244321}">
                <p14:modId xmlns:p14="http://schemas.microsoft.com/office/powerpoint/2010/main" val="2430226785"/>
              </p:ext>
            </p:extLst>
          </p:nvPr>
        </p:nvGraphicFramePr>
        <p:xfrm>
          <a:off x="2114550" y="1782763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8372" name="Titre 1"/>
          <p:cNvSpPr txBox="1">
            <a:spLocks/>
          </p:cNvSpPr>
          <p:nvPr/>
        </p:nvSpPr>
        <p:spPr bwMode="auto">
          <a:xfrm>
            <a:off x="2063750" y="1071563"/>
            <a:ext cx="8135938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r>
              <a:rPr lang="ru-RU" sz="2000" i="0" dirty="0">
                <a:solidFill>
                  <a:schemeClr val="tx1"/>
                </a:solidFill>
              </a:rPr>
              <a:t>Основанные на статистике</a:t>
            </a:r>
            <a:endParaRPr lang="de-DE" altLang="en-US" sz="2000" i="0" dirty="0"/>
          </a:p>
        </p:txBody>
      </p:sp>
    </p:spTree>
    <p:extLst>
      <p:ext uri="{BB962C8B-B14F-4D97-AF65-F5344CB8AC3E}">
        <p14:creationId xmlns:p14="http://schemas.microsoft.com/office/powerpoint/2010/main" val="3253728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508000"/>
            <a:ext cx="8646864" cy="1048792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tx1"/>
                </a:solidFill>
                <a:ea typeface="+mn-ea"/>
                <a:cs typeface="+mn-cs"/>
              </a:rPr>
              <a:t>Образец выбран наугад (рандом), как правило из каждой партии и груза, но любые фрукты (растения), показывающий подозрительных признаков должны быть выбраны</a:t>
            </a:r>
            <a:endParaRPr lang="en-GB" sz="2000" b="1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F5AD08-2A74-413C-B6E1-5AA5B578DC8F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099" y="2214810"/>
            <a:ext cx="4737933" cy="35534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26653" y="2248460"/>
            <a:ext cx="46482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6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125" y="147"/>
            <a:ext cx="4186808" cy="850106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/>
              <a:t>Инспекции по товарам</a:t>
            </a:r>
            <a:endParaRPr lang="en-US" sz="20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92484" y="6630504"/>
            <a:ext cx="1530706" cy="368974"/>
          </a:xfrm>
        </p:spPr>
        <p:txBody>
          <a:bodyPr/>
          <a:lstStyle/>
          <a:p>
            <a:fld id="{8BBF92B8-554B-411D-A484-70E6955A8ADD}" type="slidenum">
              <a:rPr lang="lv-LV" smtClean="0"/>
              <a:pPr/>
              <a:t>13</a:t>
            </a:fld>
            <a:endParaRPr lang="lv-LV" dirty="0"/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063552" y="1121869"/>
            <a:ext cx="2065148" cy="1557466"/>
          </a:xfrm>
          <a:prstGeom prst="rect">
            <a:avLst/>
          </a:prstGeom>
          <a:noFill/>
        </p:spPr>
      </p:pic>
      <p:pic>
        <p:nvPicPr>
          <p:cNvPr id="16793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80" b="42136"/>
          <a:stretch/>
        </p:blipFill>
        <p:spPr bwMode="auto">
          <a:xfrm>
            <a:off x="2063553" y="3861048"/>
            <a:ext cx="2194977" cy="192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7940" name="Picture 4" descr="C:\Users\kromanova\Desktop\Dokumenti\My Pictures\BILDES PREZENT\2008_06_04 Kristina Gunars Tilitis Natalja Ivanova E510\P60466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281" y="1142429"/>
            <a:ext cx="2357787" cy="176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7941" name="Picture 5" descr="C:\Users\kromanova\Desktop\Dokumenti\My Pictures\BILDES PREZENT\Atbilstošs iep. mat\H 1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281" y="3861048"/>
            <a:ext cx="2542237" cy="190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7942" name="Picture 6" descr="C:\Users\kromanova\Desktop\Dokumenti\My Pictures\BILDES PREZENT\ozola kontrole\bildes 0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968" y="3971592"/>
            <a:ext cx="1771222" cy="236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99803" y="5767727"/>
            <a:ext cx="2542236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Древесные</a:t>
            </a:r>
            <a:r>
              <a:rPr lang="lv-LV" sz="1600" b="1" dirty="0"/>
              <a:t> </a:t>
            </a:r>
            <a:r>
              <a:rPr lang="ru-RU" sz="1600" b="1" dirty="0"/>
              <a:t>упаковочные материалы</a:t>
            </a:r>
            <a:endParaRPr lang="en-GB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32739" y="2910771"/>
            <a:ext cx="2358100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Срезанные цветы</a:t>
            </a:r>
            <a:endParaRPr lang="lv-LV" b="1" dirty="0"/>
          </a:p>
        </p:txBody>
      </p:sp>
      <p:pic>
        <p:nvPicPr>
          <p:cNvPr id="16794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604" y="718139"/>
            <a:ext cx="1962691" cy="261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811022" y="3260647"/>
            <a:ext cx="1796885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Растения для посадки</a:t>
            </a:r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63552" y="2679335"/>
            <a:ext cx="2065148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Фрукты и овощи</a:t>
            </a:r>
            <a:endParaRPr lang="en-US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063553" y="5785960"/>
            <a:ext cx="2194977" cy="369332"/>
          </a:xfrm>
          <a:prstGeom prst="rect">
            <a:avLst/>
          </a:prstGeom>
          <a:solidFill>
            <a:srgbClr val="4C4C1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картофель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839360" y="6333222"/>
            <a:ext cx="1777935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Древесина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347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http://www.daba.gov.lv/upload/Image/Ilustracijas/W_1280x1024_B_mellene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33749" t="4221" r="2128" b="15572"/>
          <a:stretch>
            <a:fillRect/>
          </a:stretch>
        </p:blipFill>
        <p:spPr bwMode="auto">
          <a:xfrm>
            <a:off x="1859372" y="4980809"/>
            <a:ext cx="1368152" cy="136815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4535" y="123878"/>
            <a:ext cx="5156152" cy="664371"/>
          </a:xfrm>
        </p:spPr>
        <p:txBody>
          <a:bodyPr>
            <a:noAutofit/>
          </a:bodyPr>
          <a:lstStyle/>
          <a:p>
            <a:pPr lvl="0"/>
            <a:r>
              <a:rPr lang="ru-RU" sz="2000" b="1" dirty="0"/>
              <a:t>Инспекция фруктов и овощей</a:t>
            </a:r>
            <a:endParaRPr lang="en-US" sz="2000" b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8534400" y="6356351"/>
            <a:ext cx="2133600" cy="365125"/>
          </a:xfrm>
        </p:spPr>
        <p:txBody>
          <a:bodyPr/>
          <a:lstStyle/>
          <a:p>
            <a:fld id="{8BBF92B8-554B-411D-A484-70E6955A8ADD}" type="slidenum">
              <a:rPr lang="lv-LV" smtClean="0"/>
              <a:pPr/>
              <a:t>14</a:t>
            </a:fld>
            <a:endParaRPr lang="lv-LV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9536" y="1723845"/>
            <a:ext cx="1656184" cy="1083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919536" y="2492896"/>
            <a:ext cx="1708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i="1" dirty="0">
                <a:solidFill>
                  <a:schemeClr val="bg1"/>
                </a:solidFill>
              </a:rPr>
              <a:t>Annona - cherimoya</a:t>
            </a:r>
            <a:endParaRPr lang="lv-LV" sz="1400" b="1" i="1" dirty="0">
              <a:solidFill>
                <a:schemeClr val="bg1"/>
              </a:solidFill>
            </a:endParaRPr>
          </a:p>
        </p:txBody>
      </p:sp>
      <p:pic>
        <p:nvPicPr>
          <p:cNvPr id="13" name="Picture 4" descr="0781s"/>
          <p:cNvPicPr>
            <a:picLocks noChangeAspect="1" noChangeArrowheads="1"/>
          </p:cNvPicPr>
          <p:nvPr/>
        </p:nvPicPr>
        <p:blipFill>
          <a:blip r:embed="rId6" cstate="print"/>
          <a:srcRect b="6438"/>
          <a:stretch>
            <a:fillRect/>
          </a:stretch>
        </p:blipFill>
        <p:spPr bwMode="auto">
          <a:xfrm>
            <a:off x="1919537" y="2852937"/>
            <a:ext cx="1253467" cy="110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943227" y="2928165"/>
            <a:ext cx="1200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b="1" i="1" dirty="0"/>
              <a:t>P</a:t>
            </a:r>
            <a:r>
              <a:rPr lang="en-GB" sz="1600" b="1" i="1" dirty="0"/>
              <a:t>a</a:t>
            </a:r>
            <a:r>
              <a:rPr lang="lv-LV" sz="1600" b="1" i="1" dirty="0"/>
              <a:t>ssiflora L.</a:t>
            </a:r>
          </a:p>
        </p:txBody>
      </p:sp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3215680" y="2820783"/>
            <a:ext cx="1512168" cy="1140427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239161" y="3685675"/>
            <a:ext cx="1416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400" b="1" i="1" dirty="0" err="1">
                <a:solidFill>
                  <a:schemeClr val="bg1"/>
                </a:solidFill>
              </a:rPr>
              <a:t>Mangifera</a:t>
            </a:r>
            <a:r>
              <a:rPr lang="lv-LV" sz="1400" b="1" i="1" dirty="0">
                <a:solidFill>
                  <a:schemeClr val="bg1"/>
                </a:solidFill>
              </a:rPr>
              <a:t> L.</a:t>
            </a: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88361" y="1634827"/>
            <a:ext cx="1190026" cy="1228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5061691" y="1758211"/>
            <a:ext cx="1339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b="1" i="1" dirty="0" err="1">
                <a:solidFill>
                  <a:schemeClr val="bg1"/>
                </a:solidFill>
              </a:rPr>
              <a:t>Psidium</a:t>
            </a:r>
            <a:r>
              <a:rPr lang="lv-LV" sz="1600" b="1" i="1" dirty="0">
                <a:solidFill>
                  <a:schemeClr val="bg1"/>
                </a:solidFill>
              </a:rPr>
              <a:t> L</a:t>
            </a:r>
            <a:endParaRPr lang="lv-LV" sz="1600" b="1" dirty="0">
              <a:solidFill>
                <a:schemeClr val="bg1"/>
              </a:solidFill>
            </a:endParaRPr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36655" y="4026688"/>
            <a:ext cx="1245882" cy="93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836655" y="441677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i="1" dirty="0">
                <a:solidFill>
                  <a:schemeClr val="bg1"/>
                </a:solidFill>
              </a:rPr>
              <a:t>Syzygium samarangense</a:t>
            </a:r>
            <a:endParaRPr lang="lv-LV" sz="1400" b="1" dirty="0">
              <a:solidFill>
                <a:schemeClr val="bg1"/>
              </a:solidFill>
            </a:endParaRPr>
          </a:p>
        </p:txBody>
      </p:sp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12633" y="3993364"/>
            <a:ext cx="1368151" cy="102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3295137" y="4570165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i="1" dirty="0" err="1">
                <a:solidFill>
                  <a:schemeClr val="bg1"/>
                </a:solidFill>
              </a:rPr>
              <a:t>Prunus</a:t>
            </a:r>
            <a:r>
              <a:rPr lang="lv-LV" b="1" i="1" dirty="0">
                <a:solidFill>
                  <a:schemeClr val="bg1"/>
                </a:solidFill>
              </a:rPr>
              <a:t> L.</a:t>
            </a:r>
          </a:p>
        </p:txBody>
      </p:sp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27849" y="2842673"/>
            <a:ext cx="1459897" cy="1096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727848" y="35010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i="1" dirty="0" err="1">
                <a:solidFill>
                  <a:schemeClr val="bg1"/>
                </a:solidFill>
              </a:rPr>
              <a:t>Pyrus</a:t>
            </a:r>
            <a:r>
              <a:rPr lang="lv-LV" b="1" i="1" dirty="0">
                <a:solidFill>
                  <a:schemeClr val="bg1"/>
                </a:solidFill>
              </a:rPr>
              <a:t> l.</a:t>
            </a:r>
          </a:p>
        </p:txBody>
      </p:sp>
      <p:pic>
        <p:nvPicPr>
          <p:cNvPr id="100354" name="Picture 2" descr="http://blog.voconet.lv/wp-content/uploads/2013/02/apple2.jpg"/>
          <p:cNvPicPr>
            <a:picLocks noChangeAspect="1" noChangeArrowheads="1"/>
          </p:cNvPicPr>
          <p:nvPr/>
        </p:nvPicPr>
        <p:blipFill rotWithShape="1">
          <a:blip r:embed="rId12" cstate="print"/>
          <a:srcRect l="5387" t="-7722" r="13821" b="6065"/>
          <a:stretch/>
        </p:blipFill>
        <p:spPr bwMode="auto">
          <a:xfrm>
            <a:off x="3648196" y="1758213"/>
            <a:ext cx="1079652" cy="947549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3619174" y="2480916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b="1" i="1" dirty="0" err="1"/>
              <a:t>Malus</a:t>
            </a:r>
            <a:r>
              <a:rPr lang="lv-LV" sz="1600" b="1" i="1" dirty="0"/>
              <a:t> </a:t>
            </a:r>
            <a:r>
              <a:rPr lang="lv-LV" sz="1600" b="1" i="1" dirty="0" err="1"/>
              <a:t>Mill</a:t>
            </a:r>
            <a:r>
              <a:rPr lang="lv-LV" sz="1600" b="1" i="1" dirty="0"/>
              <a:t>.</a:t>
            </a:r>
          </a:p>
        </p:txBody>
      </p:sp>
      <p:pic>
        <p:nvPicPr>
          <p:cNvPr id="100356" name="Picture 4" descr="http://unity.lv/newsimgs/678/347/678347/main/2.jpg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print"/>
          <a:srcRect t="25495" r="69671" b="11413"/>
          <a:stretch/>
        </p:blipFill>
        <p:spPr bwMode="auto">
          <a:xfrm>
            <a:off x="4520589" y="3984124"/>
            <a:ext cx="1015548" cy="1139531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4495266" y="4099373"/>
            <a:ext cx="884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i="1" dirty="0" err="1">
                <a:solidFill>
                  <a:schemeClr val="bg1"/>
                </a:solidFill>
              </a:rPr>
              <a:t>Ribes</a:t>
            </a:r>
            <a:r>
              <a:rPr lang="lv-LV" b="1" i="1" dirty="0">
                <a:solidFill>
                  <a:schemeClr val="bg1"/>
                </a:solidFill>
              </a:rPr>
              <a:t> L.</a:t>
            </a:r>
          </a:p>
        </p:txBody>
      </p:sp>
      <p:pic>
        <p:nvPicPr>
          <p:cNvPr id="100358" name="Picture 6" descr="http://www.aluksniesiem.lv/resources/news/300x200/20110408085350-dzervenes.jpg"/>
          <p:cNvPicPr>
            <a:picLocks noChangeAspect="1" noChangeArrowheads="1"/>
          </p:cNvPicPr>
          <p:nvPr/>
        </p:nvPicPr>
        <p:blipFill rotWithShape="1">
          <a:blip r:embed="rId15" cstate="print"/>
          <a:srcRect l="272" t="12160" r="65767" b="-4941"/>
          <a:stretch/>
        </p:blipFill>
        <p:spPr bwMode="auto">
          <a:xfrm>
            <a:off x="3239161" y="5040039"/>
            <a:ext cx="828092" cy="1437193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2439265" y="580335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i="1" dirty="0">
                <a:solidFill>
                  <a:schemeClr val="bg1"/>
                </a:solidFill>
              </a:rPr>
              <a:t>Vaccinium L.</a:t>
            </a:r>
          </a:p>
        </p:txBody>
      </p:sp>
      <p:pic>
        <p:nvPicPr>
          <p:cNvPr id="100360" name="Picture 8" descr="http://cdn.c.photoshelter.com/img-get/I0000EZhPgch2jho/s/750/750/Diospyros-kaki-4981.jpg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87651" y="5019477"/>
            <a:ext cx="1464427" cy="1459665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4274062" y="5664854"/>
            <a:ext cx="1508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i="1" dirty="0" err="1">
                <a:solidFill>
                  <a:schemeClr val="bg1"/>
                </a:solidFill>
              </a:rPr>
              <a:t>Diospyros</a:t>
            </a:r>
            <a:r>
              <a:rPr lang="lv-LV" b="1" i="1" dirty="0">
                <a:solidFill>
                  <a:schemeClr val="bg1"/>
                </a:solidFill>
              </a:rPr>
              <a:t> L</a:t>
            </a:r>
            <a:r>
              <a:rPr lang="lv-LV" sz="1400" i="1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834" y="5040038"/>
            <a:ext cx="1520643" cy="1389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82665" y="5610263"/>
            <a:ext cx="12369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 err="1">
                <a:solidFill>
                  <a:schemeClr val="bg1"/>
                </a:solidFill>
              </a:rPr>
              <a:t>Apium</a:t>
            </a:r>
            <a:r>
              <a:rPr lang="en-GB" b="1" i="1" dirty="0">
                <a:solidFill>
                  <a:schemeClr val="bg1"/>
                </a:solidFill>
              </a:rPr>
              <a:t> </a:t>
            </a:r>
            <a:r>
              <a:rPr lang="en-GB" b="1" i="1" dirty="0" err="1">
                <a:solidFill>
                  <a:schemeClr val="bg1"/>
                </a:solidFill>
              </a:rPr>
              <a:t>graveolens</a:t>
            </a:r>
            <a:endParaRPr lang="en-GB" b="1" i="1" dirty="0">
              <a:solidFill>
                <a:schemeClr val="bg1"/>
              </a:solidFill>
            </a:endParaRPr>
          </a:p>
        </p:txBody>
      </p:sp>
      <p:pic>
        <p:nvPicPr>
          <p:cNvPr id="166915" name="Picture 3" descr="C:\Users\kromanova\Desktop\Dokumenti\My Pictures\baziliks\IMG_0646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1" t="40244" r="40177" b="41361"/>
          <a:stretch/>
        </p:blipFill>
        <p:spPr bwMode="auto">
          <a:xfrm>
            <a:off x="7161477" y="5040038"/>
            <a:ext cx="1636777" cy="136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 flipH="1">
            <a:off x="7392366" y="5832699"/>
            <a:ext cx="1368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 err="1">
                <a:solidFill>
                  <a:schemeClr val="bg1"/>
                </a:solidFill>
              </a:rPr>
              <a:t>Ocimum</a:t>
            </a:r>
            <a:endParaRPr lang="en-GB" b="1" i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487" y="1786176"/>
            <a:ext cx="1470337" cy="95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847" y="2890458"/>
            <a:ext cx="1544652" cy="103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136" y="3923747"/>
            <a:ext cx="1982039" cy="111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11455" y="3473678"/>
            <a:ext cx="1309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i="1" dirty="0" err="1">
                <a:solidFill>
                  <a:schemeClr val="bg1"/>
                </a:solidFill>
              </a:rPr>
              <a:t>Capsicum</a:t>
            </a:r>
            <a:endParaRPr lang="en-GB" i="1" dirty="0">
              <a:solidFill>
                <a:schemeClr val="bg1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824" y="3811296"/>
            <a:ext cx="1247079" cy="1247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20956" y="4745704"/>
            <a:ext cx="1139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err="1"/>
              <a:t>Limnophila</a:t>
            </a:r>
            <a:endParaRPr lang="en-GB" sz="1400" i="1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366" y="2876565"/>
            <a:ext cx="1283997" cy="96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495714" y="3390995"/>
            <a:ext cx="12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i="1" dirty="0" err="1">
                <a:solidFill>
                  <a:schemeClr val="bg1"/>
                </a:solidFill>
              </a:rPr>
              <a:t>Manihot</a:t>
            </a:r>
            <a:r>
              <a:rPr lang="en-GB" sz="1200" b="1" i="1" dirty="0">
                <a:solidFill>
                  <a:schemeClr val="bg1"/>
                </a:solidFill>
              </a:rPr>
              <a:t> </a:t>
            </a:r>
            <a:r>
              <a:rPr lang="en-GB" sz="1200" b="1" i="1" dirty="0" err="1">
                <a:solidFill>
                  <a:schemeClr val="bg1"/>
                </a:solidFill>
              </a:rPr>
              <a:t>esculenta</a:t>
            </a:r>
            <a:endParaRPr lang="en-GB" sz="1200" b="1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51985" y="2230235"/>
            <a:ext cx="1871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Solanum </a:t>
            </a:r>
            <a:r>
              <a:rPr lang="en-GB" i="1" dirty="0" err="1"/>
              <a:t>lycopersicum</a:t>
            </a:r>
            <a:r>
              <a:rPr lang="en-GB" i="1" dirty="0"/>
              <a:t> </a:t>
            </a: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577" y="1706613"/>
            <a:ext cx="1320676" cy="1169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392367" y="2492897"/>
            <a:ext cx="12470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i="1" dirty="0"/>
              <a:t>Solanum </a:t>
            </a:r>
            <a:r>
              <a:rPr lang="en-GB" sz="1100" b="1" i="1" dirty="0" err="1"/>
              <a:t>melongena</a:t>
            </a:r>
            <a:r>
              <a:rPr lang="en-GB" sz="1100" b="1" i="1" dirty="0"/>
              <a:t>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69135" y="4434835"/>
            <a:ext cx="1823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 err="1">
                <a:solidFill>
                  <a:schemeClr val="bg1"/>
                </a:solidFill>
              </a:rPr>
              <a:t>Punica</a:t>
            </a:r>
            <a:r>
              <a:rPr lang="en-GB" i="1" dirty="0">
                <a:solidFill>
                  <a:schemeClr val="bg1"/>
                </a:solidFill>
              </a:rPr>
              <a:t> </a:t>
            </a:r>
            <a:r>
              <a:rPr lang="en-GB" i="1" dirty="0" err="1">
                <a:solidFill>
                  <a:schemeClr val="bg1"/>
                </a:solidFill>
              </a:rPr>
              <a:t>granatum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22622" y="8274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Фрукты, подвергнутые импортных инспекциях</a:t>
            </a:r>
            <a:r>
              <a:rPr lang="lv-LV" dirty="0"/>
              <a:t> </a:t>
            </a:r>
            <a:endParaRPr lang="ru-RU" dirty="0"/>
          </a:p>
          <a:p>
            <a:r>
              <a:rPr lang="ru-RU" dirty="0"/>
              <a:t>Обязательство Ф</a:t>
            </a:r>
            <a:r>
              <a:rPr lang="lv-LV" dirty="0"/>
              <a:t>C </a:t>
            </a:r>
            <a:r>
              <a:rPr lang="ru-RU" dirty="0"/>
              <a:t>и фитосанитарной инспекции: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51418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2412" y="332657"/>
            <a:ext cx="5468078" cy="664371"/>
          </a:xfrm>
        </p:spPr>
        <p:txBody>
          <a:bodyPr>
            <a:noAutofit/>
          </a:bodyPr>
          <a:lstStyle/>
          <a:p>
            <a:pPr lvl="0"/>
            <a:r>
              <a:rPr lang="ru-RU" sz="2000" b="1" dirty="0"/>
              <a:t>Инспекция фруктов и овощей</a:t>
            </a:r>
            <a:endParaRPr lang="en-US" sz="2000" b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15</a:t>
            </a:fld>
            <a:endParaRPr lang="lv-LV"/>
          </a:p>
        </p:txBody>
      </p:sp>
      <p:sp>
        <p:nvSpPr>
          <p:cNvPr id="8" name="Rectangle 7"/>
          <p:cNvSpPr/>
          <p:nvPr/>
        </p:nvSpPr>
        <p:spPr>
          <a:xfrm>
            <a:off x="2598056" y="997028"/>
            <a:ext cx="8345715" cy="532453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Проверка транспорт и упаковочных материалов ищет карантинных вредных организмов, моли, листовертки и др</a:t>
            </a:r>
            <a:r>
              <a:rPr lang="lv-LV" sz="2000" dirty="0"/>
              <a:t>.</a:t>
            </a:r>
            <a:r>
              <a:rPr lang="ru-RU" sz="2000" dirty="0"/>
              <a:t> на всех их этапах развития (яйца, личинки, куколки, имаго);</a:t>
            </a:r>
            <a:endParaRPr lang="lv-LV" sz="2000" dirty="0"/>
          </a:p>
          <a:p>
            <a:pPr algn="just"/>
            <a:endParaRPr lang="lv-LV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Во время проверки здоровья растений фрукты с признаками вредных организмов должны быть проверены. Эти фрукты должны быть взяты из различных частей партии;</a:t>
            </a:r>
            <a:endParaRPr lang="lv-LV" sz="2000" dirty="0"/>
          </a:p>
          <a:p>
            <a:pPr algn="just"/>
            <a:endParaRPr lang="lv-LV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Ищете следы плодовой мухы, которые представляют точки входа для бактерий и грибов, вызывающих гниение фруктов;</a:t>
            </a:r>
            <a:endParaRPr lang="lv-LV" sz="2000" dirty="0"/>
          </a:p>
          <a:p>
            <a:pPr algn="just"/>
            <a:endParaRPr lang="lv-LV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Ищете возможные признаки болезней растений (гнили плодов, конидий, пустулы,  (Monilinia fructicola))</a:t>
            </a:r>
            <a:endParaRPr lang="lv-LV" sz="2000" dirty="0"/>
          </a:p>
          <a:p>
            <a:pPr algn="just"/>
            <a:endParaRPr lang="lv-LV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Гидростатический метод должен быть использован для визуального осмотра фруктов маленького размера</a:t>
            </a:r>
            <a:r>
              <a:rPr lang="en-US" sz="2000" dirty="0"/>
              <a:t>.</a:t>
            </a:r>
          </a:p>
          <a:p>
            <a:pPr algn="just"/>
            <a:r>
              <a:rPr lang="en-US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9061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3188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/>
              <a:t>Количество исследуемых единиц с одной партии</a:t>
            </a:r>
            <a:endParaRPr lang="en-GB" sz="3200" b="1" dirty="0"/>
          </a:p>
        </p:txBody>
      </p:sp>
      <p:pic>
        <p:nvPicPr>
          <p:cNvPr id="1167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76952" y="2591754"/>
            <a:ext cx="7038096" cy="254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16</a:t>
            </a:fld>
            <a:endParaRPr lang="lv-LV"/>
          </a:p>
        </p:txBody>
      </p:sp>
      <p:sp>
        <p:nvSpPr>
          <p:cNvPr id="6" name="Rectangle 5"/>
          <p:cNvSpPr/>
          <p:nvPr/>
        </p:nvSpPr>
        <p:spPr>
          <a:xfrm>
            <a:off x="3071664" y="1988841"/>
            <a:ext cx="5832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Размер образца от одного груза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82701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Фрукты и</a:t>
            </a:r>
            <a:r>
              <a:rPr lang="lv-LV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овощи</a:t>
            </a:r>
            <a:endParaRPr lang="lv-LV" dirty="0">
              <a:solidFill>
                <a:schemeClr val="tx1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5520" y="1844825"/>
            <a:ext cx="8122642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1730470"/>
            <a:ext cx="3686366" cy="5300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1784018"/>
            <a:ext cx="3721608" cy="534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gtilitis\Documents\Augļi\Klementīni MA\P11101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508" y="85290"/>
            <a:ext cx="2490493" cy="165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87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n-US" sz="2200" i="1" dirty="0" err="1">
                <a:solidFill>
                  <a:schemeClr val="tx1"/>
                </a:solidFill>
                <a:latin typeface="Arial" charset="0"/>
              </a:rPr>
              <a:t>Bactrocera</a:t>
            </a:r>
            <a:r>
              <a:rPr lang="es-ES" altLang="en-US" sz="22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200" i="1" dirty="0" err="1">
                <a:solidFill>
                  <a:schemeClr val="tx1"/>
                </a:solidFill>
                <a:latin typeface="Arial" charset="0"/>
              </a:rPr>
              <a:t>zonata</a:t>
            </a:r>
            <a:r>
              <a:rPr lang="lv-LV" altLang="en-US" sz="22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lv-LV" altLang="en-US" sz="2200" dirty="0">
                <a:solidFill>
                  <a:schemeClr val="tx1"/>
                </a:solidFill>
                <a:latin typeface="Arial" charset="0"/>
              </a:rPr>
              <a:t>– </a:t>
            </a:r>
            <a:br>
              <a:rPr lang="lv-LV" altLang="en-US" sz="2200" dirty="0">
                <a:solidFill>
                  <a:schemeClr val="tx1"/>
                </a:solidFill>
                <a:latin typeface="Arial" charset="0"/>
              </a:rPr>
            </a:br>
            <a:r>
              <a:rPr lang="ru-RU" altLang="en-US" sz="2200" dirty="0">
                <a:solidFill>
                  <a:schemeClr val="tx1"/>
                </a:solidFill>
                <a:latin typeface="Arial" charset="0"/>
              </a:rPr>
              <a:t>Фруктовая муха персиков</a:t>
            </a:r>
            <a:endParaRPr lang="lv-LV" dirty="0">
              <a:solidFill>
                <a:schemeClr val="tx1"/>
              </a:solidFill>
            </a:endParaRPr>
          </a:p>
        </p:txBody>
      </p:sp>
      <p:pic>
        <p:nvPicPr>
          <p:cNvPr id="4" name="Picture 4" descr="http://www.africamuseum.be/fruitfly/images/zonahabi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1844824"/>
            <a:ext cx="3531812" cy="213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4451354"/>
            <a:ext cx="2533650" cy="214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194" y="4676750"/>
            <a:ext cx="2566988" cy="173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archive.agric.wa.gov.au/objtwr/imported_images/life-cycl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68" y="3356992"/>
            <a:ext cx="2857500" cy="340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://creatures.ifas.ufl.edu/fruit/tropical/guava_fruit_fly01.jpg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2" y="260649"/>
            <a:ext cx="1981200" cy="1598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447929" y="2348881"/>
            <a:ext cx="32415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Манго, гуава</a:t>
            </a:r>
            <a:r>
              <a:rPr lang="lv-LV" sz="2000" dirty="0"/>
              <a:t>, </a:t>
            </a:r>
            <a:r>
              <a:rPr lang="ru-RU" sz="2000" dirty="0"/>
              <a:t>персики, </a:t>
            </a:r>
            <a:endParaRPr lang="lv-LV" sz="2000" dirty="0"/>
          </a:p>
          <a:p>
            <a:r>
              <a:rPr lang="ru-RU" sz="2000" dirty="0"/>
              <a:t>абрикос, инжир</a:t>
            </a:r>
            <a:endParaRPr lang="lv-LV" sz="2000" dirty="0"/>
          </a:p>
          <a:p>
            <a:endParaRPr lang="lv-LV" sz="2000" dirty="0"/>
          </a:p>
        </p:txBody>
      </p:sp>
    </p:spTree>
    <p:extLst>
      <p:ext uri="{BB962C8B-B14F-4D97-AF65-F5344CB8AC3E}">
        <p14:creationId xmlns:p14="http://schemas.microsoft.com/office/powerpoint/2010/main" val="290679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697" y="406412"/>
            <a:ext cx="6347713" cy="1320800"/>
          </a:xfrm>
        </p:spPr>
        <p:txBody>
          <a:bodyPr>
            <a:normAutofit/>
          </a:bodyPr>
          <a:lstStyle/>
          <a:p>
            <a:r>
              <a:rPr lang="es-ES" altLang="en-US" sz="2200" i="1" dirty="0" err="1">
                <a:solidFill>
                  <a:schemeClr val="tx1"/>
                </a:solidFill>
                <a:latin typeface="Arial" charset="0"/>
              </a:rPr>
              <a:t>Bactrocera</a:t>
            </a:r>
            <a:r>
              <a:rPr lang="es-ES" altLang="en-US" sz="22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200" i="1" dirty="0" err="1">
                <a:solidFill>
                  <a:schemeClr val="tx1"/>
                </a:solidFill>
                <a:latin typeface="Arial" charset="0"/>
              </a:rPr>
              <a:t>invadens</a:t>
            </a:r>
            <a:r>
              <a:rPr lang="lv-LV" altLang="en-US" sz="2200" dirty="0">
                <a:solidFill>
                  <a:schemeClr val="tx1"/>
                </a:solidFill>
                <a:latin typeface="Arial" charset="0"/>
              </a:rPr>
              <a:t> – </a:t>
            </a:r>
            <a:br>
              <a:rPr lang="lv-LV" altLang="en-US" sz="2200" dirty="0">
                <a:solidFill>
                  <a:schemeClr val="tx1"/>
                </a:solidFill>
                <a:latin typeface="Arial" charset="0"/>
              </a:rPr>
            </a:br>
            <a:r>
              <a:rPr lang="ru-RU" altLang="en-US" sz="2200" dirty="0">
                <a:solidFill>
                  <a:schemeClr val="tx1"/>
                </a:solidFill>
                <a:latin typeface="Arial" charset="0"/>
              </a:rPr>
              <a:t>Восточная фруктовая муха </a:t>
            </a:r>
            <a:endParaRPr lang="lv-LV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2.bp.blogspot.com/-qQaECgYouTY/Ui3rIhaQdPI/AAAAAAAAABg/m4-z19Qx21c/s760/CIMG195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844825"/>
            <a:ext cx="3909060" cy="293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Mouche-des-fruits-Bactrocera-invadens_fu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128" y="1916832"/>
            <a:ext cx="3213100" cy="261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http://www.infonet-biovision.org/res/res/files/1014.400x40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5013176"/>
            <a:ext cx="2590800" cy="163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map-Binvaden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33" y="4316407"/>
            <a:ext cx="2924175" cy="238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www.infonet-biovision.org/res/res/files/1700.400x40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878" y="404664"/>
            <a:ext cx="1257300" cy="108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824192" y="4725144"/>
            <a:ext cx="26370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Манго, гуава, цитруси, томаты, баклажаны, папайя, Аннона</a:t>
            </a:r>
            <a:endParaRPr lang="lv-LV" dirty="0">
              <a:solidFill>
                <a:srgbClr val="FF0000"/>
              </a:solidFill>
            </a:endParaRP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11123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63750" y="2781301"/>
            <a:ext cx="8229600" cy="3529013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spcBef>
                <a:spcPct val="20000"/>
              </a:spcBef>
              <a:defRPr/>
            </a:pPr>
            <a:r>
              <a:rPr lang="en-GB" sz="2400" dirty="0"/>
              <a:t>	</a:t>
            </a:r>
            <a:r>
              <a:rPr lang="ru-RU" sz="2800" dirty="0">
                <a:latin typeface="+mj-lt"/>
              </a:rPr>
              <a:t>Настоящий стандарт предоставляет руководство Национальным организациям по карантину и защите растений (НОКЗР) по выбору подходящих методик отбора образцов при досмотре или анализе грузов на подтверждение соответствия фитосанитарным требованиям</a:t>
            </a:r>
            <a:r>
              <a:rPr lang="en-GB" sz="2800" dirty="0">
                <a:latin typeface="+mj-lt"/>
              </a:rPr>
              <a:t>. </a:t>
            </a:r>
            <a:endParaRPr lang="mt-MT" sz="2800" dirty="0">
              <a:latin typeface="+mj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mt-MT" sz="2400" dirty="0">
              <a:latin typeface="+mj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mt-MT" sz="2400" dirty="0">
                <a:latin typeface="+mj-lt"/>
              </a:rPr>
              <a:t>	</a:t>
            </a:r>
            <a:endParaRPr lang="mt-MT" sz="2000" dirty="0">
              <a:latin typeface="+mj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2000" dirty="0">
              <a:latin typeface="+mj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2000" dirty="0">
                <a:latin typeface="+mj-lt"/>
              </a:rPr>
              <a:t>	</a:t>
            </a:r>
          </a:p>
        </p:txBody>
      </p:sp>
      <p:sp>
        <p:nvSpPr>
          <p:cNvPr id="39939" name="Text Box 10"/>
          <p:cNvSpPr txBox="1">
            <a:spLocks noChangeArrowheads="1"/>
          </p:cNvSpPr>
          <p:nvPr/>
        </p:nvSpPr>
        <p:spPr bwMode="auto">
          <a:xfrm>
            <a:off x="9956801" y="236539"/>
            <a:ext cx="481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mt-MT" altLang="en-US" sz="1600" i="0">
                <a:solidFill>
                  <a:srgbClr val="FFD624"/>
                </a:solidFill>
              </a:rPr>
              <a:t>9b</a:t>
            </a:r>
            <a:endParaRPr lang="en-US" altLang="en-US" sz="1600" i="0">
              <a:solidFill>
                <a:srgbClr val="FFD624"/>
              </a:solidFill>
            </a:endParaRPr>
          </a:p>
        </p:txBody>
      </p:sp>
      <p:sp>
        <p:nvSpPr>
          <p:cNvPr id="39941" name="Rectangle 1"/>
          <p:cNvSpPr>
            <a:spLocks noChangeArrowheads="1"/>
          </p:cNvSpPr>
          <p:nvPr/>
        </p:nvSpPr>
        <p:spPr bwMode="auto">
          <a:xfrm>
            <a:off x="2351088" y="1341439"/>
            <a:ext cx="7848600" cy="830997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en-US" i="0" dirty="0">
                <a:solidFill>
                  <a:srgbClr val="000000"/>
                </a:solidFill>
              </a:rPr>
              <a:t>МСФМ № 31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en-US" i="0" dirty="0">
                <a:solidFill>
                  <a:srgbClr val="000000"/>
                </a:solidFill>
              </a:rPr>
              <a:t>МЕТОДИКИ ОТБОРА ОБРАЗЦОВ ОТ ГРУЗОВ </a:t>
            </a:r>
          </a:p>
        </p:txBody>
      </p:sp>
    </p:spTree>
    <p:extLst>
      <p:ext uri="{BB962C8B-B14F-4D97-AF65-F5344CB8AC3E}">
        <p14:creationId xmlns:p14="http://schemas.microsoft.com/office/powerpoint/2010/main" val="61908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461797"/>
            <a:ext cx="7056784" cy="1127632"/>
          </a:xfrm>
        </p:spPr>
        <p:txBody>
          <a:bodyPr>
            <a:noAutofit/>
          </a:bodyPr>
          <a:lstStyle/>
          <a:p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Anastrepha</a:t>
            </a:r>
            <a:r>
              <a:rPr lang="es-ES" altLang="en-US" sz="20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ludens</a:t>
            </a:r>
            <a:r>
              <a:rPr lang="lv-LV" altLang="en-US" sz="20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lv-LV" altLang="en-US" sz="2000" dirty="0">
                <a:solidFill>
                  <a:schemeClr val="tx1"/>
                </a:solidFill>
                <a:latin typeface="Arial" charset="0"/>
              </a:rPr>
              <a:t>–</a:t>
            </a:r>
            <a:br>
              <a:rPr lang="lv-LV" altLang="en-US" sz="2000" dirty="0">
                <a:solidFill>
                  <a:schemeClr val="tx1"/>
                </a:solidFill>
                <a:latin typeface="Arial" charset="0"/>
              </a:rPr>
            </a:br>
            <a:r>
              <a:rPr lang="ru-RU" altLang="en-US" sz="2000" dirty="0">
                <a:solidFill>
                  <a:schemeClr val="tx1"/>
                </a:solidFill>
                <a:latin typeface="Arial" charset="0"/>
              </a:rPr>
              <a:t>Мексиканская фруктовая муха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11" descr="Anastrepha_ludens_519304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1889905"/>
            <a:ext cx="3454718" cy="203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09" y="4149081"/>
            <a:ext cx="4593146" cy="201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1 citru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153" y="3645025"/>
            <a:ext cx="2850833" cy="2662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Content Placeholder 4" descr="967_400x40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560" y="1916833"/>
            <a:ext cx="2895600" cy="211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53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Rhagoletis</a:t>
            </a:r>
            <a:r>
              <a:rPr lang="es-ES" altLang="en-US" sz="20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pomonella</a:t>
            </a:r>
            <a:r>
              <a:rPr lang="lv-LV" altLang="en-US" sz="20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lv-LV" altLang="en-US" sz="2000" dirty="0">
                <a:solidFill>
                  <a:schemeClr val="tx1"/>
                </a:solidFill>
                <a:latin typeface="Arial" charset="0"/>
              </a:rPr>
              <a:t>– </a:t>
            </a:r>
            <a:br>
              <a:rPr lang="lv-LV" altLang="en-US" sz="2000" dirty="0">
                <a:solidFill>
                  <a:schemeClr val="tx1"/>
                </a:solidFill>
                <a:latin typeface="Arial" charset="0"/>
              </a:rPr>
            </a:br>
            <a:r>
              <a:rPr lang="ru-RU" altLang="en-US" sz="2000" dirty="0">
                <a:solidFill>
                  <a:schemeClr val="tx1"/>
                </a:solidFill>
                <a:latin typeface="Arial" charset="0"/>
              </a:rPr>
              <a:t>Яблочная фруктовая муха 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4" descr="http://www.eppo.int/QUARANTINE/insects/Rhagoletis_pomonella/RHAGPO_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772816"/>
            <a:ext cx="3850105" cy="2589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applemagg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4293097"/>
            <a:ext cx="2724150" cy="2349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pestid.msu.edu/wp-content/uploads/2014/12/AppleMaggotLarvaeInApp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0" y="1772817"/>
            <a:ext cx="3333750" cy="263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pple maggot sting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473" y="4434381"/>
            <a:ext cx="3095625" cy="238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scaffolds.entomology.cornell.edu/1998/graphics/apple_maggot_dama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174" y="4752712"/>
            <a:ext cx="2139696" cy="143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91944" y="1844824"/>
            <a:ext cx="144016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400" i="1" dirty="0" err="1"/>
              <a:t>Malus</a:t>
            </a:r>
            <a:r>
              <a:rPr lang="ru-RU" sz="1400" dirty="0"/>
              <a:t> </a:t>
            </a:r>
            <a:r>
              <a:rPr lang="lv-LV" sz="1400" dirty="0"/>
              <a:t>(</a:t>
            </a:r>
            <a:r>
              <a:rPr lang="ru-RU" sz="1400" dirty="0"/>
              <a:t>яблоня</a:t>
            </a:r>
            <a:r>
              <a:rPr lang="lv-LV" sz="1400" dirty="0"/>
              <a:t>)</a:t>
            </a:r>
            <a:r>
              <a:rPr lang="ru-RU" sz="1400" dirty="0"/>
              <a:t>, </a:t>
            </a:r>
            <a:r>
              <a:rPr lang="lv-LV" sz="1400" i="1" dirty="0" err="1"/>
              <a:t>Crataegus</a:t>
            </a:r>
            <a:r>
              <a:rPr lang="lv-LV" sz="1400" dirty="0"/>
              <a:t> (</a:t>
            </a:r>
            <a:r>
              <a:rPr lang="ru-RU" sz="1400" dirty="0"/>
              <a:t>боярышник</a:t>
            </a:r>
            <a:r>
              <a:rPr lang="lv-LV" sz="1400" dirty="0"/>
              <a:t>)</a:t>
            </a:r>
            <a:r>
              <a:rPr lang="ru-RU" sz="1400" dirty="0"/>
              <a:t>, </a:t>
            </a:r>
            <a:r>
              <a:rPr lang="lv-LV" sz="1400" i="1" dirty="0" err="1"/>
              <a:t>Prunus</a:t>
            </a:r>
            <a:r>
              <a:rPr lang="lv-LV" sz="1400" dirty="0"/>
              <a:t> (</a:t>
            </a:r>
            <a:r>
              <a:rPr lang="ru-RU" sz="1400" dirty="0"/>
              <a:t>вишня</a:t>
            </a:r>
            <a:r>
              <a:rPr lang="lv-LV" sz="1400" dirty="0"/>
              <a:t>)</a:t>
            </a:r>
            <a:r>
              <a:rPr lang="ru-RU" sz="1400" dirty="0"/>
              <a:t>, </a:t>
            </a:r>
            <a:r>
              <a:rPr lang="lv-LV" sz="1400" i="1" dirty="0" err="1"/>
              <a:t>Aronia</a:t>
            </a:r>
            <a:r>
              <a:rPr lang="lv-LV" sz="1400" dirty="0"/>
              <a:t> (</a:t>
            </a:r>
            <a:r>
              <a:rPr lang="ru-RU" sz="1400" dirty="0"/>
              <a:t>арония</a:t>
            </a:r>
            <a:r>
              <a:rPr lang="lv-LV" sz="1400" dirty="0"/>
              <a:t>)</a:t>
            </a:r>
            <a:r>
              <a:rPr lang="ru-RU" sz="1400" dirty="0"/>
              <a:t>,</a:t>
            </a:r>
            <a:r>
              <a:rPr lang="lv-LV" sz="1400" dirty="0"/>
              <a:t> </a:t>
            </a:r>
            <a:r>
              <a:rPr lang="lv-LV" sz="1400" i="1" dirty="0" err="1"/>
              <a:t>Amelanchier</a:t>
            </a:r>
            <a:r>
              <a:rPr lang="lv-LV" sz="1400" dirty="0"/>
              <a:t> (</a:t>
            </a:r>
            <a:r>
              <a:rPr lang="ru-RU" sz="1400" dirty="0"/>
              <a:t>ирга</a:t>
            </a:r>
            <a:r>
              <a:rPr lang="lv-LV" sz="1400" dirty="0"/>
              <a:t>).</a:t>
            </a:r>
            <a:r>
              <a:rPr lang="ru-RU" sz="1400" dirty="0"/>
              <a:t> </a:t>
            </a:r>
            <a:endParaRPr lang="lv-LV" sz="1400" dirty="0"/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09895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Scirtothrips</a:t>
            </a:r>
            <a:r>
              <a:rPr lang="es-ES" altLang="en-US" sz="20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dorsalis</a:t>
            </a:r>
            <a:r>
              <a:rPr lang="lv-LV" altLang="en-US" sz="2000" i="1" dirty="0">
                <a:solidFill>
                  <a:schemeClr val="tx1"/>
                </a:solidFill>
                <a:latin typeface="Arial" charset="0"/>
              </a:rPr>
              <a:t>, </a:t>
            </a:r>
            <a:r>
              <a:rPr lang="es-ES" altLang="en-US" sz="2000" i="1" dirty="0">
                <a:solidFill>
                  <a:schemeClr val="tx1"/>
                </a:solidFill>
                <a:latin typeface="Arial" charset="0"/>
              </a:rPr>
              <a:t>S</a:t>
            </a:r>
            <a:r>
              <a:rPr lang="lv-LV" altLang="en-US" sz="2000" i="1" dirty="0">
                <a:solidFill>
                  <a:schemeClr val="tx1"/>
                </a:solidFill>
                <a:latin typeface="Arial" charset="0"/>
              </a:rPr>
              <a:t>.</a:t>
            </a:r>
            <a:r>
              <a:rPr lang="es-ES" altLang="en-US" sz="20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aurantii</a:t>
            </a:r>
            <a:r>
              <a:rPr lang="lv-LV" altLang="en-US" sz="2000" i="1" dirty="0">
                <a:solidFill>
                  <a:schemeClr val="tx1"/>
                </a:solidFill>
                <a:latin typeface="Arial" charset="0"/>
              </a:rPr>
              <a:t> -  </a:t>
            </a:r>
            <a:r>
              <a:rPr lang="ru-RU" altLang="en-US" sz="2000" i="1" dirty="0">
                <a:solidFill>
                  <a:schemeClr val="tx1"/>
                </a:solidFill>
                <a:latin typeface="Arial" charset="0"/>
              </a:rPr>
              <a:t>Трипс цытрусовий</a:t>
            </a:r>
            <a:endParaRPr lang="lv-LV" sz="2000" i="1" dirty="0">
              <a:solidFill>
                <a:schemeClr val="tx1"/>
              </a:solidFill>
            </a:endParaRPr>
          </a:p>
        </p:txBody>
      </p:sp>
      <p:pic>
        <p:nvPicPr>
          <p:cNvPr id="4" name="Picture 5" descr="ANd9GcRb6iIyFLmXfAb925q7bpRS29amP8kiUskiTbbJQ_pq8YE1E4sIvgVBWI7C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844824"/>
            <a:ext cx="23526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ScirtDorsFu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0" y="1977969"/>
            <a:ext cx="3039904" cy="2328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Scirtothrips%20dorsalis%20Hoo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3933057"/>
            <a:ext cx="3689350" cy="277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citrus_thrip_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603" y="4502961"/>
            <a:ext cx="3313113" cy="220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19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Leucinoides</a:t>
            </a:r>
            <a:r>
              <a:rPr lang="es-ES" altLang="en-US" sz="20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orbonalis</a:t>
            </a:r>
            <a:r>
              <a:rPr lang="lv-LV" altLang="en-US" sz="2000" dirty="0">
                <a:solidFill>
                  <a:schemeClr val="tx1"/>
                </a:solidFill>
                <a:latin typeface="Arial" charset="0"/>
              </a:rPr>
              <a:t> –</a:t>
            </a:r>
            <a:br>
              <a:rPr lang="lv-LV" altLang="en-US" sz="2000" dirty="0">
                <a:solidFill>
                  <a:schemeClr val="tx1"/>
                </a:solidFill>
                <a:latin typeface="Arial" charset="0"/>
              </a:rPr>
            </a:br>
            <a:r>
              <a:rPr lang="ru-RU" altLang="en-US" sz="2000" dirty="0">
                <a:solidFill>
                  <a:schemeClr val="tx1"/>
                </a:solidFill>
                <a:latin typeface="Arial" charset="0"/>
              </a:rPr>
              <a:t>Моль баклажанов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5" descr="Leucinodes_orbonali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772817"/>
            <a:ext cx="3184017" cy="23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Leucinodes-orbonalis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15" y="4304524"/>
            <a:ext cx="3544887" cy="241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pestnet.org/portals/32/Images/Insects/6685-Pickleworm/Larva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307" y="2348881"/>
            <a:ext cx="2195989" cy="217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Leucinodes-orbonalis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4" y="1482147"/>
            <a:ext cx="2436876" cy="218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2.bp.blogspot.com/-I6Oc3mcV-8s/U3zFKAhJAEI/AAAAAAAAAA4/8VeAH4X7N6A/s1600/Sem+t%C3%ADtul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190" y="4149080"/>
            <a:ext cx="3983911" cy="209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600056" y="1988840"/>
            <a:ext cx="1512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Баклажаны, томаты, паприка, картофель</a:t>
            </a:r>
            <a:endParaRPr lang="lv-LV" dirty="0"/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2380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Naupactus</a:t>
            </a:r>
            <a:r>
              <a:rPr lang="es-ES" altLang="en-US" sz="20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leucoloma</a:t>
            </a:r>
            <a:r>
              <a:rPr lang="lv-LV" altLang="en-US" sz="2000" i="1" dirty="0">
                <a:solidFill>
                  <a:schemeClr val="tx1"/>
                </a:solidFill>
                <a:latin typeface="Arial" charset="0"/>
              </a:rPr>
              <a:t> –</a:t>
            </a:r>
            <a:r>
              <a:rPr lang="ru-RU" altLang="en-US" sz="2000" dirty="0">
                <a:solidFill>
                  <a:schemeClr val="tx1"/>
                </a:solidFill>
                <a:latin typeface="Arial" charset="0"/>
              </a:rPr>
              <a:t>жук полосатый</a:t>
            </a:r>
            <a:r>
              <a:rPr lang="es-ES" altLang="en-US" sz="2000" i="1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es-ES" altLang="en-US" sz="2000" i="1" dirty="0">
                <a:solidFill>
                  <a:schemeClr val="tx1"/>
                </a:solidFill>
                <a:latin typeface="Arial" charset="0"/>
              </a:rPr>
            </a:br>
            <a:endParaRPr lang="lv-LV" sz="2000" i="1" dirty="0">
              <a:solidFill>
                <a:schemeClr val="tx1"/>
              </a:solidFill>
            </a:endParaRPr>
          </a:p>
        </p:txBody>
      </p:sp>
      <p:pic>
        <p:nvPicPr>
          <p:cNvPr id="4" name="Picture 2" descr="EQ105QT0PQD05QO02QO04QEKPQD04QV0PQC08QD0ZKT0QKC0EQB0LK2K7KVK4KAKUQY07K2K5QA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450" y="1382079"/>
            <a:ext cx="4855852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thebeatsheet.com.au/wp-content/uploads/2014/06/wfw-in-peanut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877" y="338967"/>
            <a:ext cx="1459748" cy="208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anoce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2" y="4333179"/>
            <a:ext cx="3635375" cy="254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80176" y="2975332"/>
            <a:ext cx="187220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400" i="1" dirty="0" err="1"/>
              <a:t>Allium</a:t>
            </a:r>
            <a:r>
              <a:rPr lang="lv-LV" sz="1400" i="1" dirty="0"/>
              <a:t> cepa </a:t>
            </a:r>
            <a:r>
              <a:rPr lang="lv-LV" sz="1400" dirty="0"/>
              <a:t>(</a:t>
            </a:r>
            <a:r>
              <a:rPr lang="ru-RU" sz="1400" dirty="0"/>
              <a:t>лук</a:t>
            </a:r>
            <a:r>
              <a:rPr lang="lv-LV" sz="1400" dirty="0"/>
              <a:t>), </a:t>
            </a:r>
            <a:r>
              <a:rPr lang="lv-LV" sz="1400" i="1" dirty="0" err="1"/>
              <a:t>Arachis</a:t>
            </a:r>
            <a:r>
              <a:rPr lang="lv-LV" sz="1400" i="1" dirty="0"/>
              <a:t> </a:t>
            </a:r>
            <a:r>
              <a:rPr lang="lv-LV" sz="1400" i="1" dirty="0" err="1"/>
              <a:t>hypogaea</a:t>
            </a:r>
            <a:r>
              <a:rPr lang="lv-LV" sz="1400" i="1" dirty="0"/>
              <a:t> </a:t>
            </a:r>
            <a:r>
              <a:rPr lang="lv-LV" sz="1400" dirty="0"/>
              <a:t>(</a:t>
            </a:r>
            <a:r>
              <a:rPr lang="ru-RU" sz="1400" dirty="0"/>
              <a:t>арахис</a:t>
            </a:r>
            <a:r>
              <a:rPr lang="lv-LV" sz="1400" dirty="0"/>
              <a:t>),</a:t>
            </a:r>
          </a:p>
          <a:p>
            <a:r>
              <a:rPr lang="lv-LV" sz="1400" i="1" dirty="0" err="1"/>
              <a:t>Glycine</a:t>
            </a:r>
            <a:r>
              <a:rPr lang="lv-LV" sz="1400" i="1" dirty="0"/>
              <a:t> </a:t>
            </a:r>
            <a:r>
              <a:rPr lang="lv-LV" sz="1400" i="1" dirty="0" err="1"/>
              <a:t>max</a:t>
            </a:r>
            <a:r>
              <a:rPr lang="lv-LV" sz="1400" i="1" dirty="0"/>
              <a:t> </a:t>
            </a:r>
            <a:r>
              <a:rPr lang="lv-LV" sz="1400" dirty="0"/>
              <a:t>(</a:t>
            </a:r>
            <a:r>
              <a:rPr lang="ru-RU" sz="1400" dirty="0"/>
              <a:t>соя</a:t>
            </a:r>
            <a:r>
              <a:rPr lang="lv-LV" sz="1400" dirty="0"/>
              <a:t>), </a:t>
            </a:r>
            <a:r>
              <a:rPr lang="lv-LV" sz="1400" i="1" dirty="0" err="1"/>
              <a:t>Ipomoea</a:t>
            </a:r>
            <a:r>
              <a:rPr lang="lv-LV" sz="1400" i="1" dirty="0"/>
              <a:t> </a:t>
            </a:r>
            <a:r>
              <a:rPr lang="lv-LV" sz="1400" i="1" dirty="0" err="1"/>
              <a:t>batatas</a:t>
            </a:r>
            <a:r>
              <a:rPr lang="lv-LV" sz="1400" i="1" dirty="0"/>
              <a:t> </a:t>
            </a:r>
            <a:r>
              <a:rPr lang="lv-LV" sz="1400" dirty="0"/>
              <a:t>(</a:t>
            </a:r>
            <a:r>
              <a:rPr lang="ru-RU" sz="1400" dirty="0"/>
              <a:t>батат</a:t>
            </a:r>
            <a:r>
              <a:rPr lang="lv-LV" sz="1400" dirty="0"/>
              <a:t>),</a:t>
            </a:r>
          </a:p>
          <a:p>
            <a:r>
              <a:rPr lang="lv-LV" sz="1400" i="1" dirty="0" err="1"/>
              <a:t>Medicago</a:t>
            </a:r>
            <a:r>
              <a:rPr lang="lv-LV" sz="1400" i="1" dirty="0"/>
              <a:t> </a:t>
            </a:r>
            <a:r>
              <a:rPr lang="lv-LV" sz="1400" i="1" dirty="0" err="1"/>
              <a:t>sativa</a:t>
            </a:r>
            <a:r>
              <a:rPr lang="lv-LV" sz="1400" i="1" dirty="0"/>
              <a:t> </a:t>
            </a:r>
            <a:r>
              <a:rPr lang="lv-LV" sz="1400" dirty="0"/>
              <a:t>(</a:t>
            </a:r>
            <a:r>
              <a:rPr lang="ru-RU" sz="1400" dirty="0"/>
              <a:t>люцерна</a:t>
            </a:r>
            <a:r>
              <a:rPr lang="lv-LV" sz="1400" dirty="0"/>
              <a:t>), </a:t>
            </a:r>
            <a:r>
              <a:rPr lang="ru-RU" sz="1400" dirty="0"/>
              <a:t>луговые травы</a:t>
            </a:r>
            <a:r>
              <a:rPr lang="lv-LV" sz="1400" dirty="0"/>
              <a:t>, </a:t>
            </a:r>
            <a:r>
              <a:rPr lang="lv-LV" sz="1400" i="1" dirty="0" err="1"/>
              <a:t>Solanum</a:t>
            </a:r>
            <a:r>
              <a:rPr lang="lv-LV" sz="1400" i="1" dirty="0"/>
              <a:t> </a:t>
            </a:r>
            <a:r>
              <a:rPr lang="lv-LV" sz="1400" i="1" dirty="0" err="1"/>
              <a:t>tuberosum</a:t>
            </a:r>
            <a:r>
              <a:rPr lang="lv-LV" sz="1400" i="1" dirty="0"/>
              <a:t> </a:t>
            </a:r>
            <a:r>
              <a:rPr lang="lv-LV" sz="1400" dirty="0"/>
              <a:t>(</a:t>
            </a:r>
            <a:r>
              <a:rPr lang="ru-RU" sz="1400" dirty="0"/>
              <a:t>картофель</a:t>
            </a:r>
            <a:r>
              <a:rPr lang="lv-LV" sz="1400" dirty="0"/>
              <a:t>), </a:t>
            </a:r>
            <a:r>
              <a:rPr lang="lv-LV" sz="1400" i="1" dirty="0" err="1"/>
              <a:t>Trifolium</a:t>
            </a:r>
            <a:r>
              <a:rPr lang="lv-LV" sz="1400" i="1" dirty="0"/>
              <a:t> </a:t>
            </a:r>
            <a:r>
              <a:rPr lang="lv-LV" sz="1400" i="1" dirty="0" err="1"/>
              <a:t>repens</a:t>
            </a:r>
            <a:r>
              <a:rPr lang="lv-LV" sz="1400" dirty="0"/>
              <a:t> (</a:t>
            </a:r>
            <a:r>
              <a:rPr lang="ru-RU" sz="1400" dirty="0"/>
              <a:t>клевер белый</a:t>
            </a:r>
            <a:r>
              <a:rPr lang="lv-LV" sz="1400" dirty="0"/>
              <a:t>).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15047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000" i="1" dirty="0" err="1">
                <a:solidFill>
                  <a:schemeClr val="tx1"/>
                </a:solidFill>
              </a:rPr>
              <a:t>Tuta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i="1" dirty="0" err="1">
                <a:solidFill>
                  <a:schemeClr val="tx1"/>
                </a:solidFill>
              </a:rPr>
              <a:t>absoluta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dirty="0">
                <a:solidFill>
                  <a:schemeClr val="tx1"/>
                </a:solidFill>
              </a:rPr>
              <a:t>– </a:t>
            </a:r>
            <a:r>
              <a:rPr lang="ru-RU" sz="2000" dirty="0">
                <a:solidFill>
                  <a:schemeClr val="tx1"/>
                </a:solidFill>
              </a:rPr>
              <a:t>южноамериканская томатная моль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772816"/>
            <a:ext cx="2578095" cy="17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3" y="3557"/>
            <a:ext cx="2024063" cy="135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3645025"/>
            <a:ext cx="1714500" cy="153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2" descr="http://www.tutaabsoluta.com/images/profile/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721" y="4438922"/>
            <a:ext cx="3908203" cy="191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571" y="1988840"/>
            <a:ext cx="1714500" cy="1298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391" y="1965501"/>
            <a:ext cx="3267075" cy="162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151" y="4047024"/>
            <a:ext cx="2615184" cy="2191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80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altLang="en-US" sz="2200" i="1" dirty="0" err="1">
                <a:solidFill>
                  <a:schemeClr val="tx1"/>
                </a:solidFill>
                <a:latin typeface="Arial" charset="0"/>
              </a:rPr>
              <a:t>Phyllostricta</a:t>
            </a:r>
            <a:r>
              <a:rPr lang="es-ES" altLang="en-US" sz="22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200" i="1" dirty="0" err="1">
                <a:solidFill>
                  <a:schemeClr val="tx1"/>
                </a:solidFill>
                <a:latin typeface="Arial" charset="0"/>
              </a:rPr>
              <a:t>citricarpa</a:t>
            </a:r>
            <a:r>
              <a:rPr lang="lv-LV" altLang="en-US" sz="22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lv-LV" altLang="en-US" sz="2200" dirty="0">
                <a:solidFill>
                  <a:schemeClr val="tx1"/>
                </a:solidFill>
                <a:latin typeface="Arial" charset="0"/>
              </a:rPr>
              <a:t>– </a:t>
            </a:r>
            <a:br>
              <a:rPr lang="lv-LV" altLang="en-US" sz="2200" dirty="0">
                <a:solidFill>
                  <a:schemeClr val="tx1"/>
                </a:solidFill>
                <a:latin typeface="Arial" charset="0"/>
              </a:rPr>
            </a:br>
            <a:r>
              <a:rPr lang="ru-RU" altLang="en-US" sz="2200" dirty="0">
                <a:solidFill>
                  <a:schemeClr val="tx1"/>
                </a:solidFill>
                <a:latin typeface="Arial" charset="0"/>
              </a:rPr>
              <a:t>Черн</a:t>
            </a:r>
            <a:r>
              <a:rPr lang="lv-LV" altLang="en-US" sz="2200" dirty="0">
                <a:solidFill>
                  <a:schemeClr val="tx1"/>
                </a:solidFill>
                <a:latin typeface="Arial" charset="0"/>
              </a:rPr>
              <a:t>o-</a:t>
            </a:r>
            <a:r>
              <a:rPr lang="ru-RU" altLang="en-US" sz="2200" dirty="0">
                <a:solidFill>
                  <a:schemeClr val="tx1"/>
                </a:solidFill>
                <a:latin typeface="Arial" charset="0"/>
              </a:rPr>
              <a:t>пятнистность</a:t>
            </a:r>
            <a:r>
              <a:rPr lang="lv-LV" altLang="en-US" sz="22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altLang="en-US" sz="2200" dirty="0">
                <a:solidFill>
                  <a:schemeClr val="tx1"/>
                </a:solidFill>
                <a:latin typeface="Arial" charset="0"/>
              </a:rPr>
              <a:t>цытрусовых</a:t>
            </a:r>
            <a:endParaRPr lang="lv-LV" dirty="0">
              <a:solidFill>
                <a:schemeClr val="tx1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1772817"/>
            <a:ext cx="7479284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Tian Schutte - EUJunie2009 (CITRICARP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1" y="4869161"/>
            <a:ext cx="1983619" cy="186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Tian Schutte - EUJunie2009 (MAGIFERA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96" y="4868339"/>
            <a:ext cx="2137143" cy="191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:\Documents and Settings\Stephen\My Documents\PHSI\Misc photos for GTZ\New Folder\guignardia citricarpa 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112" y="4834667"/>
            <a:ext cx="2592324" cy="195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83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v-LV" altLang="lv-LV" sz="2000" i="1" dirty="0" err="1">
                <a:solidFill>
                  <a:schemeClr val="tx1"/>
                </a:solidFill>
              </a:rPr>
              <a:t>Xanthomonas</a:t>
            </a:r>
            <a:r>
              <a:rPr lang="lv-LV" altLang="lv-LV" sz="2000" i="1" dirty="0">
                <a:solidFill>
                  <a:schemeClr val="tx1"/>
                </a:solidFill>
              </a:rPr>
              <a:t> </a:t>
            </a:r>
            <a:r>
              <a:rPr lang="lv-LV" altLang="lv-LV" sz="2000" i="1" dirty="0" err="1">
                <a:solidFill>
                  <a:schemeClr val="tx1"/>
                </a:solidFill>
              </a:rPr>
              <a:t>campestris</a:t>
            </a:r>
            <a:r>
              <a:rPr lang="lv-LV" altLang="lv-LV" sz="2000" i="1" dirty="0">
                <a:solidFill>
                  <a:schemeClr val="tx1"/>
                </a:solidFill>
              </a:rPr>
              <a:t> </a:t>
            </a:r>
            <a:br>
              <a:rPr lang="lv-LV" altLang="lv-LV" sz="2000" i="1" dirty="0">
                <a:solidFill>
                  <a:schemeClr val="tx1"/>
                </a:solidFill>
              </a:rPr>
            </a:br>
            <a:r>
              <a:rPr lang="lv-LV" altLang="lv-LV" sz="2000" i="1" dirty="0" err="1">
                <a:solidFill>
                  <a:schemeClr val="tx1"/>
                </a:solidFill>
              </a:rPr>
              <a:t>pv.citri</a:t>
            </a:r>
            <a:r>
              <a:rPr lang="lv-LV" altLang="lv-LV" sz="2000" i="1" dirty="0">
                <a:solidFill>
                  <a:schemeClr val="tx1"/>
                </a:solidFill>
              </a:rPr>
              <a:t> </a:t>
            </a:r>
            <a:r>
              <a:rPr lang="lv-LV" altLang="lv-LV" sz="2000" dirty="0">
                <a:solidFill>
                  <a:schemeClr val="tx1"/>
                </a:solidFill>
              </a:rPr>
              <a:t>– </a:t>
            </a:r>
            <a:r>
              <a:rPr lang="ru-RU" sz="2000" dirty="0">
                <a:solidFill>
                  <a:schemeClr val="tx1"/>
                </a:solidFill>
              </a:rPr>
              <a:t>Рак</a:t>
            </a:r>
            <a:r>
              <a:rPr lang="lv-LV" altLang="lv-LV" sz="2000" dirty="0">
                <a:solidFill>
                  <a:schemeClr val="tx1"/>
                </a:solidFill>
              </a:rPr>
              <a:t> </a:t>
            </a:r>
            <a:r>
              <a:rPr lang="ru-RU" altLang="en-US" sz="2000" dirty="0">
                <a:solidFill>
                  <a:schemeClr val="tx1"/>
                </a:solidFill>
                <a:latin typeface="Arial" charset="0"/>
              </a:rPr>
              <a:t>цытрусовых</a:t>
            </a:r>
            <a:endParaRPr lang="es-ES" altLang="en-US" sz="200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4" name="Picture 7" descr="04CitrusCanke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1844824"/>
            <a:ext cx="54006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Documents and Settings\Stephen\My Documents\PHSI\Misc photos for GTZ\New Folder\xanthomonas campestris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32" y="4542464"/>
            <a:ext cx="2519362" cy="2236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12620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413" y="1891258"/>
            <a:ext cx="3408807" cy="2304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11CitrusCank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396" y="4488483"/>
            <a:ext cx="3408807" cy="226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48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v-LV" sz="2000" i="1" dirty="0" err="1">
                <a:solidFill>
                  <a:schemeClr val="tx1"/>
                </a:solidFill>
              </a:rPr>
              <a:t>Monilinia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i="1" dirty="0" err="1">
                <a:solidFill>
                  <a:schemeClr val="tx1"/>
                </a:solidFill>
              </a:rPr>
              <a:t>fructicola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dirty="0">
                <a:solidFill>
                  <a:schemeClr val="tx1"/>
                </a:solidFill>
              </a:rPr>
              <a:t>– </a:t>
            </a:r>
            <a:br>
              <a:rPr lang="lv-LV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коричневая фруктовая гниль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www.eppo.int/QUARANTINE/fungi/Monilinia_fructicola/MONIFC_0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844824"/>
            <a:ext cx="3850105" cy="263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msue.anr.msu.edu/uploads/images/2-17%20ABR%20on%20sweet%20cher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92" y="2060848"/>
            <a:ext cx="2686050" cy="202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2.bp.blogspot.com/-Q50yt9ic_c0/TjXpYEaK70I/AAAAAAAABfI/JZwPObaigIw/s1600/fotos%2B29.7.2011%2B2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768" y="4279106"/>
            <a:ext cx="3429000" cy="257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files.onlyimage.com/free/previews/728/peach-brown-rot-monilinia-fructicola-microscope-talk-9591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578" y="4279106"/>
            <a:ext cx="2533650" cy="191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2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altLang="en-US" sz="2400" i="1" dirty="0" err="1">
                <a:solidFill>
                  <a:schemeClr val="tx1"/>
                </a:solidFill>
                <a:latin typeface="Arial" charset="0"/>
              </a:rPr>
              <a:t>Gymnosporangium</a:t>
            </a:r>
            <a:r>
              <a:rPr lang="es-ES" altLang="en-US" sz="24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400" i="1" dirty="0" err="1">
                <a:solidFill>
                  <a:schemeClr val="tx1"/>
                </a:solidFill>
                <a:latin typeface="Arial" charset="0"/>
              </a:rPr>
              <a:t>spp</a:t>
            </a:r>
            <a:r>
              <a:rPr lang="es-ES" altLang="en-US" sz="2400" i="1" dirty="0">
                <a:solidFill>
                  <a:schemeClr val="tx1"/>
                </a:solidFill>
                <a:latin typeface="Arial" charset="0"/>
              </a:rPr>
              <a:t>.</a:t>
            </a:r>
            <a:r>
              <a:rPr lang="lv-LV" altLang="en-US" sz="2400" i="1" dirty="0">
                <a:solidFill>
                  <a:schemeClr val="tx1"/>
                </a:solidFill>
                <a:latin typeface="Arial" charset="0"/>
              </a:rPr>
              <a:t>-</a:t>
            </a:r>
            <a:r>
              <a:rPr lang="lv-LV" altLang="en-US" sz="24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lv-LV" altLang="en-US" sz="2400" dirty="0">
                <a:solidFill>
                  <a:schemeClr val="tx1"/>
                </a:solidFill>
                <a:latin typeface="Arial" charset="0"/>
              </a:rPr>
            </a:br>
            <a:r>
              <a:rPr lang="ru-RU" altLang="en-US" sz="2400" dirty="0">
                <a:solidFill>
                  <a:schemeClr val="tx1"/>
                </a:solidFill>
                <a:latin typeface="Arial" charset="0"/>
              </a:rPr>
              <a:t>ржавчины</a:t>
            </a:r>
            <a:endParaRPr lang="lv-LV" sz="2400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GYMNJV_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916833"/>
            <a:ext cx="2348564" cy="218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bugwoodcloud.org/images/768x512/54580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0" y="1916832"/>
            <a:ext cx="3364992" cy="253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warehouse1.indicia.org.uk/upload/p178bb6btcdkfkmpu892ij1t7o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997503"/>
            <a:ext cx="2926080" cy="220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4.bp.blogspot.com/-_eorgihrTWI/Uihl1wWmYbI/AAAAAAAATBI/q-ri2NP_mRc/s1600/cbhg3rdseptember2013+0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4581129"/>
            <a:ext cx="2743200" cy="206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02400" y="4761803"/>
            <a:ext cx="3697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Можжевельник</a:t>
            </a:r>
            <a:r>
              <a:rPr lang="lv-LV" dirty="0"/>
              <a:t>/</a:t>
            </a:r>
            <a:r>
              <a:rPr lang="ru-RU" dirty="0"/>
              <a:t>груша</a:t>
            </a:r>
            <a:endParaRPr lang="lv-LV" dirty="0"/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7954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19537" y="2132856"/>
            <a:ext cx="8302377" cy="3817094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GB" sz="2400" dirty="0"/>
              <a:t>	</a:t>
            </a:r>
            <a:r>
              <a:rPr lang="ru-RU" sz="2400" dirty="0"/>
              <a:t>Это не возможно, чтобы осмотреть весь груз, так фитосанитарный досмотр проводится в основном на образцах, полученных из груза</a:t>
            </a:r>
            <a:endParaRPr lang="mt-MT" sz="2000" dirty="0">
              <a:latin typeface="+mj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2000" dirty="0">
              <a:latin typeface="+mj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2000" dirty="0">
                <a:latin typeface="+mj-lt"/>
              </a:rPr>
              <a:t>	</a:t>
            </a:r>
          </a:p>
        </p:txBody>
      </p:sp>
      <p:sp>
        <p:nvSpPr>
          <p:cNvPr id="40963" name="Text Box 10"/>
          <p:cNvSpPr txBox="1">
            <a:spLocks noChangeArrowheads="1"/>
          </p:cNvSpPr>
          <p:nvPr/>
        </p:nvSpPr>
        <p:spPr bwMode="auto">
          <a:xfrm>
            <a:off x="9956801" y="236539"/>
            <a:ext cx="481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mt-MT" altLang="en-US" sz="1600" i="0">
                <a:solidFill>
                  <a:srgbClr val="FFD624"/>
                </a:solidFill>
              </a:rPr>
              <a:t>9b</a:t>
            </a:r>
            <a:endParaRPr lang="en-US" altLang="en-US" sz="1600" i="0">
              <a:solidFill>
                <a:srgbClr val="FFD624"/>
              </a:solidFill>
            </a:endParaRPr>
          </a:p>
        </p:txBody>
      </p:sp>
      <p:sp>
        <p:nvSpPr>
          <p:cNvPr id="40965" name="Rectangle 1"/>
          <p:cNvSpPr>
            <a:spLocks noChangeArrowheads="1"/>
          </p:cNvSpPr>
          <p:nvPr/>
        </p:nvSpPr>
        <p:spPr bwMode="auto">
          <a:xfrm>
            <a:off x="1919536" y="620688"/>
            <a:ext cx="7848600" cy="830262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en-US" i="0" dirty="0">
                <a:solidFill>
                  <a:srgbClr val="000000"/>
                </a:solidFill>
              </a:rPr>
              <a:t>МСФМ № 31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en-US" i="0" dirty="0">
                <a:solidFill>
                  <a:srgbClr val="000000"/>
                </a:solidFill>
              </a:rPr>
              <a:t>МЕТОДИКИ ОТБОРА ОБРАЗЦОВ ОТ ГРУЗОВ </a:t>
            </a:r>
          </a:p>
        </p:txBody>
      </p:sp>
      <p:pic>
        <p:nvPicPr>
          <p:cNvPr id="40966" name="Picture 4" descr="I:\DCIM\106MSDCF\_DSC35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77"/>
          <a:stretch>
            <a:fillRect/>
          </a:stretch>
        </p:blipFill>
        <p:spPr bwMode="auto">
          <a:xfrm>
            <a:off x="4727575" y="3589674"/>
            <a:ext cx="478948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734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Визуальный осмотр фруктов и овощей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7886" y="2206171"/>
            <a:ext cx="5984258" cy="3707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Фрукты подвергаются инспекции импорта</a:t>
            </a:r>
          </a:p>
          <a:p>
            <a:pPr>
              <a:buNone/>
            </a:pPr>
            <a:r>
              <a:rPr lang="ru-RU" dirty="0"/>
              <a:t>Приложение V, пункт 3, 2000/29 / EC</a:t>
            </a:r>
            <a:r>
              <a:rPr lang="lv-LV" i="1" dirty="0" err="1" smtClean="0"/>
              <a:t>Citrus</a:t>
            </a:r>
            <a:r>
              <a:rPr lang="lv-LV" i="1" dirty="0" smtClean="0"/>
              <a:t> L., </a:t>
            </a:r>
            <a:r>
              <a:rPr lang="lv-LV" i="1" dirty="0" err="1" smtClean="0"/>
              <a:t>Fortunella</a:t>
            </a:r>
            <a:r>
              <a:rPr lang="lv-LV" i="1" dirty="0" smtClean="0"/>
              <a:t> </a:t>
            </a:r>
            <a:r>
              <a:rPr lang="lv-LV" i="1" dirty="0" err="1" smtClean="0"/>
              <a:t>Swingle</a:t>
            </a:r>
            <a:r>
              <a:rPr lang="lv-LV" i="1" dirty="0" smtClean="0"/>
              <a:t>, </a:t>
            </a:r>
            <a:r>
              <a:rPr lang="lv-LV" i="1" dirty="0" err="1" smtClean="0"/>
              <a:t>Poncirus</a:t>
            </a:r>
            <a:r>
              <a:rPr lang="lv-LV" i="1" dirty="0" smtClean="0"/>
              <a:t> </a:t>
            </a:r>
            <a:r>
              <a:rPr lang="lv-LV" i="1" dirty="0" err="1" smtClean="0"/>
              <a:t>Raf</a:t>
            </a:r>
            <a:r>
              <a:rPr lang="lv-LV" i="1" dirty="0" smtClean="0"/>
              <a:t>., </a:t>
            </a:r>
            <a:r>
              <a:rPr lang="lv-LV" i="1" dirty="0" err="1" smtClean="0"/>
              <a:t>and</a:t>
            </a:r>
            <a:r>
              <a:rPr lang="lv-LV" i="1" dirty="0" smtClean="0"/>
              <a:t> </a:t>
            </a:r>
            <a:r>
              <a:rPr lang="lv-LV" i="1" dirty="0" err="1" smtClean="0"/>
              <a:t>their</a:t>
            </a:r>
            <a:r>
              <a:rPr lang="lv-LV" i="1" dirty="0" smtClean="0"/>
              <a:t> </a:t>
            </a:r>
            <a:r>
              <a:rPr lang="lv-LV" i="1" dirty="0" err="1" smtClean="0"/>
              <a:t>hybrids</a:t>
            </a:r>
            <a:r>
              <a:rPr lang="lv-LV" i="1" dirty="0" smtClean="0"/>
              <a:t>, </a:t>
            </a:r>
            <a:r>
              <a:rPr lang="lv-LV" i="1" dirty="0" err="1" smtClean="0"/>
              <a:t>Momordica</a:t>
            </a:r>
            <a:r>
              <a:rPr lang="lv-LV" i="1" dirty="0" smtClean="0"/>
              <a:t> L. </a:t>
            </a:r>
            <a:r>
              <a:rPr lang="lv-LV" i="1" dirty="0" err="1" smtClean="0"/>
              <a:t>and</a:t>
            </a:r>
            <a:r>
              <a:rPr lang="lv-LV" i="1" dirty="0" smtClean="0"/>
              <a:t> </a:t>
            </a:r>
            <a:r>
              <a:rPr lang="lv-LV" i="1" dirty="0" err="1" smtClean="0"/>
              <a:t>Solanum</a:t>
            </a:r>
            <a:r>
              <a:rPr lang="lv-LV" i="1" dirty="0" smtClean="0"/>
              <a:t> </a:t>
            </a:r>
            <a:r>
              <a:rPr lang="lv-LV" i="1" dirty="0" err="1" smtClean="0"/>
              <a:t>melongena</a:t>
            </a:r>
            <a:r>
              <a:rPr lang="lv-LV" i="1" dirty="0" smtClean="0"/>
              <a:t> </a:t>
            </a:r>
          </a:p>
          <a:p>
            <a:pPr>
              <a:buNone/>
            </a:pPr>
            <a:r>
              <a:rPr lang="ru-RU" b="1" dirty="0"/>
              <a:t>Из стран за пределом ЕС</a:t>
            </a:r>
            <a:r>
              <a:rPr lang="lv-LV" b="1" dirty="0" smtClean="0"/>
              <a:t>:</a:t>
            </a:r>
          </a:p>
          <a:p>
            <a:pPr marL="363538" indent="-363538">
              <a:lnSpc>
                <a:spcPct val="90000"/>
              </a:lnSpc>
              <a:buBlip>
                <a:blip r:embed="rId2"/>
              </a:buBlip>
              <a:defRPr/>
            </a:pPr>
            <a:r>
              <a:rPr lang="ru-RU" dirty="0"/>
              <a:t>Ф. С. и инспекции здоровья </a:t>
            </a:r>
            <a:r>
              <a:rPr lang="ru-RU" dirty="0" smtClean="0"/>
              <a:t>растений</a:t>
            </a:r>
            <a:r>
              <a:rPr lang="lv-LV" dirty="0" smtClean="0"/>
              <a:t> </a:t>
            </a:r>
          </a:p>
          <a:p>
            <a:pPr marL="363538" indent="-363538">
              <a:lnSpc>
                <a:spcPct val="90000"/>
              </a:lnSpc>
              <a:buBlip>
                <a:blip r:embed="rId2"/>
              </a:buBlip>
              <a:defRPr/>
            </a:pPr>
            <a:r>
              <a:rPr lang="ru-RU" dirty="0" smtClean="0"/>
              <a:t>Специфичные </a:t>
            </a:r>
            <a:r>
              <a:rPr lang="ru-RU" dirty="0"/>
              <a:t>требования для</a:t>
            </a:r>
            <a:r>
              <a:rPr lang="en-US" i="1" dirty="0" smtClean="0"/>
              <a:t> </a:t>
            </a:r>
            <a:r>
              <a:rPr lang="en-US" i="1" dirty="0" err="1" smtClean="0"/>
              <a:t>Momordica</a:t>
            </a:r>
            <a:r>
              <a:rPr lang="en-US" i="1" dirty="0" smtClean="0"/>
              <a:t> L. and </a:t>
            </a:r>
            <a:r>
              <a:rPr lang="en-US" i="1" dirty="0" err="1" smtClean="0"/>
              <a:t>Solanum</a:t>
            </a:r>
            <a:r>
              <a:rPr lang="en-US" i="1" dirty="0" smtClean="0"/>
              <a:t> </a:t>
            </a:r>
            <a:r>
              <a:rPr lang="en-US" i="1" dirty="0" err="1" smtClean="0"/>
              <a:t>melongena</a:t>
            </a:r>
            <a:r>
              <a:rPr lang="en-US" i="1" dirty="0" smtClean="0"/>
              <a:t> </a:t>
            </a:r>
            <a:r>
              <a:rPr lang="en-US" dirty="0" smtClean="0"/>
              <a:t>Annex IV, point 36.2. EC Directive 2000/29/EC</a:t>
            </a:r>
          </a:p>
          <a:p>
            <a:pPr marL="363538" indent="-363538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dirty="0" smtClean="0"/>
              <a:t> </a:t>
            </a:r>
            <a:r>
              <a:rPr lang="ru-RU" dirty="0"/>
              <a:t>Специфичные требования для цитрусовых</a:t>
            </a:r>
            <a:endParaRPr lang="en-US" dirty="0" smtClean="0"/>
          </a:p>
          <a:p>
            <a:pPr>
              <a:buNone/>
            </a:pPr>
            <a:endParaRPr lang="lv-LV" dirty="0"/>
          </a:p>
        </p:txBody>
      </p:sp>
      <p:pic>
        <p:nvPicPr>
          <p:cNvPr id="142338" name="Picture 2" descr="C:\Users\kromanova\AppData\Local\Microsoft\Windows\Temporary Internet Files\Content.Outlook\KIBUPXRI\3349_0001.jpg"/>
          <p:cNvPicPr>
            <a:picLocks noChangeAspect="1" noChangeArrowheads="1"/>
          </p:cNvPicPr>
          <p:nvPr/>
        </p:nvPicPr>
        <p:blipFill>
          <a:blip r:embed="rId3" cstate="print"/>
          <a:srcRect l="26416" t="15350" r="8727" b="52100"/>
          <a:stretch>
            <a:fillRect/>
          </a:stretch>
        </p:blipFill>
        <p:spPr bwMode="auto">
          <a:xfrm>
            <a:off x="7632555" y="1264555"/>
            <a:ext cx="2304256" cy="16234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21038" y="2479944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400" b="1" i="1" dirty="0" err="1">
                <a:solidFill>
                  <a:schemeClr val="bg1"/>
                </a:solidFill>
              </a:rPr>
              <a:t>Momordica</a:t>
            </a:r>
            <a:r>
              <a:rPr lang="lv-LV" sz="1400" b="1" i="1" dirty="0">
                <a:solidFill>
                  <a:schemeClr val="bg1"/>
                </a:solidFill>
              </a:rPr>
              <a:t> </a:t>
            </a:r>
            <a:endParaRPr lang="lv-LV" sz="1400" dirty="0">
              <a:solidFill>
                <a:schemeClr val="bg1"/>
              </a:solidFill>
            </a:endParaRPr>
          </a:p>
        </p:txBody>
      </p:sp>
      <p:pic>
        <p:nvPicPr>
          <p:cNvPr id="126978" name="Picture 2" descr="http://www.world-plants.ru/uploads/posts/2012-07/1341153032_world-plants.ru.jpg"/>
          <p:cNvPicPr>
            <a:picLocks noChangeAspect="1" noChangeArrowheads="1"/>
          </p:cNvPicPr>
          <p:nvPr/>
        </p:nvPicPr>
        <p:blipFill>
          <a:blip r:embed="rId4" cstate="print"/>
          <a:srcRect b="11103"/>
          <a:stretch>
            <a:fillRect/>
          </a:stretch>
        </p:blipFill>
        <p:spPr bwMode="auto">
          <a:xfrm>
            <a:off x="7706334" y="2995212"/>
            <a:ext cx="2165779" cy="165618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824192" y="4005065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i="1" dirty="0" err="1">
                <a:solidFill>
                  <a:schemeClr val="bg1"/>
                </a:solidFill>
              </a:rPr>
              <a:t>Solanum</a:t>
            </a:r>
            <a:r>
              <a:rPr lang="lv-LV" i="1" dirty="0">
                <a:solidFill>
                  <a:schemeClr val="bg1"/>
                </a:solidFill>
              </a:rPr>
              <a:t> </a:t>
            </a:r>
            <a:r>
              <a:rPr lang="lv-LV" i="1" dirty="0" err="1">
                <a:solidFill>
                  <a:schemeClr val="bg1"/>
                </a:solidFill>
              </a:rPr>
              <a:t>melongena</a:t>
            </a:r>
            <a:r>
              <a:rPr lang="lv-LV" i="1" dirty="0">
                <a:solidFill>
                  <a:schemeClr val="bg1"/>
                </a:solidFill>
              </a:rPr>
              <a:t> </a:t>
            </a:r>
            <a:endParaRPr lang="lv-LV" dirty="0">
              <a:solidFill>
                <a:schemeClr val="bg1"/>
              </a:solidFill>
            </a:endParaRPr>
          </a:p>
        </p:txBody>
      </p:sp>
      <p:pic>
        <p:nvPicPr>
          <p:cNvPr id="126979" name="Picture 7" descr="C:\Users\gtilitis\Documents\Augļi\Apelsīni 0210\IMG_14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2184" y="4758601"/>
            <a:ext cx="2232248" cy="167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7968208" y="5877272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i="1" dirty="0" err="1">
                <a:solidFill>
                  <a:schemeClr val="bg1"/>
                </a:solidFill>
              </a:rPr>
              <a:t>Citrus</a:t>
            </a:r>
            <a:r>
              <a:rPr lang="lv-LV" i="1" dirty="0">
                <a:solidFill>
                  <a:schemeClr val="bg1"/>
                </a:solidFill>
              </a:rPr>
              <a:t> L</a:t>
            </a:r>
            <a:endParaRPr lang="lv-LV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63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1847528" y="404664"/>
            <a:ext cx="8362950" cy="792162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>
                <a:latin typeface="Times New Roman" pitchFamily="18" charset="0"/>
              </a:rPr>
              <a:t>Liriomyza sativae </a:t>
            </a:r>
            <a:r>
              <a:rPr lang="ru-RU" sz="3200" b="1" dirty="0">
                <a:latin typeface="Times New Roman" pitchFamily="18" charset="0"/>
              </a:rPr>
              <a:t>в базилике (Израиль)</a:t>
            </a:r>
            <a:endParaRPr lang="lv-LV" sz="3200" b="1" dirty="0">
              <a:latin typeface="Times New Roman" pitchFamily="18" charset="0"/>
            </a:endParaRPr>
          </a:p>
        </p:txBody>
      </p:sp>
      <p:pic>
        <p:nvPicPr>
          <p:cNvPr id="4710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4537" y="1880420"/>
            <a:ext cx="2727647" cy="3636862"/>
          </a:xfrm>
          <a:noFill/>
        </p:spPr>
      </p:pic>
      <p:pic>
        <p:nvPicPr>
          <p:cNvPr id="47108" name="Picture 2"/>
          <p:cNvPicPr>
            <a:picLocks noChangeAspect="1"/>
          </p:cNvPicPr>
          <p:nvPr/>
        </p:nvPicPr>
        <p:blipFill>
          <a:blip r:embed="rId3" cstate="print"/>
          <a:srcRect r="43030"/>
          <a:stretch>
            <a:fillRect/>
          </a:stretch>
        </p:blipFill>
        <p:spPr bwMode="auto">
          <a:xfrm>
            <a:off x="1631951" y="1700213"/>
            <a:ext cx="3332163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8208" y="2383805"/>
            <a:ext cx="24574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7506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0293" y="223863"/>
            <a:ext cx="8136904" cy="504057"/>
          </a:xfrm>
        </p:spPr>
        <p:txBody>
          <a:bodyPr>
            <a:normAutofit/>
          </a:bodyPr>
          <a:lstStyle/>
          <a:p>
            <a:r>
              <a:rPr lang="ru-RU" sz="2000" b="1" dirty="0"/>
              <a:t>Инспекция цитрусовых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3385" y="649156"/>
            <a:ext cx="8507288" cy="3572516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проверки идентичности</a:t>
            </a:r>
            <a:endParaRPr lang="lv-LV" dirty="0"/>
          </a:p>
          <a:p>
            <a:pPr lvl="0"/>
            <a:r>
              <a:rPr lang="ru-RU" dirty="0"/>
              <a:t>Является ли ассортимент и количество соответствует сопроводительным документам?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32</a:t>
            </a:fld>
            <a:endParaRPr lang="lv-LV" dirty="0"/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917" y="1680344"/>
            <a:ext cx="1316752" cy="1779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8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310" y="1753594"/>
            <a:ext cx="2146917" cy="159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847528" y="3573016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dirty="0"/>
              <a:t>- </a:t>
            </a:r>
            <a:r>
              <a:rPr lang="ru-RU" dirty="0" smtClean="0"/>
              <a:t>The </a:t>
            </a:r>
            <a:r>
              <a:rPr lang="ru-RU" dirty="0"/>
              <a:t>единица осмотра выбирается с помощью подходящего статистического метода (см МСФМ 31)</a:t>
            </a:r>
            <a:endParaRPr lang="en-GB" dirty="0"/>
          </a:p>
        </p:txBody>
      </p:sp>
      <p:pic>
        <p:nvPicPr>
          <p:cNvPr id="1689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1660666"/>
            <a:ext cx="2464817" cy="1841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89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4059138"/>
            <a:ext cx="1826782" cy="120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673262" y="4464733"/>
            <a:ext cx="4582301" cy="92333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lv-LV" dirty="0"/>
              <a:t>- </a:t>
            </a:r>
            <a:r>
              <a:rPr lang="ru-RU" dirty="0"/>
              <a:t>осмотр требует использования основного инструмента: лупы, фонарика, ножа.</a:t>
            </a:r>
            <a:endParaRPr lang="en-US" dirty="0"/>
          </a:p>
        </p:txBody>
      </p:sp>
      <p:pic>
        <p:nvPicPr>
          <p:cNvPr id="16896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587" y="3631796"/>
            <a:ext cx="1369389" cy="1833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896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579" y="5411777"/>
            <a:ext cx="1855269" cy="1385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44686" y="5515575"/>
            <a:ext cx="6610130" cy="92333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Резка, если это необходимо, должно быть сделано с осторожностью, чтобы избежать уничтожение или ранения  вредных организмов. </a:t>
            </a:r>
            <a:endParaRPr lang="en-GB" dirty="0"/>
          </a:p>
        </p:txBody>
      </p:sp>
      <p:pic>
        <p:nvPicPr>
          <p:cNvPr id="169986" name="Picture 2" descr="C:\Users\kromanova\Desktop\Dokumenti\Projekti\BTSF_TRACES\New Folder\0210LM00011-apelsīni\P110016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915" y="1668487"/>
            <a:ext cx="1260457" cy="189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93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537" y="260648"/>
            <a:ext cx="8261575" cy="1470728"/>
          </a:xfrm>
        </p:spPr>
        <p:txBody>
          <a:bodyPr>
            <a:normAutofit/>
          </a:bodyPr>
          <a:lstStyle/>
          <a:p>
            <a:r>
              <a:rPr lang="ru-RU" sz="2000" b="1" dirty="0"/>
              <a:t>Гидростатический метод досмотра малых фруктов (черешни, вишни, и другие подобные плоды </a:t>
            </a:r>
            <a:r>
              <a:rPr lang="ru-RU" sz="2000" b="1" i="1" dirty="0"/>
              <a:t>Prunus L., Ribes L. и Vaccinium</a:t>
            </a:r>
            <a:r>
              <a:rPr lang="ru-RU" sz="2000" b="1" dirty="0"/>
              <a:t>)</a:t>
            </a:r>
            <a:endParaRPr lang="en-GB" sz="2000" b="1" dirty="0"/>
          </a:p>
        </p:txBody>
      </p:sp>
      <p:pic>
        <p:nvPicPr>
          <p:cNvPr id="171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759" y="1961659"/>
            <a:ext cx="2115495" cy="1639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077200" y="6603879"/>
            <a:ext cx="2051248" cy="117597"/>
          </a:xfrm>
        </p:spPr>
        <p:txBody>
          <a:bodyPr/>
          <a:lstStyle/>
          <a:p>
            <a:fld id="{8BBF92B8-554B-411D-A484-70E6955A8ADD}" type="slidenum">
              <a:rPr lang="lv-LV" smtClean="0"/>
              <a:pPr/>
              <a:t>33</a:t>
            </a:fld>
            <a:endParaRPr lang="lv-LV" dirty="0"/>
          </a:p>
        </p:txBody>
      </p:sp>
      <p:sp>
        <p:nvSpPr>
          <p:cNvPr id="5" name="Rectangle 4"/>
          <p:cNvSpPr/>
          <p:nvPr/>
        </p:nvSpPr>
        <p:spPr>
          <a:xfrm>
            <a:off x="2433825" y="3613667"/>
            <a:ext cx="27687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lv-LV" dirty="0"/>
              <a:t>1.</a:t>
            </a:r>
            <a:r>
              <a:rPr lang="ru-RU" dirty="0"/>
              <a:t>1 л воды при 20 ° C</a:t>
            </a:r>
            <a:endParaRPr lang="lv-LV" dirty="0"/>
          </a:p>
          <a:p>
            <a:r>
              <a:rPr lang="en-US" dirty="0"/>
              <a:t> </a:t>
            </a:r>
            <a:r>
              <a:rPr lang="ru-RU" dirty="0"/>
              <a:t>2 кг поваренной соли</a:t>
            </a:r>
            <a:endParaRPr lang="en-GB" dirty="0"/>
          </a:p>
        </p:txBody>
      </p:sp>
      <p:pic>
        <p:nvPicPr>
          <p:cNvPr id="171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093" y="1992874"/>
            <a:ext cx="2115440" cy="162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435403" y="3752165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dirty="0"/>
              <a:t>2. </a:t>
            </a:r>
            <a:r>
              <a:rPr lang="ru-RU" dirty="0"/>
              <a:t>1 кг фруктов</a:t>
            </a:r>
            <a:endParaRPr lang="en-GB" dirty="0"/>
          </a:p>
        </p:txBody>
      </p:sp>
      <p:pic>
        <p:nvPicPr>
          <p:cNvPr id="1710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101" y="1887121"/>
            <a:ext cx="2135867" cy="1692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7616805" y="3613666"/>
            <a:ext cx="26556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dirty="0"/>
              <a:t>3. </a:t>
            </a:r>
            <a:r>
              <a:rPr lang="ru-RU" dirty="0"/>
              <a:t>Фрукты держать в течение 1 часа в соленой жидкости</a:t>
            </a:r>
            <a:endParaRPr lang="en-GB" dirty="0"/>
          </a:p>
        </p:txBody>
      </p:sp>
      <p:pic>
        <p:nvPicPr>
          <p:cNvPr id="1710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051" y="4418654"/>
            <a:ext cx="2430913" cy="1746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10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125" y="4498196"/>
            <a:ext cx="3768817" cy="1587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5017387" y="6234546"/>
            <a:ext cx="5331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dirty="0"/>
              <a:t>4. </a:t>
            </a:r>
            <a:r>
              <a:rPr lang="ru-RU" dirty="0"/>
              <a:t>Проверьте наличие личинок плодовых мух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56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Растение, растение предназначены для посадки, срезанные цветы</a:t>
            </a:r>
            <a:endParaRPr lang="lv-LV" sz="20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 dirty="0"/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775522" y="2159875"/>
            <a:ext cx="8682057" cy="4342730"/>
            <a:chOff x="443192" y="3422055"/>
            <a:chExt cx="7920880" cy="3240360"/>
          </a:xfrm>
        </p:grpSpPr>
        <p:sp>
          <p:nvSpPr>
            <p:cNvPr id="5" name="Rounded Rectangle 15"/>
            <p:cNvSpPr>
              <a:spLocks noChangeArrowheads="1"/>
            </p:cNvSpPr>
            <p:nvPr/>
          </p:nvSpPr>
          <p:spPr bwMode="auto">
            <a:xfrm>
              <a:off x="443192" y="3422055"/>
              <a:ext cx="7920880" cy="324036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algn="ctr">
              <a:solidFill>
                <a:srgbClr val="6699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chemeClr val="bg1"/>
                </a:buClr>
                <a:buChar char="•"/>
                <a:defRPr sz="2400" i="1">
                  <a:solidFill>
                    <a:srgbClr val="0F5494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9FBA"/>
                </a:buClr>
                <a:buChar char="•"/>
                <a:defRPr sz="2000" b="1">
                  <a:solidFill>
                    <a:srgbClr val="0F5494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defRPr sz="1400">
                  <a:solidFill>
                    <a:srgbClr val="0F5494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1800" i="0">
                <a:solidFill>
                  <a:schemeClr val="tx1"/>
                </a:solidFill>
              </a:endParaRPr>
            </a:p>
          </p:txBody>
        </p:sp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971600" y="3501008"/>
              <a:ext cx="7272808" cy="2952328"/>
              <a:chOff x="971600" y="3501008"/>
              <a:chExt cx="7272808" cy="2952328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62"/>
              <a:stretch>
                <a:fillRect/>
              </a:stretch>
            </p:blipFill>
            <p:spPr bwMode="auto">
              <a:xfrm>
                <a:off x="971600" y="4941168"/>
                <a:ext cx="1440160" cy="1512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92280" y="4919085"/>
                <a:ext cx="1149207" cy="1534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4941168"/>
                <a:ext cx="2016224" cy="1512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7744" y="3501008"/>
                <a:ext cx="1296144" cy="1296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16"/>
              <a:stretch>
                <a:fillRect/>
              </a:stretch>
            </p:blipFill>
            <p:spPr bwMode="auto">
              <a:xfrm>
                <a:off x="5868144" y="3501008"/>
                <a:ext cx="2376264" cy="1296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7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60032" y="4941167"/>
                <a:ext cx="2018824" cy="1512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9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3618" y="3509580"/>
                <a:ext cx="1918502" cy="1279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45" t="24081" r="47578" b="10950"/>
              <a:stretch>
                <a:fillRect/>
              </a:stretch>
            </p:blipFill>
            <p:spPr bwMode="auto">
              <a:xfrm>
                <a:off x="971600" y="3501008"/>
                <a:ext cx="1059474" cy="1296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80347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2" descr="C:\Users\gtilitis\Documents\Fitosanitārā k. organismi\Sertifikāti\0995_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88641"/>
            <a:ext cx="3099553" cy="435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53" y="1988841"/>
            <a:ext cx="3193256" cy="456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817" y="836715"/>
            <a:ext cx="3386138" cy="480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715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v-LV" sz="2000" i="1" dirty="0" err="1">
                <a:solidFill>
                  <a:schemeClr val="tx1"/>
                </a:solidFill>
              </a:rPr>
              <a:t>Puccinia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i="1" dirty="0" err="1">
                <a:solidFill>
                  <a:schemeClr val="tx1"/>
                </a:solidFill>
              </a:rPr>
              <a:t>horiana-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dirty="0">
                <a:solidFill>
                  <a:schemeClr val="tx1"/>
                </a:solidFill>
              </a:rPr>
              <a:t/>
            </a:r>
            <a:br>
              <a:rPr lang="lv-LV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 Белая ржавчина хрызантемы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6" descr="Evaluation of the disease level of chrysanthemum with Puccinia horian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1844825"/>
            <a:ext cx="2952369" cy="2952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Roya crisantem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7848" y="2972257"/>
            <a:ext cx="3333750" cy="277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http://www.extension.umn.edu/projects/yardandgarden/yglnews/images2/Oct12008/art5-2_600p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232" y="1844824"/>
            <a:ext cx="2286000" cy="152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chrysanthemum white rust, Puccinia horiana  (Uredinales: Pucciniaceae)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0" y="4768554"/>
            <a:ext cx="3023616" cy="2015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58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4035" y="384271"/>
            <a:ext cx="4019718" cy="1842686"/>
          </a:xfrm>
        </p:spPr>
        <p:txBody>
          <a:bodyPr>
            <a:noAutofit/>
          </a:bodyPr>
          <a:lstStyle/>
          <a:p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Thrips</a:t>
            </a:r>
            <a:r>
              <a:rPr lang="es-ES" altLang="en-US" sz="20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000" i="1" dirty="0" err="1">
                <a:solidFill>
                  <a:schemeClr val="tx1"/>
                </a:solidFill>
                <a:latin typeface="Arial" charset="0"/>
              </a:rPr>
              <a:t>palmi</a:t>
            </a:r>
            <a:r>
              <a:rPr lang="lv-LV" altLang="en-US" sz="2000" dirty="0">
                <a:solidFill>
                  <a:schemeClr val="tx1"/>
                </a:solidFill>
                <a:latin typeface="Arial" charset="0"/>
              </a:rPr>
              <a:t> – </a:t>
            </a:r>
            <a:br>
              <a:rPr lang="lv-LV" altLang="en-US" sz="2000" dirty="0">
                <a:solidFill>
                  <a:schemeClr val="tx1"/>
                </a:solidFill>
                <a:latin typeface="Arial" charset="0"/>
              </a:rPr>
            </a:br>
            <a:r>
              <a:rPr lang="ru-RU" altLang="en-US" sz="2000" dirty="0">
                <a:solidFill>
                  <a:schemeClr val="tx1"/>
                </a:solidFill>
                <a:latin typeface="Arial" charset="0"/>
              </a:rPr>
              <a:t>Пальмовый трипс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5" descr="22occidentalis-lar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1" y="1916833"/>
            <a:ext cx="5876925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http://www.ces.ncsu.edu/depts/ent/notes/O&amp;T/flowers/note21/flthrp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85716"/>
            <a:ext cx="2524760" cy="257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http://www.insectimages.org/images/768x512/12430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32" y="4725144"/>
            <a:ext cx="3072384" cy="205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Melon-thrips-damage-to-eggfruit-2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875" y="3830385"/>
            <a:ext cx="2743200" cy="295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http://s1.e-monsite.com/2009/04/30/08/96343284thrips-jp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49" y="135313"/>
            <a:ext cx="1990725" cy="1945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t_palmi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413" y="2080626"/>
            <a:ext cx="2760662" cy="186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224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n-US" sz="2200" i="1" dirty="0" err="1">
                <a:solidFill>
                  <a:schemeClr val="tx1"/>
                </a:solidFill>
                <a:latin typeface="Arial" charset="0"/>
              </a:rPr>
              <a:t>Bemisia</a:t>
            </a:r>
            <a:r>
              <a:rPr lang="es-ES" altLang="en-US" sz="22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200" i="1" dirty="0" err="1">
                <a:solidFill>
                  <a:schemeClr val="tx1"/>
                </a:solidFill>
                <a:latin typeface="Arial" charset="0"/>
              </a:rPr>
              <a:t>tabaci</a:t>
            </a:r>
            <a:r>
              <a:rPr lang="lv-LV" altLang="en-US" sz="22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lv-LV" altLang="en-US" sz="2200" dirty="0">
                <a:solidFill>
                  <a:schemeClr val="tx1"/>
                </a:solidFill>
                <a:latin typeface="Arial" charset="0"/>
              </a:rPr>
              <a:t>–</a:t>
            </a:r>
            <a:br>
              <a:rPr lang="lv-LV" altLang="en-US" sz="2200" dirty="0">
                <a:solidFill>
                  <a:schemeClr val="tx1"/>
                </a:solidFill>
                <a:latin typeface="Arial" charset="0"/>
              </a:rPr>
            </a:br>
            <a:r>
              <a:rPr lang="ru-RU" altLang="en-US" sz="2200" dirty="0">
                <a:solidFill>
                  <a:schemeClr val="tx1"/>
                </a:solidFill>
                <a:latin typeface="Arial" charset="0"/>
              </a:rPr>
              <a:t>Белокрылка хлопчатника</a:t>
            </a:r>
            <a:endParaRPr lang="lv-LV" dirty="0">
              <a:solidFill>
                <a:schemeClr val="tx1"/>
              </a:solidFill>
            </a:endParaRPr>
          </a:p>
        </p:txBody>
      </p:sp>
      <p:pic>
        <p:nvPicPr>
          <p:cNvPr id="4" name="Picture 5" descr="Bemisi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916832"/>
            <a:ext cx="2477110" cy="184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http://www.plantesygdomme.dk/Bomuldsmellus/images/pa1730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331" y="2060848"/>
            <a:ext cx="4038600" cy="303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GTilitis\Documents\Fitosanitārā k. organismi\2008_07_11 Puansetijas E510\P71177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401" y="3758748"/>
            <a:ext cx="2232025" cy="298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Bemisia_argentifolii_519403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881" y="4853567"/>
            <a:ext cx="2893695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Bemisia_tabac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1909" y="121852"/>
            <a:ext cx="1735836" cy="154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949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n-US" sz="2200" i="1" dirty="0" err="1">
                <a:solidFill>
                  <a:schemeClr val="tx1"/>
                </a:solidFill>
                <a:latin typeface="Arial" charset="0"/>
              </a:rPr>
              <a:t>Spodoptera</a:t>
            </a:r>
            <a:r>
              <a:rPr lang="es-ES" altLang="en-US" sz="22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s-ES" altLang="en-US" sz="2200" i="1" dirty="0" err="1">
                <a:solidFill>
                  <a:schemeClr val="tx1"/>
                </a:solidFill>
                <a:latin typeface="Arial" charset="0"/>
              </a:rPr>
              <a:t>sp</a:t>
            </a:r>
            <a:r>
              <a:rPr lang="lv-LV" altLang="en-US" sz="2200" i="1" dirty="0">
                <a:solidFill>
                  <a:schemeClr val="tx1"/>
                </a:solidFill>
                <a:latin typeface="Arial" charset="0"/>
              </a:rPr>
              <a:t>p., </a:t>
            </a:r>
            <a:r>
              <a:rPr lang="lv-LV" altLang="en-US" sz="2200" i="1" dirty="0" err="1">
                <a:solidFill>
                  <a:schemeClr val="tx1"/>
                </a:solidFill>
                <a:latin typeface="Arial" charset="0"/>
              </a:rPr>
              <a:t>Helicoverpa</a:t>
            </a:r>
            <a:r>
              <a:rPr lang="lv-LV" altLang="en-US" sz="2200" i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lv-LV" altLang="en-US" sz="2200" i="1" dirty="0" err="1">
                <a:solidFill>
                  <a:schemeClr val="tx1"/>
                </a:solidFill>
                <a:latin typeface="Arial" charset="0"/>
              </a:rPr>
              <a:t>spp</a:t>
            </a:r>
            <a:r>
              <a:rPr lang="lv-LV" altLang="en-US" sz="2200" i="1" dirty="0">
                <a:solidFill>
                  <a:schemeClr val="tx1"/>
                </a:solidFill>
                <a:latin typeface="Arial" charset="0"/>
              </a:rPr>
              <a:t>. </a:t>
            </a:r>
            <a:r>
              <a:rPr lang="lv-LV" altLang="en-US" sz="2200" dirty="0">
                <a:solidFill>
                  <a:schemeClr val="tx1"/>
                </a:solidFill>
                <a:latin typeface="Arial" charset="0"/>
              </a:rPr>
              <a:t>– </a:t>
            </a:r>
            <a:r>
              <a:rPr lang="ru-RU" altLang="en-US" sz="2200" dirty="0">
                <a:solidFill>
                  <a:schemeClr val="tx1"/>
                </a:solidFill>
                <a:latin typeface="Arial" charset="0"/>
              </a:rPr>
              <a:t>Совки</a:t>
            </a:r>
            <a:endParaRPr lang="lv-LV" dirty="0">
              <a:solidFill>
                <a:schemeClr val="tx1"/>
              </a:solidFill>
            </a:endParaRPr>
          </a:p>
        </p:txBody>
      </p:sp>
      <p:pic>
        <p:nvPicPr>
          <p:cNvPr id="4" name="Picture 5" descr="Spodoptera_frugiperda_worm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1844824"/>
            <a:ext cx="2159638" cy="144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adulto_spodoptera_littoralis_rosquilla_negr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3789041"/>
            <a:ext cx="3563937" cy="23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www.inra.fr/hyppz/IMAGES/703308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844824"/>
            <a:ext cx="3429000" cy="224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Spodoptera_litura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128" y="4091008"/>
            <a:ext cx="3317558" cy="259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http://loveapplefarm.typepad.com/growbetterveggies/images/2007/11/26/fruitworm_chompin_on_a_mate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4693334"/>
            <a:ext cx="2844800" cy="2139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Spodoptera_frugiperd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48" y="2204865"/>
            <a:ext cx="2032000" cy="130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919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>
                <a:solidFill>
                  <a:schemeClr val="tx1"/>
                </a:solidFill>
              </a:rPr>
              <a:t>ЦЕЛИ ОТБОРА ОБРАЗЦОВ ОТ ГРУЗОВ</a:t>
            </a:r>
            <a:r>
              <a:rPr lang="en-GB" altLang="en-US" dirty="0">
                <a:solidFill>
                  <a:schemeClr val="tx1"/>
                </a:solidFill>
              </a:rPr>
              <a:t/>
            </a:r>
            <a:br>
              <a:rPr lang="en-GB" altLang="en-US" dirty="0">
                <a:solidFill>
                  <a:schemeClr val="tx1"/>
                </a:solidFill>
              </a:rPr>
            </a:br>
            <a:endParaRPr lang="lv-LV" dirty="0"/>
          </a:p>
        </p:txBody>
      </p:sp>
      <p:sp>
        <p:nvSpPr>
          <p:cNvPr id="3" name="Rectangle 2"/>
          <p:cNvSpPr/>
          <p:nvPr/>
        </p:nvSpPr>
        <p:spPr>
          <a:xfrm>
            <a:off x="2264230" y="1567725"/>
            <a:ext cx="838412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GB" altLang="en-US" dirty="0" smtClean="0"/>
              <a:t>-  </a:t>
            </a:r>
            <a:r>
              <a:rPr lang="ru-RU" altLang="en-US" sz="2400" dirty="0"/>
              <a:t>выявить регулируемые вредные организмы</a:t>
            </a:r>
            <a:endParaRPr lang="en-GB" altLang="en-US" sz="2400" dirty="0"/>
          </a:p>
          <a:p>
            <a:pPr algn="just">
              <a:defRPr/>
            </a:pPr>
            <a:endParaRPr lang="en-GB" altLang="en-US" sz="2400" dirty="0"/>
          </a:p>
          <a:p>
            <a:pPr algn="just">
              <a:defRPr/>
            </a:pPr>
            <a:r>
              <a:rPr lang="en-GB" altLang="en-US" sz="2400" dirty="0"/>
              <a:t>-  </a:t>
            </a:r>
            <a:r>
              <a:rPr lang="ru-RU" altLang="en-US" sz="2400" dirty="0"/>
              <a:t>предоставить гарантию, что численность регулируемых вредных организмов или заражённых единиц в грузе не превышает заданный уровень толерантности для этих вредных организмов;</a:t>
            </a:r>
            <a:endParaRPr lang="en-GB" altLang="en-US" sz="2400" dirty="0"/>
          </a:p>
          <a:p>
            <a:pPr marL="457200" indent="-457200" algn="just">
              <a:buFontTx/>
              <a:buChar char="-"/>
              <a:defRPr/>
            </a:pPr>
            <a:r>
              <a:rPr lang="ru-RU" altLang="en-US" sz="2400" dirty="0" smtClean="0"/>
              <a:t>предоставить </a:t>
            </a:r>
            <a:r>
              <a:rPr lang="ru-RU" altLang="en-US" sz="2400" dirty="0"/>
              <a:t>заключение об общем фитосанитарном состоянии груза</a:t>
            </a:r>
            <a:r>
              <a:rPr lang="ru-RU" altLang="en-US" sz="2400" dirty="0" smtClean="0"/>
              <a:t>;</a:t>
            </a:r>
            <a:endParaRPr lang="lv-LV" altLang="en-US" sz="2400" dirty="0" smtClean="0"/>
          </a:p>
          <a:p>
            <a:pPr marL="457200" indent="-457200" algn="just">
              <a:buFontTx/>
              <a:buChar char="-"/>
              <a:defRPr/>
            </a:pPr>
            <a:endParaRPr lang="lv-LV" altLang="en-US" sz="2400" dirty="0" smtClean="0"/>
          </a:p>
          <a:p>
            <a:pPr algn="just">
              <a:defRPr/>
            </a:pPr>
            <a:r>
              <a:rPr lang="ru-RU" altLang="en-US" sz="2400" b="1" u="sng" dirty="0"/>
              <a:t>Уровень толерантности </a:t>
            </a:r>
            <a:r>
              <a:rPr lang="ru-RU" altLang="en-US" sz="2400" b="1" dirty="0"/>
              <a:t>указывает на процент заражения всего груза или партии, который является порогом для фитосанитарного действия</a:t>
            </a:r>
            <a:endParaRPr lang="en-GB" altLang="en-US" sz="2400" b="1" dirty="0"/>
          </a:p>
          <a:p>
            <a:pPr marL="457200" indent="-457200" algn="just">
              <a:buFontTx/>
              <a:buChar char="-"/>
              <a:defRPr/>
            </a:pPr>
            <a:endParaRPr lang="en-GB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8372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5887" y="12576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/>
              <a:t>Методические рекомендации по проверке здоровья растений и методам отбора образцов срезанных цветов, зелени и рассады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9976" y="1795244"/>
            <a:ext cx="4536504" cy="3938012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ru-RU" sz="2000" dirty="0"/>
              <a:t>Оценка состояния транспортного средства на предмет обеспечения необходимых условий в процессе транспортировки и упаковочных материалов для проверки наличия подкарантинных вредных организмов, гусениц, листоверток и т.д. на всех фазах развития (яйца, личинки, куколки, взрослые насекомые). </a:t>
            </a:r>
            <a:endParaRPr lang="lv-LV" sz="2000" dirty="0"/>
          </a:p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40</a:t>
            </a:fld>
            <a:endParaRPr lang="lv-LV"/>
          </a:p>
        </p:txBody>
      </p:sp>
      <p:pic>
        <p:nvPicPr>
          <p:cNvPr id="117763" name="Picture 3" descr="C:\Users\kromanova\Desktop\Dokumenti\My Pictures\BILDES PREZENT\2008_06_04 Kristina Gunars Tilitis Natalja Ivanova E510\P60466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004" y="2132856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52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5887" y="125760"/>
            <a:ext cx="8229600" cy="1143000"/>
          </a:xfrm>
        </p:spPr>
        <p:txBody>
          <a:bodyPr>
            <a:normAutofit/>
          </a:bodyPr>
          <a:lstStyle/>
          <a:p>
            <a:endParaRPr lang="en-GB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41</a:t>
            </a:fld>
            <a:endParaRPr lang="lv-LV"/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2" b="4866"/>
          <a:stretch/>
        </p:blipFill>
        <p:spPr bwMode="auto">
          <a:xfrm>
            <a:off x="1919537" y="3138442"/>
            <a:ext cx="8341671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18059" y="1628800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2000" b="1" dirty="0"/>
              <a:t>Количество срезанных цветов для проверки здоровья растений срезанных цветов, зелени и рассады</a:t>
            </a:r>
            <a:r>
              <a:rPr lang="ru-RU" sz="2000" dirty="0"/>
              <a:t>:</a:t>
            </a:r>
            <a:endParaRPr lang="lv-LV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991544" y="1600201"/>
            <a:ext cx="8219256" cy="1252736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985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6567" y="-11137"/>
            <a:ext cx="6201713" cy="660866"/>
          </a:xfrm>
        </p:spPr>
        <p:txBody>
          <a:bodyPr>
            <a:noAutofit/>
          </a:bodyPr>
          <a:lstStyle/>
          <a:p>
            <a:r>
              <a:rPr lang="ru-RU" sz="2000" b="1" dirty="0"/>
              <a:t>Осмотр срезанных цветов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2630" y="692696"/>
            <a:ext cx="5867299" cy="54085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/>
              <a:t>Карантинные организмы присутствующие на живых цветов </a:t>
            </a:r>
            <a:r>
              <a:rPr lang="lv-LV" b="1" dirty="0"/>
              <a:t>: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42</a:t>
            </a:fld>
            <a:endParaRPr lang="lv-LV"/>
          </a:p>
        </p:txBody>
      </p:sp>
      <p:sp>
        <p:nvSpPr>
          <p:cNvPr id="10" name="TextBox 9"/>
          <p:cNvSpPr txBox="1"/>
          <p:nvPr/>
        </p:nvSpPr>
        <p:spPr>
          <a:xfrm flipH="1">
            <a:off x="10056440" y="175846"/>
            <a:ext cx="447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/>
              <a:t>18</a:t>
            </a:r>
            <a:endParaRPr lang="en-GB" sz="1600" dirty="0"/>
          </a:p>
        </p:txBody>
      </p:sp>
      <p:sp>
        <p:nvSpPr>
          <p:cNvPr id="4" name="Rectangle 3"/>
          <p:cNvSpPr/>
          <p:nvPr/>
        </p:nvSpPr>
        <p:spPr>
          <a:xfrm>
            <a:off x="1722629" y="1477441"/>
            <a:ext cx="25294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/>
              <a:t>Aster, Eryngium, Hypericum, Lisianthus, Eustoma, Rosa, Trachelium</a:t>
            </a:r>
            <a:r>
              <a:rPr lang="lv-LV" sz="1600" dirty="0"/>
              <a:t>:</a:t>
            </a:r>
            <a:endParaRPr lang="en-GB" sz="1600" dirty="0"/>
          </a:p>
        </p:txBody>
      </p:sp>
      <p:sp>
        <p:nvSpPr>
          <p:cNvPr id="5" name="Rectangle 4"/>
          <p:cNvSpPr/>
          <p:nvPr/>
        </p:nvSpPr>
        <p:spPr>
          <a:xfrm>
            <a:off x="5171154" y="1589144"/>
            <a:ext cx="5048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 err="1"/>
              <a:t>Bemisia</a:t>
            </a:r>
            <a:r>
              <a:rPr lang="en-GB" i="1" dirty="0"/>
              <a:t> </a:t>
            </a:r>
            <a:r>
              <a:rPr lang="en-GB" i="1" dirty="0" err="1"/>
              <a:t>tabaci</a:t>
            </a:r>
            <a:r>
              <a:rPr lang="en-GB" i="1" dirty="0"/>
              <a:t> </a:t>
            </a:r>
            <a:r>
              <a:rPr lang="en-GB" dirty="0"/>
              <a:t>(non-European populations)</a:t>
            </a:r>
          </a:p>
        </p:txBody>
      </p:sp>
      <p:pic>
        <p:nvPicPr>
          <p:cNvPr id="164958" name="Picture 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489" y="957943"/>
            <a:ext cx="1197076" cy="1227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722630" y="2780930"/>
            <a:ext cx="40853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/>
              <a:t>Dendranthema</a:t>
            </a:r>
            <a:r>
              <a:rPr lang="en-US" sz="1600" dirty="0"/>
              <a:t> (also includes Chrysanthemum),  Dianthus</a:t>
            </a:r>
            <a:r>
              <a:rPr lang="en-US" dirty="0"/>
              <a:t>:</a:t>
            </a:r>
            <a:endParaRPr lang="en-GB" dirty="0"/>
          </a:p>
        </p:txBody>
      </p:sp>
      <p:pic>
        <p:nvPicPr>
          <p:cNvPr id="164959" name="Picture 9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9" y="3426249"/>
            <a:ext cx="936103" cy="1243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960" name="Picture 9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9" y="3463439"/>
            <a:ext cx="1197773" cy="120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5701698" y="2802394"/>
            <a:ext cx="3062830" cy="926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 err="1"/>
              <a:t>Spodoptera</a:t>
            </a:r>
            <a:r>
              <a:rPr lang="en-GB" i="1" dirty="0"/>
              <a:t> </a:t>
            </a:r>
            <a:r>
              <a:rPr lang="en-GB" i="1" dirty="0" err="1"/>
              <a:t>eridiana</a:t>
            </a:r>
            <a:r>
              <a:rPr lang="en-GB" dirty="0"/>
              <a:t>, </a:t>
            </a:r>
            <a:r>
              <a:rPr lang="en-GB" i="1" dirty="0" err="1"/>
              <a:t>Spodoptera</a:t>
            </a:r>
            <a:r>
              <a:rPr lang="en-GB" i="1" dirty="0"/>
              <a:t> </a:t>
            </a:r>
            <a:r>
              <a:rPr lang="en-GB" i="1" dirty="0" err="1"/>
              <a:t>frugiperda</a:t>
            </a:r>
            <a:r>
              <a:rPr lang="en-GB" dirty="0"/>
              <a:t>, or </a:t>
            </a:r>
            <a:r>
              <a:rPr lang="en-GB" i="1" dirty="0" err="1"/>
              <a:t>Spodoptera</a:t>
            </a:r>
            <a:r>
              <a:rPr lang="en-GB" i="1" dirty="0"/>
              <a:t> </a:t>
            </a:r>
            <a:r>
              <a:rPr lang="en-GB" i="1" dirty="0" err="1"/>
              <a:t>litura</a:t>
            </a:r>
            <a:endParaRPr lang="en-GB" i="1" dirty="0"/>
          </a:p>
        </p:txBody>
      </p:sp>
      <p:pic>
        <p:nvPicPr>
          <p:cNvPr id="164961" name="Picture 9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528" y="2757292"/>
            <a:ext cx="1608957" cy="1067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232162" y="4476468"/>
            <a:ext cx="23571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 err="1"/>
              <a:t>Liriomyza</a:t>
            </a:r>
            <a:r>
              <a:rPr lang="en-GB" i="1" dirty="0"/>
              <a:t> </a:t>
            </a:r>
            <a:r>
              <a:rPr lang="en-GB" i="1" dirty="0" err="1"/>
              <a:t>sativae</a:t>
            </a:r>
            <a:r>
              <a:rPr lang="en-GB" i="1" dirty="0"/>
              <a:t> and</a:t>
            </a:r>
            <a:r>
              <a:rPr lang="lv-LV" i="1" dirty="0"/>
              <a:t> </a:t>
            </a:r>
            <a:r>
              <a:rPr lang="en-GB" i="1" dirty="0" err="1"/>
              <a:t>Amauromyza</a:t>
            </a:r>
            <a:r>
              <a:rPr lang="en-GB" i="1" dirty="0"/>
              <a:t> </a:t>
            </a:r>
            <a:r>
              <a:rPr lang="en-GB" i="1" dirty="0" err="1"/>
              <a:t>maculosa</a:t>
            </a:r>
            <a:endParaRPr lang="en-GB" i="1" dirty="0"/>
          </a:p>
        </p:txBody>
      </p:sp>
      <p:pic>
        <p:nvPicPr>
          <p:cNvPr id="164962" name="Picture 9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242" y="4139817"/>
            <a:ext cx="1640407" cy="1233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963" name="Picture 9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489" y="4297336"/>
            <a:ext cx="910782" cy="120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063551" y="4737443"/>
            <a:ext cx="2629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Gypsophila, </a:t>
            </a:r>
            <a:r>
              <a:rPr lang="en-GB" dirty="0" err="1"/>
              <a:t>Solidago</a:t>
            </a:r>
            <a:r>
              <a:rPr lang="en-GB" dirty="0"/>
              <a:t>:</a:t>
            </a:r>
          </a:p>
        </p:txBody>
      </p:sp>
      <p:pic>
        <p:nvPicPr>
          <p:cNvPr id="164964" name="Picture 1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524" y="5068057"/>
            <a:ext cx="856109" cy="10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965" name="Picture 10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492" y="5122800"/>
            <a:ext cx="1097398" cy="74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897377" y="6237312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Orchidaceae</a:t>
            </a:r>
            <a:r>
              <a:rPr lang="en-GB" dirty="0"/>
              <a:t>:</a:t>
            </a:r>
          </a:p>
        </p:txBody>
      </p:sp>
      <p:pic>
        <p:nvPicPr>
          <p:cNvPr id="164966" name="Picture 10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93" y="5585623"/>
            <a:ext cx="1036626" cy="1118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5807968" y="6052646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 err="1"/>
              <a:t>Thrips</a:t>
            </a:r>
            <a:r>
              <a:rPr lang="en-GB" i="1" dirty="0"/>
              <a:t> </a:t>
            </a:r>
            <a:r>
              <a:rPr lang="en-GB" i="1" dirty="0" err="1"/>
              <a:t>palmi</a:t>
            </a:r>
            <a:endParaRPr lang="en-GB" i="1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256891" y="1766366"/>
            <a:ext cx="914263" cy="0"/>
          </a:xfrm>
          <a:prstGeom prst="straightConnector1">
            <a:avLst/>
          </a:prstGeom>
          <a:ln w="5715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967" name="Picture 10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661" y="2940396"/>
            <a:ext cx="11652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968" name="Picture 10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90694">
            <a:off x="4134634" y="3794056"/>
            <a:ext cx="186706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969" name="Picture 10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373" y="4773798"/>
            <a:ext cx="1020343" cy="54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970" name="Picture 10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540" y="6052647"/>
            <a:ext cx="11652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971" name="Picture 10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206" y="5920683"/>
            <a:ext cx="554536" cy="912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973" name="Picture 10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16" y="1937012"/>
            <a:ext cx="794122" cy="923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95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552" y="404664"/>
            <a:ext cx="7833348" cy="681596"/>
          </a:xfrm>
        </p:spPr>
        <p:txBody>
          <a:bodyPr>
            <a:normAutofit fontScale="90000"/>
          </a:bodyPr>
          <a:lstStyle/>
          <a:p>
            <a:r>
              <a:rPr lang="ru-RU" sz="2200" b="1" dirty="0"/>
              <a:t>Визуальный осмотр для выявления повреждений и наличие вредных организмов</a:t>
            </a:r>
            <a:endParaRPr lang="en-GB" sz="22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43</a:t>
            </a:fld>
            <a:endParaRPr lang="lv-LV"/>
          </a:p>
        </p:txBody>
      </p:sp>
      <p:sp>
        <p:nvSpPr>
          <p:cNvPr id="4" name="Rectangle 3"/>
          <p:cNvSpPr/>
          <p:nvPr/>
        </p:nvSpPr>
        <p:spPr>
          <a:xfrm>
            <a:off x="2063551" y="1378857"/>
            <a:ext cx="4613019" cy="258532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lv-LV" dirty="0"/>
              <a:t>1. </a:t>
            </a:r>
            <a:r>
              <a:rPr lang="ru-RU" dirty="0"/>
              <a:t>Срезанные цветы, выбранные для проверки должны быть тщательно проверены на обеих сторонах листьев, цветов и стебля. Проверка листьев с лупой, положить на люминесцентной лампе листья ищите карантинного вредного организма (</a:t>
            </a:r>
            <a:r>
              <a:rPr lang="ru-RU" i="1" dirty="0"/>
              <a:t>Liriomyza SPP.</a:t>
            </a:r>
            <a:r>
              <a:rPr lang="ru-RU" dirty="0"/>
              <a:t>), Заболевания и симптомы.</a:t>
            </a:r>
            <a:endParaRPr lang="en-GB" dirty="0"/>
          </a:p>
        </p:txBody>
      </p:sp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057" y="2038716"/>
            <a:ext cx="4044146" cy="296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576" y="4645570"/>
            <a:ext cx="139065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30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90" y="4578767"/>
            <a:ext cx="1103847" cy="1833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68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44</a:t>
            </a:fld>
            <a:endParaRPr lang="lv-LV"/>
          </a:p>
        </p:txBody>
      </p:sp>
      <p:sp>
        <p:nvSpPr>
          <p:cNvPr id="4" name="Rectangle 3"/>
          <p:cNvSpPr/>
          <p:nvPr/>
        </p:nvSpPr>
        <p:spPr>
          <a:xfrm>
            <a:off x="1702386" y="692696"/>
            <a:ext cx="3888431" cy="563231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lv-LV" sz="2400" dirty="0"/>
              <a:t>2. </a:t>
            </a:r>
            <a:r>
              <a:rPr lang="ru-RU" sz="2400" dirty="0"/>
              <a:t>Осмотр цветочных головок с увеличительным стеклом, глядя на вредителей между лепестками особое внимание уделяя для цветов в желтый цвет.</a:t>
            </a:r>
          </a:p>
          <a:p>
            <a:pPr algn="just"/>
            <a:r>
              <a:rPr lang="ru-RU" sz="2400" dirty="0"/>
              <a:t>Особое внимание должно быть уделено областях, которые могут обеспечить убежище трипсов, таких как цветы и в пазухах стебли</a:t>
            </a:r>
            <a:r>
              <a:rPr lang="lv-LV" sz="2400" dirty="0"/>
              <a:t> </a:t>
            </a:r>
            <a:r>
              <a:rPr lang="ru-RU" sz="2400" dirty="0"/>
              <a:t>.</a:t>
            </a:r>
            <a:endParaRPr lang="en-US" sz="2400" dirty="0"/>
          </a:p>
        </p:txBody>
      </p:sp>
      <p:pic>
        <p:nvPicPr>
          <p:cNvPr id="120835" name="Picture 3" descr="C:\Users\kromanova\Desktop\Dokumenti\My Pictures\BILDES PREZENT\2008_06_04 Kristina Gunars Tilitis Natalja Ivanova E510\P60469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55" y="692696"/>
            <a:ext cx="419193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98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45</a:t>
            </a:fld>
            <a:endParaRPr lang="lv-LV"/>
          </a:p>
        </p:txBody>
      </p:sp>
      <p:sp>
        <p:nvSpPr>
          <p:cNvPr id="4" name="Rectangle 3"/>
          <p:cNvSpPr/>
          <p:nvPr/>
        </p:nvSpPr>
        <p:spPr>
          <a:xfrm>
            <a:off x="2033088" y="491187"/>
            <a:ext cx="7793083" cy="132343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lv-LV" sz="2000" dirty="0"/>
              <a:t>3. </a:t>
            </a:r>
            <a:r>
              <a:rPr lang="ru-RU" sz="2000" dirty="0"/>
              <a:t>Визуальный поиск вредных организмов при этом необходимо обернуть люминесцентную лампу белой бумагой, осветить ею букет цветов и с лупой провертье наличие подкарантиных организмов </a:t>
            </a:r>
            <a:r>
              <a:rPr lang="en-US" sz="2000" i="1" dirty="0" err="1"/>
              <a:t>Thrips</a:t>
            </a:r>
            <a:r>
              <a:rPr lang="en-US" sz="2000" i="1" dirty="0"/>
              <a:t> </a:t>
            </a:r>
            <a:r>
              <a:rPr lang="ru-RU" sz="2000" i="1" dirty="0"/>
              <a:t>spp</a:t>
            </a:r>
            <a:endParaRPr lang="en-GB" sz="2000" i="1" dirty="0"/>
          </a:p>
        </p:txBody>
      </p:sp>
      <p:pic>
        <p:nvPicPr>
          <p:cNvPr id="119810" name="Picture 2" descr="C:\Users\kromanova\Desktop\Dokumenti\My Pictures\BILDES PREZENT\2008_06_04 Kristina Gunars Tilitis Natalja Ivanova E510\P60466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460" y="2471304"/>
            <a:ext cx="4794072" cy="359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1" name="Picture 3" descr="C:\Users\kromanova\Desktop\Dokumenti\My Pictures\BILDES PREZENT\2008_06_04 Kristina Gunars Tilitis Natalja Ivanova E510\P60469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128" y="2295238"/>
            <a:ext cx="3070276" cy="409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61828" y="1870266"/>
            <a:ext cx="5721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dirty="0">
                <a:hlinkClick r:id="rId4"/>
              </a:rPr>
              <a:t>https://www.youtube.com/watch?v=nJ8tF0_PpLE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99312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5560" y="274638"/>
            <a:ext cx="8075240" cy="418058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968208" y="6352364"/>
            <a:ext cx="2133600" cy="365125"/>
          </a:xfrm>
        </p:spPr>
        <p:txBody>
          <a:bodyPr/>
          <a:lstStyle/>
          <a:p>
            <a:fld id="{8BBF92B8-554B-411D-A484-70E6955A8ADD}" type="slidenum">
              <a:rPr lang="lv-LV" smtClean="0"/>
              <a:pPr/>
              <a:t>46</a:t>
            </a:fld>
            <a:endParaRPr lang="lv-LV"/>
          </a:p>
        </p:txBody>
      </p:sp>
      <p:sp>
        <p:nvSpPr>
          <p:cNvPr id="4" name="Rectangle 3"/>
          <p:cNvSpPr/>
          <p:nvPr/>
        </p:nvSpPr>
        <p:spPr>
          <a:xfrm>
            <a:off x="1703512" y="337956"/>
            <a:ext cx="4464496" cy="280076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lv-LV" sz="1600" dirty="0"/>
              <a:t>4. </a:t>
            </a:r>
            <a:r>
              <a:rPr lang="ru-RU" sz="1600" dirty="0"/>
              <a:t>Цветы в бутонах проверить с помощью специального оборудования для поиска трипсов</a:t>
            </a:r>
            <a:r>
              <a:rPr lang="lv-LV" sz="1600" dirty="0"/>
              <a:t>,</a:t>
            </a:r>
            <a:r>
              <a:rPr lang="ru-RU" sz="1600" dirty="0"/>
              <a:t> взять образец (например, гвоздики) 10-20 цветочных бутунов, положить в воронки, (под воронками положить миску с водой), покрить воронки со стеклом,  включите свет на 12 ч. Если в бутонах вредители находятся после открытия они попадают в миске с водой. Проверять наличие трипсов SPP., Собрать их в пробирки.</a:t>
            </a:r>
            <a:endParaRPr lang="en-GB" sz="1600" dirty="0"/>
          </a:p>
        </p:txBody>
      </p:sp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49" y="521233"/>
            <a:ext cx="2030413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188" y="1042512"/>
            <a:ext cx="1711472" cy="159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873046" y="5501319"/>
            <a:ext cx="3467918" cy="14773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lvl="2" algn="just"/>
            <a:r>
              <a:rPr lang="lv-LV" sz="1600" dirty="0"/>
              <a:t>5. </a:t>
            </a:r>
            <a:r>
              <a:rPr lang="ru-RU" dirty="0"/>
              <a:t>Инспекция цветочных бутонов для обнаружения отверстий и гусениц (</a:t>
            </a:r>
            <a:r>
              <a:rPr lang="ru-RU" i="1" dirty="0"/>
              <a:t>Heliothis SPP., Spodoptera sрр.)</a:t>
            </a:r>
            <a:endParaRPr lang="lv-LV" dirty="0"/>
          </a:p>
        </p:txBody>
      </p:sp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847" y="3146759"/>
            <a:ext cx="2712319" cy="2035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739070" y="3356508"/>
            <a:ext cx="4619591" cy="1200329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lv-LV" dirty="0"/>
              <a:t>6. </a:t>
            </a:r>
            <a:r>
              <a:rPr lang="ru-RU" dirty="0"/>
              <a:t>Осмотр под листьями, ищете яица 0,2 мм длиной форми груши, личинки 1мм длини бледно-желтого цвета- белокрылки</a:t>
            </a:r>
            <a:r>
              <a:rPr lang="en-US" dirty="0"/>
              <a:t> (</a:t>
            </a:r>
            <a:r>
              <a:rPr lang="en-US" i="1" dirty="0" err="1"/>
              <a:t>Bemisia</a:t>
            </a:r>
            <a:r>
              <a:rPr lang="en-US" i="1" dirty="0"/>
              <a:t> </a:t>
            </a:r>
            <a:r>
              <a:rPr lang="en-US" i="1" dirty="0" err="1"/>
              <a:t>tabaci</a:t>
            </a:r>
            <a:r>
              <a:rPr lang="en-US" dirty="0"/>
              <a:t>);</a:t>
            </a:r>
            <a:endParaRPr lang="en-GB" dirty="0"/>
          </a:p>
        </p:txBody>
      </p:sp>
      <p:pic>
        <p:nvPicPr>
          <p:cNvPr id="17408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397" y="5287186"/>
            <a:ext cx="1000125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8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4" r="5914" b="19381"/>
          <a:stretch/>
        </p:blipFill>
        <p:spPr bwMode="auto">
          <a:xfrm>
            <a:off x="8166970" y="5118694"/>
            <a:ext cx="994616" cy="7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281" y="6111976"/>
            <a:ext cx="1090613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896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552" y="274638"/>
            <a:ext cx="8147248" cy="850106"/>
          </a:xfrm>
        </p:spPr>
        <p:txBody>
          <a:bodyPr/>
          <a:lstStyle/>
          <a:p>
            <a:r>
              <a:rPr lang="ru-RU" i="1" dirty="0"/>
              <a:t>Puccinia horiana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47</a:t>
            </a:fld>
            <a:endParaRPr lang="lv-LV"/>
          </a:p>
        </p:txBody>
      </p:sp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278" y="2060848"/>
            <a:ext cx="2454142" cy="3204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081" y="1143793"/>
            <a:ext cx="1440514" cy="1175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662" y="2493987"/>
            <a:ext cx="2109355" cy="158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130662" y="4221088"/>
            <a:ext cx="5781763" cy="163121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lv-LV" sz="1600" dirty="0"/>
              <a:t>7. </a:t>
            </a:r>
            <a:r>
              <a:rPr lang="ru-RU" sz="2000" dirty="0"/>
              <a:t>Проверка листьев хризантем на наличие симптомов белой ржавчины (</a:t>
            </a:r>
            <a:r>
              <a:rPr lang="ru-RU" sz="2000" i="1" dirty="0"/>
              <a:t>Puccinia horiana</a:t>
            </a:r>
            <a:r>
              <a:rPr lang="ru-RU" sz="2000" dirty="0"/>
              <a:t>)- в форме желтых пятен до 4 мм на верхней поверхности листьев, под листьями розовато-коричневых гнойничков</a:t>
            </a:r>
            <a:r>
              <a:rPr lang="en-US" sz="2000" dirty="0"/>
              <a:t>.</a:t>
            </a:r>
            <a:endParaRPr lang="en-GB" sz="2000" dirty="0"/>
          </a:p>
        </p:txBody>
      </p:sp>
      <p:sp>
        <p:nvSpPr>
          <p:cNvPr id="8" name="AutoShape 2" descr="Attēlu rezultāti vaicājumam “Puccinia horiana”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1729655"/>
            <a:ext cx="3096344" cy="2060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29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7688" y="116633"/>
            <a:ext cx="6336704" cy="563597"/>
          </a:xfrm>
        </p:spPr>
        <p:txBody>
          <a:bodyPr>
            <a:noAutofit/>
          </a:bodyPr>
          <a:lstStyle/>
          <a:p>
            <a:r>
              <a:rPr lang="ru-RU" sz="2000" b="1" dirty="0"/>
              <a:t>Инспекция посадочного материала</a:t>
            </a:r>
            <a:endParaRPr lang="lv-LV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48</a:t>
            </a:fld>
            <a:endParaRPr lang="lv-LV"/>
          </a:p>
        </p:txBody>
      </p:sp>
      <p:pic>
        <p:nvPicPr>
          <p:cNvPr id="165982" name="Picture 9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1772816"/>
            <a:ext cx="223661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108747" y="1484785"/>
            <a:ext cx="4995365" cy="255454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lv-LV" sz="2000" dirty="0"/>
              <a:t>3. </a:t>
            </a:r>
            <a:r>
              <a:rPr lang="ru-RU" sz="2000" dirty="0"/>
              <a:t>Осмотр растений в период вегетационного пакоя без листьев). Ищете вредителей на всех стадиях развития (яйца, личинки, куколки, имаго) и симптомов заболеваний (деформации, созревания, истощение коры, трещин, спор и т.д.).</a:t>
            </a:r>
            <a:endParaRPr lang="en-US" sz="2000" dirty="0"/>
          </a:p>
        </p:txBody>
      </p:sp>
      <p:pic>
        <p:nvPicPr>
          <p:cNvPr id="165984" name="Picture 96" descr="C:\Users\kromanova\AppData\Local\Microsoft\Windows\Temporary Internet Files\Content.Outlook\GN4ZPAUO\0721FT00139 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851" y="4077072"/>
            <a:ext cx="268829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51584" y="476672"/>
            <a:ext cx="7931224" cy="816332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608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1584" y="332656"/>
            <a:ext cx="7864572" cy="792088"/>
          </a:xfrm>
        </p:spPr>
        <p:txBody>
          <a:bodyPr>
            <a:normAutofit/>
          </a:bodyPr>
          <a:lstStyle/>
          <a:p>
            <a:r>
              <a:rPr lang="ru-RU" sz="2000" b="1" dirty="0"/>
              <a:t>Количество образцов луковиц для выявления вирусных инфекций</a:t>
            </a:r>
            <a:endParaRPr lang="en-GB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49</a:t>
            </a:fld>
            <a:endParaRPr lang="lv-LV"/>
          </a:p>
        </p:txBody>
      </p:sp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1211651"/>
            <a:ext cx="8157400" cy="188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0" name="Picture 4" descr="http://www.onehundreddollarsamonth.com/wp-content/uploads/2013/10/tulip-bulbs.jpg?0203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500" y="3394607"/>
            <a:ext cx="3239307" cy="210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862" name="Picture 6" descr="http://fairweathers.co.uk/wp-content/uploads/2015/09/hyacinth-autumn-bulb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12" y="3485439"/>
            <a:ext cx="1728192" cy="233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248129" y="3284984"/>
            <a:ext cx="34208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Осмотрите луковицы</a:t>
            </a:r>
            <a:r>
              <a:rPr lang="lv-LV" dirty="0"/>
              <a:t>,</a:t>
            </a:r>
            <a:r>
              <a:rPr lang="ru-RU" dirty="0"/>
              <a:t> ищем деформации, высыхания и т.д., признаков повреждения нематод </a:t>
            </a:r>
            <a:r>
              <a:rPr lang="en-US" i="1" dirty="0"/>
              <a:t>(</a:t>
            </a:r>
            <a:r>
              <a:rPr lang="en-US" i="1" dirty="0" err="1"/>
              <a:t>Ditylenchus</a:t>
            </a:r>
            <a:r>
              <a:rPr lang="en-US" i="1" dirty="0"/>
              <a:t> spp.)</a:t>
            </a:r>
            <a:r>
              <a:rPr lang="ru-RU" dirty="0"/>
              <a:t>.</a:t>
            </a:r>
            <a:endParaRPr lang="en-GB" dirty="0"/>
          </a:p>
        </p:txBody>
      </p:sp>
      <p:pic>
        <p:nvPicPr>
          <p:cNvPr id="121864" name="Picture 8" descr="https://smartsite.ucdavis.edu/access/content/user/00002950/courses/slides/fromCD/1939/68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445" y="4653137"/>
            <a:ext cx="2666265" cy="180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58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Rectangle 2"/>
          <p:cNvSpPr/>
          <p:nvPr/>
        </p:nvSpPr>
        <p:spPr>
          <a:xfrm>
            <a:off x="2365830" y="1712686"/>
            <a:ext cx="8882742" cy="369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2800" dirty="0"/>
              <a:t>Один из самых важных требований знать о </a:t>
            </a:r>
            <a:r>
              <a:rPr lang="ru-RU" sz="2800" b="1" dirty="0"/>
              <a:t>происхождении всего груза</a:t>
            </a:r>
            <a:r>
              <a:rPr lang="ru-RU" sz="2800" dirty="0"/>
              <a:t>!</a:t>
            </a:r>
            <a:endParaRPr lang="lv-LV" sz="2800" dirty="0"/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lang="de-DE" sz="2800" dirty="0"/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2800" dirty="0"/>
              <a:t>Если груз содержит более чем одну партию, досмотр для определения его соответствия требованиям может состоять из нескольких отдельных визуальных проверок, и поэтому образцы должны быть отобраны отдельно от каждой партии.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9513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260648"/>
            <a:ext cx="8424936" cy="418058"/>
          </a:xfr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Дополнительные методы отбора проб</a:t>
            </a:r>
            <a:endParaRPr lang="en-US" sz="28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793058" y="836713"/>
            <a:ext cx="8465493" cy="2213365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Деструктивный </a:t>
            </a:r>
            <a:r>
              <a:rPr lang="lv-LV" sz="1600" dirty="0"/>
              <a:t>(P</a:t>
            </a:r>
            <a:r>
              <a:rPr lang="ru-RU" sz="1600" dirty="0"/>
              <a:t>азрушительный</a:t>
            </a:r>
            <a:r>
              <a:rPr lang="lv-LV" sz="1600" dirty="0"/>
              <a:t>) </a:t>
            </a:r>
            <a:r>
              <a:rPr lang="ru-RU" sz="1600" dirty="0"/>
              <a:t>взятие проб</a:t>
            </a:r>
            <a:endParaRPr lang="lv-LV" sz="1600" dirty="0"/>
          </a:p>
          <a:p>
            <a:pPr marL="0" indent="0" algn="just">
              <a:buNone/>
            </a:pPr>
            <a:r>
              <a:rPr lang="ru-RU" sz="1600" dirty="0"/>
              <a:t>Для растения хозяев видов Anoplophora</a:t>
            </a:r>
            <a:r>
              <a:rPr lang="lv-LV" sz="1600" dirty="0"/>
              <a:t> </a:t>
            </a:r>
            <a:r>
              <a:rPr lang="en-GB" sz="1600" dirty="0"/>
              <a:t>Acer spp., </a:t>
            </a:r>
            <a:r>
              <a:rPr lang="en-GB" sz="1600" dirty="0" err="1"/>
              <a:t>Aesculus</a:t>
            </a:r>
            <a:r>
              <a:rPr lang="en-GB" sz="1600" dirty="0"/>
              <a:t> </a:t>
            </a:r>
            <a:r>
              <a:rPr lang="en-GB" sz="1600" dirty="0" err="1"/>
              <a:t>hippocastanum</a:t>
            </a:r>
            <a:r>
              <a:rPr lang="en-GB" sz="1600" dirty="0"/>
              <a:t>, </a:t>
            </a:r>
            <a:r>
              <a:rPr lang="en-GB" sz="1600" dirty="0" err="1"/>
              <a:t>Alnus</a:t>
            </a:r>
            <a:r>
              <a:rPr lang="en-GB" sz="1600" dirty="0"/>
              <a:t> spp., </a:t>
            </a:r>
            <a:r>
              <a:rPr lang="en-GB" sz="1600" dirty="0" err="1"/>
              <a:t>Betula</a:t>
            </a:r>
            <a:r>
              <a:rPr lang="en-GB" sz="1600" dirty="0"/>
              <a:t> spp.,</a:t>
            </a:r>
            <a:r>
              <a:rPr lang="lv-LV" sz="1600" dirty="0"/>
              <a:t> </a:t>
            </a:r>
            <a:r>
              <a:rPr lang="en-GB" sz="1600" dirty="0" err="1"/>
              <a:t>Carpinus</a:t>
            </a:r>
            <a:r>
              <a:rPr lang="en-GB" sz="1600" dirty="0"/>
              <a:t> spp., Citrus spp., </a:t>
            </a:r>
            <a:r>
              <a:rPr lang="en-GB" sz="1600" dirty="0" err="1"/>
              <a:t>Corylus</a:t>
            </a:r>
            <a:r>
              <a:rPr lang="en-GB" sz="1600" dirty="0"/>
              <a:t> spp., Cotoneaster spp., </a:t>
            </a:r>
            <a:r>
              <a:rPr lang="en-GB" sz="1600" dirty="0" err="1"/>
              <a:t>Fagus</a:t>
            </a:r>
            <a:r>
              <a:rPr lang="en-GB" sz="1600" dirty="0"/>
              <a:t> spp.,</a:t>
            </a:r>
            <a:r>
              <a:rPr lang="lv-LV" sz="1600" dirty="0"/>
              <a:t> </a:t>
            </a:r>
            <a:r>
              <a:rPr lang="en-GB" sz="1600" dirty="0"/>
              <a:t>Lagerstroemia spp., Malus spp., </a:t>
            </a:r>
            <a:r>
              <a:rPr lang="en-GB" sz="1600" dirty="0" err="1"/>
              <a:t>Platanus</a:t>
            </a:r>
            <a:r>
              <a:rPr lang="en-GB" sz="1600" dirty="0"/>
              <a:t> spp., </a:t>
            </a:r>
            <a:r>
              <a:rPr lang="en-GB" sz="1600" dirty="0" err="1"/>
              <a:t>Populus</a:t>
            </a:r>
            <a:r>
              <a:rPr lang="en-GB" sz="1600" dirty="0"/>
              <a:t> spp., </a:t>
            </a:r>
            <a:r>
              <a:rPr lang="en-GB" sz="1600" dirty="0" err="1"/>
              <a:t>Prunus</a:t>
            </a:r>
            <a:r>
              <a:rPr lang="en-GB" sz="1600" dirty="0"/>
              <a:t> spp., </a:t>
            </a:r>
            <a:r>
              <a:rPr lang="en-GB" sz="1600" dirty="0" err="1"/>
              <a:t>Pyrus</a:t>
            </a:r>
            <a:r>
              <a:rPr lang="en-GB" sz="1600" dirty="0"/>
              <a:t> spp., Salix spp., </a:t>
            </a:r>
            <a:r>
              <a:rPr lang="en-GB" sz="1600" dirty="0" err="1"/>
              <a:t>Ulmus</a:t>
            </a:r>
            <a:r>
              <a:rPr lang="en-GB" sz="1600" dirty="0"/>
              <a:t> spp. </a:t>
            </a:r>
            <a:r>
              <a:rPr lang="ru-RU" sz="1600" dirty="0"/>
              <a:t>следует применять разрушительной метод взятие проб.</a:t>
            </a:r>
            <a:endParaRPr lang="en-GB" sz="1600" dirty="0"/>
          </a:p>
          <a:p>
            <a:pPr marL="0" indent="0" algn="just">
              <a:buNone/>
            </a:pPr>
            <a:r>
              <a:rPr lang="lv-LV" sz="1600" dirty="0"/>
              <a:t>C</a:t>
            </a:r>
            <a:r>
              <a:rPr lang="ru-RU" sz="1600" dirty="0"/>
              <a:t>траны, в которой разрушительная взятие проб будет применяться как рутина, даже если нет очевидных симптомов вредителей, страны, где Anoplophora SPP. широко распространены в Китае, Японии, Корее, Тайване и других (см база данных ЕОКЗР PQR</a:t>
            </a:r>
            <a:r>
              <a:rPr lang="en-GB" sz="1600" dirty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50</a:t>
            </a:fld>
            <a:endParaRPr lang="lv-LV"/>
          </a:p>
        </p:txBody>
      </p:sp>
      <p:sp>
        <p:nvSpPr>
          <p:cNvPr id="11" name="Rectangle 10"/>
          <p:cNvSpPr/>
          <p:nvPr/>
        </p:nvSpPr>
        <p:spPr>
          <a:xfrm>
            <a:off x="7482518" y="3931677"/>
            <a:ext cx="2933962" cy="206210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Деструктивный выборка должна включать нарезку ствола в 2,5 см секций для всей длине штока, выступающие ниже уровня почвы, чтобы искать признаки туннелирования или вредителя.</a:t>
            </a:r>
            <a:endParaRPr lang="en-GB" sz="1600" dirty="0"/>
          </a:p>
        </p:txBody>
      </p:sp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970" y="3266102"/>
            <a:ext cx="2848870" cy="241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7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004" y="3729956"/>
            <a:ext cx="2725737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806970" y="5949281"/>
            <a:ext cx="5514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Деструктивный взятие проб</a:t>
            </a:r>
            <a:endParaRPr lang="lv-LV" b="1" dirty="0"/>
          </a:p>
          <a:p>
            <a:r>
              <a:rPr lang="en-GB" i="1" dirty="0"/>
              <a:t>Acer spp</a:t>
            </a:r>
            <a:r>
              <a:rPr lang="en-GB" dirty="0"/>
              <a:t>. on </a:t>
            </a:r>
            <a:r>
              <a:rPr lang="en-GB" i="1" dirty="0" err="1"/>
              <a:t>Anoplophora</a:t>
            </a:r>
            <a:r>
              <a:rPr lang="en-GB" i="1" dirty="0"/>
              <a:t> </a:t>
            </a:r>
            <a:r>
              <a:rPr lang="en-GB" i="1" dirty="0" err="1"/>
              <a:t>chinensis</a:t>
            </a:r>
            <a:r>
              <a:rPr lang="en-GB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980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864096"/>
          </a:xfrm>
        </p:spPr>
        <p:txBody>
          <a:bodyPr>
            <a:normAutofit/>
          </a:bodyPr>
          <a:lstStyle/>
          <a:p>
            <a:r>
              <a:rPr lang="lv-LV" sz="2800" b="1" dirty="0"/>
              <a:t>P</a:t>
            </a:r>
            <a:r>
              <a:rPr lang="ru-RU" sz="2800" b="1" dirty="0"/>
              <a:t>азрушительный отбор проб</a:t>
            </a:r>
            <a:endParaRPr lang="lv-LV" sz="2800" b="1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7568" y="1196752"/>
            <a:ext cx="3384376" cy="451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B2E71-D5A7-4ADF-A806-71E719F1C7BC}" type="datetime1">
              <a:rPr lang="lv-LV" smtClean="0"/>
              <a:t>14.12.2018</a:t>
            </a:fld>
            <a:endParaRPr lang="lv-LV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v-LV" smtClean="0"/>
              <a:t>K.Romanova</a:t>
            </a:r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DCC0EC-9E9E-4F13-9EF8-6C7C050CA3EA}" type="slidenum">
              <a:rPr lang="lv-LV" smtClean="0"/>
              <a:pPr>
                <a:defRPr/>
              </a:pPr>
              <a:t>51</a:t>
            </a:fld>
            <a:endParaRPr lang="lv-LV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3952" y="1196752"/>
            <a:ext cx="3460914" cy="3292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Larv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48128" y="4005065"/>
            <a:ext cx="28575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20080311_Acer_ boormeel_inzendno04609374_no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5561" y="1412776"/>
            <a:ext cx="7790145" cy="465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8804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476672"/>
            <a:ext cx="8208912" cy="940966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Почва и растительная среда на нематоды</a:t>
            </a:r>
            <a:r>
              <a:rPr lang="lv-LV" b="1" dirty="0" smtClean="0"/>
              <a:t/>
            </a:r>
            <a:br>
              <a:rPr lang="lv-LV" b="1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536" y="1340769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/>
              <a:t>Проверьте наличие почвы и растительного отхода в партии. Удостовериться в том, почва не больше, чем это необходимо для выживания растений во время транспортировки. Проверьте наличие живых насекомых. Для обнаружения нематод собрать лабораторную пробу, упаковать его в пластиковый пакет и отправить на  лабораторию.</a:t>
            </a:r>
            <a:endParaRPr lang="lv-LV" sz="2000" dirty="0"/>
          </a:p>
          <a:p>
            <a:pPr marL="0" indent="0" algn="just">
              <a:buNone/>
            </a:pPr>
            <a:endParaRPr lang="en-GB" sz="2000" dirty="0"/>
          </a:p>
          <a:p>
            <a:r>
              <a:rPr lang="ru-RU" sz="2400" dirty="0"/>
              <a:t>Оставшееся подземные части растений на предмет наличия загрязнения почвы взять образец почвы 0,4-L;</a:t>
            </a:r>
          </a:p>
          <a:p>
            <a:r>
              <a:rPr lang="ru-RU" sz="2400" dirty="0"/>
              <a:t>от грузов почвы или растительной среды взять образец почвы 1,5-L;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52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0970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0557" y="48454"/>
            <a:ext cx="7347782" cy="679772"/>
          </a:xfr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Инспекция картофеля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8808" y="728226"/>
            <a:ext cx="7027478" cy="3490185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32500" lnSpcReduction="20000"/>
          </a:bodyPr>
          <a:lstStyle/>
          <a:p>
            <a:pPr algn="just">
              <a:defRPr/>
            </a:pPr>
            <a:r>
              <a:rPr lang="ru-RU" sz="6400" dirty="0"/>
              <a:t>Вес груз  должен быть проверенн с сопроводительными документами. Груз можно рассматривать как один лот или, если это уместно, можно разделить на несколько отдельных идентифицируемых партий, каждый из них может быть затем подвергают проверке и отборе.</a:t>
            </a:r>
            <a:endParaRPr lang="lv-LV" sz="6400" dirty="0"/>
          </a:p>
          <a:p>
            <a:pPr algn="just">
              <a:defRPr/>
            </a:pPr>
            <a:r>
              <a:rPr lang="ru-RU" sz="6400" dirty="0"/>
              <a:t>Для семенного картофеля, каждая партия состоит из одного  категории, сорта, размера и происхождения. </a:t>
            </a:r>
            <a:endParaRPr lang="lv-LV" sz="6400" dirty="0"/>
          </a:p>
          <a:p>
            <a:pPr marL="0" indent="0">
              <a:buNone/>
            </a:pPr>
            <a:endParaRPr lang="en-US" sz="640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53</a:t>
            </a:fld>
            <a:endParaRPr lang="lv-LV"/>
          </a:p>
        </p:txBody>
      </p:sp>
      <p:pic>
        <p:nvPicPr>
          <p:cNvPr id="5" name="Picture 2" descr="SDC10103.JPG"/>
          <p:cNvPicPr>
            <a:picLocks noChangeAspect="1"/>
          </p:cNvPicPr>
          <p:nvPr/>
        </p:nvPicPr>
        <p:blipFill rotWithShape="1">
          <a:blip r:embed="rId2" cstate="print"/>
          <a:srcRect r="14206"/>
          <a:stretch/>
        </p:blipFill>
        <p:spPr bwMode="auto">
          <a:xfrm>
            <a:off x="9214453" y="1446524"/>
            <a:ext cx="2614926" cy="4063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3929" y="4218412"/>
            <a:ext cx="1492334" cy="2054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l="37695" t="43388" r="17596" b="16321"/>
          <a:stretch>
            <a:fillRect/>
          </a:stretch>
        </p:blipFill>
        <p:spPr bwMode="auto">
          <a:xfrm>
            <a:off x="2958944" y="4412343"/>
            <a:ext cx="1298084" cy="1654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268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Картофель</a:t>
            </a:r>
            <a:r>
              <a:rPr lang="lv-LV" sz="3200" dirty="0">
                <a:solidFill>
                  <a:schemeClr val="bg1"/>
                </a:solidFill>
              </a:rPr>
              <a:t/>
            </a:r>
            <a:br>
              <a:rPr lang="lv-LV" sz="3200" dirty="0">
                <a:solidFill>
                  <a:schemeClr val="bg1"/>
                </a:solidFill>
              </a:rPr>
            </a:br>
            <a:endParaRPr lang="lv-LV" dirty="0">
              <a:solidFill>
                <a:schemeClr val="bg1"/>
              </a:solidFill>
            </a:endParaRPr>
          </a:p>
        </p:txBody>
      </p:sp>
      <p:pic>
        <p:nvPicPr>
          <p:cNvPr id="4" name="Picture 8" descr="0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955" y="116633"/>
            <a:ext cx="284797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628800"/>
            <a:ext cx="3714750" cy="5127542"/>
          </a:xfrm>
          <a:prstGeom prst="rect">
            <a:avLst/>
          </a:prstGeom>
          <a:ln>
            <a:solidFill>
              <a:schemeClr val="tx1">
                <a:lumMod val="95000"/>
              </a:schemeClr>
            </a:solidFill>
          </a:ln>
        </p:spPr>
      </p:pic>
      <p:pic>
        <p:nvPicPr>
          <p:cNvPr id="6" name="Picture 9" descr="00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4" y="3169159"/>
            <a:ext cx="3541388" cy="3653256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kartupeli.lv/f/galleries/l/3445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82625"/>
            <a:ext cx="3048000" cy="229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64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999" y="524024"/>
            <a:ext cx="6347713" cy="1320800"/>
          </a:xfrm>
        </p:spPr>
        <p:txBody>
          <a:bodyPr>
            <a:normAutofit/>
          </a:bodyPr>
          <a:lstStyle/>
          <a:p>
            <a:r>
              <a:rPr lang="lv-LV" altLang="lv-LV" sz="2000" i="1" dirty="0" err="1">
                <a:solidFill>
                  <a:schemeClr val="tx1"/>
                </a:solidFill>
              </a:rPr>
              <a:t>Ralstonia</a:t>
            </a:r>
            <a:r>
              <a:rPr lang="lv-LV" altLang="lv-LV" sz="2000" i="1" dirty="0">
                <a:solidFill>
                  <a:schemeClr val="tx1"/>
                </a:solidFill>
              </a:rPr>
              <a:t> </a:t>
            </a:r>
            <a:r>
              <a:rPr lang="lv-LV" altLang="lv-LV" sz="2000" i="1" dirty="0" err="1">
                <a:solidFill>
                  <a:schemeClr val="tx1"/>
                </a:solidFill>
              </a:rPr>
              <a:t>solanacearum</a:t>
            </a:r>
            <a:r>
              <a:rPr lang="lv-LV" altLang="lv-LV" sz="2000" i="1" dirty="0">
                <a:solidFill>
                  <a:schemeClr val="tx1"/>
                </a:solidFill>
              </a:rPr>
              <a:t>  - </a:t>
            </a:r>
            <a:r>
              <a:rPr lang="lv-LV" altLang="lv-LV" sz="2000" dirty="0">
                <a:solidFill>
                  <a:schemeClr val="tx1"/>
                </a:solidFill>
              </a:rPr>
              <a:t>T</a:t>
            </a:r>
            <a:r>
              <a:rPr lang="ru-RU" altLang="lv-LV" sz="2000" dirty="0">
                <a:solidFill>
                  <a:schemeClr val="tx1"/>
                </a:solidFill>
              </a:rPr>
              <a:t>ёмная</a:t>
            </a:r>
            <a:r>
              <a:rPr lang="lv-LV" altLang="lv-LV" sz="2000" dirty="0">
                <a:solidFill>
                  <a:schemeClr val="tx1"/>
                </a:solidFill>
              </a:rPr>
              <a:t> </a:t>
            </a:r>
            <a:r>
              <a:rPr lang="ru-RU" altLang="lv-LV" sz="2000" dirty="0">
                <a:solidFill>
                  <a:schemeClr val="tx1"/>
                </a:solidFill>
              </a:rPr>
              <a:t>кольцевая гниль</a:t>
            </a:r>
            <a:r>
              <a:rPr lang="lv-LV" altLang="lv-LV" sz="2000" dirty="0">
                <a:solidFill>
                  <a:schemeClr val="tx1"/>
                </a:solidFill>
              </a:rPr>
              <a:t> </a:t>
            </a:r>
            <a:r>
              <a:rPr lang="ru-RU" altLang="lv-LV" sz="2000" dirty="0">
                <a:solidFill>
                  <a:schemeClr val="tx1"/>
                </a:solidFill>
              </a:rPr>
              <a:t>картофеля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4" descr="Ralstonia solanacear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916832"/>
            <a:ext cx="1292352" cy="145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http://www.eppo.org/QUARANTINE/bacteria/Ralstonia_solanacearum/PSDMOS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1988841"/>
            <a:ext cx="3810000" cy="24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apsnet.org/publications/imageresources/PublishingImages/2009/IW000109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20137" y="1844824"/>
            <a:ext cx="304661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Potato leaf roll viru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855" y="4725144"/>
            <a:ext cx="5263896" cy="174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Pourriture brune de pomme de terre infectée par R. solanacearum (P. Prior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4443566"/>
            <a:ext cx="2940284" cy="220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90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7753" y="420702"/>
            <a:ext cx="6347713" cy="1320800"/>
          </a:xfrm>
        </p:spPr>
        <p:txBody>
          <a:bodyPr>
            <a:noAutofit/>
          </a:bodyPr>
          <a:lstStyle/>
          <a:p>
            <a:r>
              <a:rPr lang="lv-LV" altLang="lv-LV" sz="2000" i="1" dirty="0" err="1">
                <a:solidFill>
                  <a:schemeClr val="tx1"/>
                </a:solidFill>
              </a:rPr>
              <a:t>Clavibacter</a:t>
            </a:r>
            <a:r>
              <a:rPr lang="lv-LV" altLang="lv-LV" sz="2000" i="1" dirty="0">
                <a:solidFill>
                  <a:schemeClr val="tx1"/>
                </a:solidFill>
              </a:rPr>
              <a:t> </a:t>
            </a:r>
            <a:r>
              <a:rPr lang="lv-LV" altLang="lv-LV" sz="2000" i="1" dirty="0" err="1">
                <a:solidFill>
                  <a:schemeClr val="tx1"/>
                </a:solidFill>
              </a:rPr>
              <a:t>michiganensis</a:t>
            </a:r>
            <a:r>
              <a:rPr lang="lv-LV" altLang="lv-LV" sz="2000" i="1" dirty="0">
                <a:solidFill>
                  <a:schemeClr val="tx1"/>
                </a:solidFill>
              </a:rPr>
              <a:t> </a:t>
            </a:r>
            <a:r>
              <a:rPr lang="lv-LV" altLang="lv-LV" sz="2000" i="1" dirty="0" err="1">
                <a:solidFill>
                  <a:schemeClr val="tx1"/>
                </a:solidFill>
              </a:rPr>
              <a:t>ssp</a:t>
            </a:r>
            <a:r>
              <a:rPr lang="lv-LV" altLang="lv-LV" sz="2000" i="1" dirty="0">
                <a:solidFill>
                  <a:schemeClr val="tx1"/>
                </a:solidFill>
              </a:rPr>
              <a:t>. </a:t>
            </a:r>
            <a:r>
              <a:rPr lang="lv-LV" altLang="lv-LV" sz="2000" i="1" dirty="0" err="1">
                <a:solidFill>
                  <a:schemeClr val="tx1"/>
                </a:solidFill>
              </a:rPr>
              <a:t>sepedonicus</a:t>
            </a:r>
            <a:r>
              <a:rPr lang="lv-LV" altLang="lv-LV" sz="2000" i="1" dirty="0">
                <a:solidFill>
                  <a:schemeClr val="tx1"/>
                </a:solidFill>
              </a:rPr>
              <a:t> </a:t>
            </a:r>
            <a:r>
              <a:rPr lang="lv-LV" altLang="lv-LV" sz="2000" dirty="0">
                <a:solidFill>
                  <a:schemeClr val="tx1"/>
                </a:solidFill>
              </a:rPr>
              <a:t>- </a:t>
            </a:r>
            <a:r>
              <a:rPr lang="ru-RU" altLang="lv-LV" sz="2000" dirty="0">
                <a:solidFill>
                  <a:schemeClr val="tx1"/>
                </a:solidFill>
              </a:rPr>
              <a:t>Светлая кольцевая гниль</a:t>
            </a:r>
            <a:r>
              <a:rPr lang="lv-LV" altLang="lv-LV" sz="2000" dirty="0">
                <a:solidFill>
                  <a:schemeClr val="tx1"/>
                </a:solidFill>
              </a:rPr>
              <a:t> </a:t>
            </a:r>
            <a:r>
              <a:rPr lang="ru-RU" altLang="lv-LV" sz="2000" dirty="0">
                <a:solidFill>
                  <a:schemeClr val="tx1"/>
                </a:solidFill>
              </a:rPr>
              <a:t>картофеля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http://www.eppo.org/QUARANTINE/bacteria/Clavibacter_m_sepedonicus/CORBSE_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844824"/>
            <a:ext cx="3850105" cy="256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3" descr="http://www.eppo.org/QUARANTINE/bacteria/Clavibacter_m_sepedonicus/CORBSE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0057" y="1916832"/>
            <a:ext cx="3850105" cy="2557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Species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964" y="4077072"/>
            <a:ext cx="3291840" cy="247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8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v-LV" sz="2000" i="1" dirty="0" err="1">
                <a:solidFill>
                  <a:schemeClr val="tx1"/>
                </a:solidFill>
              </a:rPr>
              <a:t>Globodera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i="1" dirty="0" err="1">
                <a:solidFill>
                  <a:schemeClr val="tx1"/>
                </a:solidFill>
              </a:rPr>
              <a:t>pallida-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Бледная нематода</a:t>
            </a:r>
            <a:r>
              <a:rPr lang="lv-LV" sz="2000" dirty="0">
                <a:solidFill>
                  <a:schemeClr val="tx1"/>
                </a:solidFill>
              </a:rPr>
              <a:t> </a:t>
            </a:r>
            <a:r>
              <a:rPr lang="ru-RU" altLang="lv-LV" sz="2000" dirty="0">
                <a:solidFill>
                  <a:schemeClr val="tx1"/>
                </a:solidFill>
              </a:rPr>
              <a:t>картофеля</a:t>
            </a:r>
            <a:r>
              <a:rPr lang="lv-LV" sz="2000" dirty="0">
                <a:solidFill>
                  <a:schemeClr val="tx1"/>
                </a:solidFill>
              </a:rPr>
              <a:t>, </a:t>
            </a:r>
            <a:r>
              <a:rPr lang="lv-LV" sz="2000" i="1" dirty="0" err="1">
                <a:solidFill>
                  <a:schemeClr val="tx1"/>
                </a:solidFill>
              </a:rPr>
              <a:t>Globodera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i="1" dirty="0" err="1">
                <a:solidFill>
                  <a:schemeClr val="tx1"/>
                </a:solidFill>
              </a:rPr>
              <a:t>rostochiensis-</a:t>
            </a:r>
            <a:r>
              <a:rPr lang="ru-RU" sz="2000" i="1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Золотистая нематода </a:t>
            </a:r>
            <a:r>
              <a:rPr lang="ru-RU" altLang="lv-LV" sz="2000" dirty="0">
                <a:solidFill>
                  <a:schemeClr val="tx1"/>
                </a:solidFill>
              </a:rPr>
              <a:t>картофеля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nematode.unl.edu/glopall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815139"/>
            <a:ext cx="2286000" cy="206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of a potato tuber and root with cysts of G. palli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0" y="1916832"/>
            <a:ext cx="2901696" cy="290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Species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006" y="3878471"/>
            <a:ext cx="3840480" cy="288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bezformata.ru/content/Images/000/023/851/image2385139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92" y="4583797"/>
            <a:ext cx="2793206" cy="211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1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v-LV" sz="2000" dirty="0" err="1">
                <a:solidFill>
                  <a:schemeClr val="tx1"/>
                </a:solidFill>
              </a:rPr>
              <a:t>Epitrix</a:t>
            </a:r>
            <a:r>
              <a:rPr lang="lv-LV" sz="2000" dirty="0">
                <a:solidFill>
                  <a:schemeClr val="tx1"/>
                </a:solidFill>
              </a:rPr>
              <a:t> </a:t>
            </a:r>
            <a:r>
              <a:rPr lang="lv-LV" sz="2000" dirty="0" err="1">
                <a:solidFill>
                  <a:schemeClr val="tx1"/>
                </a:solidFill>
              </a:rPr>
              <a:t>spp</a:t>
            </a:r>
            <a:r>
              <a:rPr lang="lv-LV" sz="2000" dirty="0">
                <a:solidFill>
                  <a:schemeClr val="tx1"/>
                </a:solidFill>
              </a:rPr>
              <a:t>. –</a:t>
            </a:r>
            <a:br>
              <a:rPr lang="lv-LV" sz="2000" dirty="0">
                <a:solidFill>
                  <a:schemeClr val="tx1"/>
                </a:solidFill>
              </a:rPr>
            </a:br>
            <a:r>
              <a:rPr lang="lv-LV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маленький жук</a:t>
            </a:r>
            <a:r>
              <a:rPr lang="lv-LV" sz="2000" dirty="0">
                <a:solidFill>
                  <a:schemeClr val="tx1"/>
                </a:solidFill>
              </a:rPr>
              <a:t> </a:t>
            </a:r>
            <a:r>
              <a:rPr lang="ru-RU" altLang="lv-LV" sz="2000" dirty="0">
                <a:solidFill>
                  <a:schemeClr val="tx1"/>
                </a:solidFill>
              </a:rPr>
              <a:t>картофеля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bugwoodcloud.org/images/768x512/1263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916832"/>
            <a:ext cx="2706624" cy="180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167" y="3893879"/>
            <a:ext cx="2983516" cy="2769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agromais 16nov09 00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1988841"/>
            <a:ext cx="4023360" cy="303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tubercul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7" y="4629983"/>
            <a:ext cx="3162993" cy="2083955"/>
          </a:xfrm>
          <a:prstGeom prst="rect">
            <a:avLst/>
          </a:prstGeom>
        </p:spPr>
      </p:pic>
      <p:pic>
        <p:nvPicPr>
          <p:cNvPr id="8" name="Picture 29" descr="Imago Epitrix similari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0" t="8054" r="17097"/>
          <a:stretch>
            <a:fillRect/>
          </a:stretch>
        </p:blipFill>
        <p:spPr bwMode="auto">
          <a:xfrm>
            <a:off x="8904312" y="184488"/>
            <a:ext cx="1368804" cy="146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541361" y="5348794"/>
            <a:ext cx="1991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Входы в шелухе</a:t>
            </a:r>
            <a:endParaRPr lang="lv-LV" dirty="0"/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51126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v-LV" sz="2000" i="1" dirty="0" err="1">
                <a:solidFill>
                  <a:schemeClr val="tx1"/>
                </a:solidFill>
              </a:rPr>
              <a:t>Synchytrium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i="1" dirty="0" err="1">
                <a:solidFill>
                  <a:schemeClr val="tx1"/>
                </a:solidFill>
              </a:rPr>
              <a:t>endobioticum</a:t>
            </a:r>
            <a:r>
              <a:rPr lang="lv-LV" sz="2000" i="1" dirty="0">
                <a:solidFill>
                  <a:schemeClr val="tx1"/>
                </a:solidFill>
              </a:rPr>
              <a:t> </a:t>
            </a:r>
            <a:r>
              <a:rPr lang="lv-LV" sz="2000" dirty="0">
                <a:solidFill>
                  <a:schemeClr val="tx1"/>
                </a:solidFill>
              </a:rPr>
              <a:t>–</a:t>
            </a:r>
            <a:br>
              <a:rPr lang="lv-LV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Рак картофеля</a:t>
            </a:r>
            <a:endParaRPr lang="lv-LV" sz="2000" dirty="0">
              <a:solidFill>
                <a:schemeClr val="tx1"/>
              </a:solidFill>
            </a:endParaRPr>
          </a:p>
        </p:txBody>
      </p:sp>
      <p:pic>
        <p:nvPicPr>
          <p:cNvPr id="4" name="Picture 2" descr="https://www.landbrugsinfo.dk/Planteavl/Afgroeder/Kartofler/skadegoerere-og-ukrudt/Konverterede%20billeder/fund-af-kartoffelbrok-stivelseskartofler_pl_pn_14_1159.docx/ccd7b290a0f606bf67e1acad779138228ba992cd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2060849"/>
            <a:ext cx="2991104" cy="199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bugwoodcloud.org/images/768x512/04540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84" y="2132856"/>
            <a:ext cx="4389120" cy="293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4365105"/>
            <a:ext cx="2426970" cy="222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68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>
                <a:solidFill>
                  <a:schemeClr val="tx1"/>
                </a:solidFill>
              </a:rPr>
              <a:t>Идентификация партии</a:t>
            </a:r>
            <a:r>
              <a:rPr lang="en-GB" altLang="en-US" b="1" dirty="0">
                <a:solidFill>
                  <a:schemeClr val="tx1"/>
                </a:solidFill>
              </a:rPr>
              <a:t> </a:t>
            </a:r>
            <a:r>
              <a:rPr lang="en-GB" altLang="en-US" dirty="0">
                <a:solidFill>
                  <a:schemeClr val="tx1"/>
                </a:solidFill>
              </a:rPr>
              <a:t/>
            </a:r>
            <a:br>
              <a:rPr lang="en-GB" altLang="en-US" dirty="0">
                <a:solidFill>
                  <a:schemeClr val="tx1"/>
                </a:solidFill>
              </a:rPr>
            </a:br>
            <a:endParaRPr lang="lv-LV" dirty="0"/>
          </a:p>
        </p:txBody>
      </p:sp>
      <p:sp>
        <p:nvSpPr>
          <p:cNvPr id="3" name="Rectangle 2"/>
          <p:cNvSpPr/>
          <p:nvPr/>
        </p:nvSpPr>
        <p:spPr>
          <a:xfrm>
            <a:off x="2278742" y="1472869"/>
            <a:ext cx="809897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en-US" sz="2400" dirty="0"/>
              <a:t>Однородность партии, от которой должны быть отобраны образцы и представляющей собой набор единиц одного товара, определяется по следующим факторам:</a:t>
            </a:r>
            <a:endParaRPr lang="lv-LV" altLang="en-US" sz="2400" dirty="0"/>
          </a:p>
          <a:p>
            <a:pPr marL="342900" indent="-342900" algn="just">
              <a:buClrTx/>
              <a:buFont typeface="Wingdings" panose="05000000000000000000" pitchFamily="2" charset="2"/>
              <a:buChar char="Ø"/>
              <a:defRPr/>
            </a:pPr>
            <a:r>
              <a:rPr lang="ru-RU" altLang="en-US" sz="2400" dirty="0"/>
              <a:t>происхождение,</a:t>
            </a:r>
          </a:p>
          <a:p>
            <a:pPr marL="342900" indent="-342900" algn="just">
              <a:buClrTx/>
              <a:buFont typeface="Wingdings" panose="05000000000000000000" pitchFamily="2" charset="2"/>
              <a:buChar char="Ø"/>
              <a:defRPr/>
            </a:pPr>
            <a:r>
              <a:rPr lang="ru-RU" altLang="en-US" sz="2400" dirty="0"/>
              <a:t>производитель,</a:t>
            </a:r>
          </a:p>
          <a:p>
            <a:pPr marL="342900" indent="-342900" algn="just">
              <a:buClrTx/>
              <a:buFont typeface="Wingdings" panose="05000000000000000000" pitchFamily="2" charset="2"/>
              <a:buChar char="Ø"/>
              <a:defRPr/>
            </a:pPr>
            <a:r>
              <a:rPr lang="ru-RU" altLang="en-US" sz="2400" dirty="0"/>
              <a:t>место и средства упаковки,</a:t>
            </a:r>
          </a:p>
          <a:p>
            <a:pPr marL="342900" indent="-342900" algn="just">
              <a:buClrTx/>
              <a:buFont typeface="Wingdings" panose="05000000000000000000" pitchFamily="2" charset="2"/>
              <a:buChar char="Ø"/>
              <a:defRPr/>
            </a:pPr>
            <a:r>
              <a:rPr lang="ru-RU" altLang="en-US" sz="2400" dirty="0"/>
              <a:t>вид, сорт, или степень зрелости,</a:t>
            </a:r>
          </a:p>
          <a:p>
            <a:pPr marL="342900" indent="-342900" algn="just">
              <a:buClrTx/>
              <a:buFont typeface="Wingdings" panose="05000000000000000000" pitchFamily="2" charset="2"/>
              <a:buChar char="Ø"/>
              <a:defRPr/>
            </a:pPr>
            <a:r>
              <a:rPr lang="ru-RU" altLang="en-US" sz="2400" dirty="0"/>
              <a:t>экспортёр,</a:t>
            </a:r>
          </a:p>
          <a:p>
            <a:pPr marL="342900" indent="-342900" algn="just">
              <a:buClrTx/>
              <a:buFont typeface="Wingdings" panose="05000000000000000000" pitchFamily="2" charset="2"/>
              <a:buChar char="Ø"/>
              <a:defRPr/>
            </a:pPr>
            <a:r>
              <a:rPr lang="ru-RU" altLang="en-US" sz="2400" dirty="0"/>
              <a:t>зона производства,</a:t>
            </a:r>
          </a:p>
          <a:p>
            <a:pPr marL="342900" indent="-342900" algn="just">
              <a:buClrTx/>
              <a:buFont typeface="Wingdings" panose="05000000000000000000" pitchFamily="2" charset="2"/>
              <a:buChar char="Ø"/>
              <a:defRPr/>
            </a:pPr>
            <a:r>
              <a:rPr lang="ru-RU" altLang="en-US" sz="2400" dirty="0"/>
              <a:t>регулируемые вредные организмы и их характеристики,</a:t>
            </a:r>
          </a:p>
          <a:p>
            <a:pPr marL="342900" indent="-342900" algn="just">
              <a:buClrTx/>
              <a:buFont typeface="Wingdings" panose="05000000000000000000" pitchFamily="2" charset="2"/>
              <a:buChar char="Ø"/>
              <a:defRPr/>
            </a:pPr>
            <a:r>
              <a:rPr lang="ru-RU" altLang="en-US" sz="2400" dirty="0"/>
              <a:t>обработка в месте происхождения,</a:t>
            </a:r>
          </a:p>
          <a:p>
            <a:pPr marL="342900" indent="-342900" algn="just">
              <a:buClrTx/>
              <a:buFont typeface="Wingdings" panose="05000000000000000000" pitchFamily="2" charset="2"/>
              <a:buChar char="Ø"/>
              <a:defRPr/>
            </a:pPr>
            <a:r>
              <a:rPr lang="ru-RU" altLang="en-US" sz="2400" dirty="0"/>
              <a:t>тип переработки</a:t>
            </a:r>
          </a:p>
        </p:txBody>
      </p:sp>
    </p:spTree>
    <p:extLst>
      <p:ext uri="{BB962C8B-B14F-4D97-AF65-F5344CB8AC3E}">
        <p14:creationId xmlns:p14="http://schemas.microsoft.com/office/powerpoint/2010/main" val="28171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9931" y="591299"/>
            <a:ext cx="5688632" cy="418058"/>
          </a:xfrm>
        </p:spPr>
        <p:txBody>
          <a:bodyPr>
            <a:noAutofit/>
          </a:bodyPr>
          <a:lstStyle/>
          <a:p>
            <a:pPr algn="l"/>
            <a:endParaRPr lang="en-US" sz="2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14605" y="353134"/>
            <a:ext cx="9129326" cy="3583854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dirty="0"/>
              <a:t>С импортной картошкой может транспортировать многих полифагов и вредных организмов.  Во избежание распространения этих вредных организмов в картофеле, груз должен быть очищен от: почвы (допускается 1% для семенного картофеля, 2% для продовольственного картофеля), растительных остатков, личинок, куколок и взрослых насекомых, яйц, подростковых или взрослых нематод.</a:t>
            </a:r>
            <a:endParaRPr lang="lv-LV" dirty="0"/>
          </a:p>
          <a:p>
            <a:pPr marL="0" indent="0">
              <a:buNone/>
            </a:pPr>
            <a:endParaRPr lang="lv-LV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60</a:t>
            </a:fld>
            <a:endParaRPr lang="lv-LV"/>
          </a:p>
        </p:txBody>
      </p:sp>
      <p:sp>
        <p:nvSpPr>
          <p:cNvPr id="6" name="Rectangle 5"/>
          <p:cNvSpPr/>
          <p:nvPr/>
        </p:nvSpPr>
        <p:spPr>
          <a:xfrm>
            <a:off x="8625295" y="3477178"/>
            <a:ext cx="3267998" cy="206210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Единица выборки выбран нормально произвольно из каждой партии (единицы досмотра) в грузе, но любой мешок показывая подозрительные признаки  должен быть проверен.</a:t>
            </a:r>
            <a:endParaRPr lang="en-GB" sz="1600" dirty="0"/>
          </a:p>
        </p:txBody>
      </p:sp>
      <p:pic>
        <p:nvPicPr>
          <p:cNvPr id="162978" name="Picture 1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173" y="2896066"/>
            <a:ext cx="3034246" cy="32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2979" name="Picture 1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14" y="3280765"/>
            <a:ext cx="4302108" cy="32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31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9931" y="591299"/>
            <a:ext cx="5688632" cy="418058"/>
          </a:xfrm>
        </p:spPr>
        <p:txBody>
          <a:bodyPr>
            <a:noAutofit/>
          </a:bodyPr>
          <a:lstStyle/>
          <a:p>
            <a:pPr algn="l"/>
            <a:endParaRPr lang="en-US" sz="2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87731" y="310782"/>
            <a:ext cx="6091926" cy="1895069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lv-LV" sz="2000" dirty="0"/>
              <a:t>- </a:t>
            </a:r>
            <a:r>
              <a:rPr lang="ru-RU" sz="2000" dirty="0"/>
              <a:t>Разбросайте все экземпляры для поверки (мешок), проверьте все клубни для обнаружения внешних симптомов болезней и вредителей. Выберите образец для исследования из разбросанных экземпляров</a:t>
            </a:r>
            <a:r>
              <a:rPr lang="lv-LV" sz="2000" dirty="0"/>
              <a:t>.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1500" dirty="0"/>
              <a:t> </a:t>
            </a:r>
          </a:p>
          <a:p>
            <a:pPr marL="0" indent="0" algn="just">
              <a:buNone/>
            </a:pPr>
            <a:endParaRPr lang="en-US" sz="1500" dirty="0"/>
          </a:p>
          <a:p>
            <a:pPr marL="0" indent="0" algn="just">
              <a:buNone/>
            </a:pPr>
            <a:endParaRPr lang="en-US" sz="15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61</a:t>
            </a:fld>
            <a:endParaRPr lang="lv-LV"/>
          </a:p>
        </p:txBody>
      </p:sp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480" y="286625"/>
            <a:ext cx="2988458" cy="252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60252" y="1887216"/>
            <a:ext cx="4464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ru-RU" dirty="0"/>
              <a:t>Размер образца от одного груза</a:t>
            </a:r>
            <a:r>
              <a:rPr lang="lv-LV" dirty="0"/>
              <a:t>/</a:t>
            </a:r>
          </a:p>
          <a:p>
            <a:r>
              <a:rPr lang="ru-RU" dirty="0"/>
              <a:t> </a:t>
            </a:r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2810546"/>
            <a:ext cx="5400600" cy="4026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35638" y="2465745"/>
            <a:ext cx="41596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Упакованный картофель</a:t>
            </a:r>
            <a:r>
              <a:rPr lang="lv-LV" dirty="0"/>
              <a:t>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9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7528" y="274638"/>
            <a:ext cx="8363272" cy="490066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pic>
        <p:nvPicPr>
          <p:cNvPr id="126979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" t="1172"/>
          <a:stretch/>
        </p:blipFill>
        <p:spPr bwMode="auto">
          <a:xfrm>
            <a:off x="1847528" y="224971"/>
            <a:ext cx="8164286" cy="3348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62</a:t>
            </a:fld>
            <a:endParaRPr lang="lv-LV"/>
          </a:p>
        </p:txBody>
      </p:sp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3588545"/>
            <a:ext cx="6840760" cy="3122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87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68289"/>
            <a:ext cx="8229600" cy="1398587"/>
          </a:xfrm>
        </p:spPr>
        <p:txBody>
          <a:bodyPr/>
          <a:lstStyle/>
          <a:p>
            <a:pPr marL="484632">
              <a:defRPr/>
            </a:pPr>
            <a:endParaRPr lang="lv-LV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8437" name="Content Placeholder 9" descr="P4064046_resiz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67438" y="571500"/>
            <a:ext cx="4392612" cy="5854700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lv-LV"/>
              <a:t>17</a:t>
            </a:r>
          </a:p>
        </p:txBody>
      </p:sp>
      <p:pic>
        <p:nvPicPr>
          <p:cNvPr id="18435" name="Picture 4" descr="P4064056_resiz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0" y="3382125"/>
            <a:ext cx="4357688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P406400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7664" y="332656"/>
            <a:ext cx="3984443" cy="298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06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6" descr="P4063987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476672"/>
            <a:ext cx="7871590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64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23329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277" y="390041"/>
            <a:ext cx="5017095" cy="383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65</a:t>
            </a:fld>
            <a:endParaRPr lang="lv-LV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76" y="390042"/>
            <a:ext cx="2160240" cy="5032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92" y="5526967"/>
            <a:ext cx="1152682" cy="8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848" y="5544247"/>
            <a:ext cx="1481137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Bruinrot op aardappe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038" y="4302955"/>
            <a:ext cx="2779787" cy="20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41695" y="6284577"/>
            <a:ext cx="2874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lv-LV" i="1" dirty="0" err="1"/>
              <a:t>Ralstonia</a:t>
            </a:r>
            <a:r>
              <a:rPr lang="lv-LV" i="1" dirty="0"/>
              <a:t> </a:t>
            </a:r>
            <a:r>
              <a:rPr lang="lv-LV" i="1" dirty="0" err="1"/>
              <a:t>solonacearum</a:t>
            </a:r>
            <a:endParaRPr lang="lv-LV" i="1" dirty="0"/>
          </a:p>
        </p:txBody>
      </p:sp>
      <p:pic>
        <p:nvPicPr>
          <p:cNvPr id="11" name="Picture 4" descr="http://www.bitkisagligi.net/Patates/Clavibacter_michiganensis_sepedonicus-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367" y="4475995"/>
            <a:ext cx="2633265" cy="161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575840" y="6026185"/>
            <a:ext cx="3679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i="1" dirty="0" err="1"/>
              <a:t>Clavibacter</a:t>
            </a:r>
            <a:r>
              <a:rPr lang="lv-LV" i="1" dirty="0"/>
              <a:t> </a:t>
            </a:r>
            <a:r>
              <a:rPr lang="lv-LV" i="1" dirty="0" err="1"/>
              <a:t>michiganensis</a:t>
            </a:r>
            <a:r>
              <a:rPr lang="lv-LV" i="1" dirty="0"/>
              <a:t> </a:t>
            </a:r>
            <a:r>
              <a:rPr lang="lv-LV" i="1" dirty="0" err="1"/>
              <a:t>spp</a:t>
            </a:r>
            <a:r>
              <a:rPr lang="lv-LV" i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416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9931" y="591299"/>
            <a:ext cx="5688632" cy="418058"/>
          </a:xfrm>
        </p:spPr>
        <p:txBody>
          <a:bodyPr>
            <a:noAutofit/>
          </a:bodyPr>
          <a:lstStyle/>
          <a:p>
            <a:pPr algn="l"/>
            <a:endParaRPr lang="en-US" sz="2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19536" y="188641"/>
            <a:ext cx="5355855" cy="3266401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lvl="2"/>
            <a:r>
              <a:rPr lang="ru-RU" sz="2000" dirty="0"/>
              <a:t>Проверьте почву в каждом из мешков </a:t>
            </a:r>
            <a:r>
              <a:rPr lang="ru-RU" sz="2000" dirty="0" smtClean="0"/>
              <a:t>на </a:t>
            </a:r>
            <a:r>
              <a:rPr lang="ru-RU" sz="2000" dirty="0"/>
              <a:t>наличие вредных организмов, болезней и нематод;</a:t>
            </a:r>
            <a:endParaRPr lang="lv-LV" sz="2000" dirty="0"/>
          </a:p>
          <a:p>
            <a:pPr lvl="2"/>
            <a:r>
              <a:rPr lang="ru-RU" sz="2000" dirty="0"/>
              <a:t>Для обнаружения нематод собрать лабораторный образец из партии почву -</a:t>
            </a:r>
            <a:r>
              <a:rPr lang="lv-LV" sz="2000" dirty="0"/>
              <a:t>0,4 l</a:t>
            </a:r>
            <a:r>
              <a:rPr lang="ru-RU" sz="2000" dirty="0"/>
              <a:t>, упаковать его в пластиковый пакет и отправить в лабораторию для анализа</a:t>
            </a:r>
            <a:endParaRPr lang="lv-LV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66</a:t>
            </a:fld>
            <a:endParaRPr lang="lv-LV"/>
          </a:p>
        </p:txBody>
      </p:sp>
      <p:sp>
        <p:nvSpPr>
          <p:cNvPr id="6" name="Rectangle 5"/>
          <p:cNvSpPr/>
          <p:nvPr/>
        </p:nvSpPr>
        <p:spPr>
          <a:xfrm>
            <a:off x="4703270" y="4869160"/>
            <a:ext cx="5892159" cy="156966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После проверки оставшиеся образцы проб картофеля должны быть уничтожены, чтобы </a:t>
            </a:r>
            <a:r>
              <a:rPr lang="ru-RU" sz="1600" dirty="0" smtClean="0"/>
              <a:t>избежать</a:t>
            </a:r>
            <a:r>
              <a:rPr lang="lv-LV" sz="1600" dirty="0" smtClean="0"/>
              <a:t> </a:t>
            </a:r>
            <a:r>
              <a:rPr lang="ru-RU" sz="1600" dirty="0" smtClean="0"/>
              <a:t>возможности </a:t>
            </a:r>
            <a:r>
              <a:rPr lang="ru-RU" sz="1600" dirty="0"/>
              <a:t>заражения. Использованный во время экспертизы нож должен быть стерилизован после окончания проверки, а также, если он будет использоваться для других целей.</a:t>
            </a:r>
            <a:endParaRPr lang="en-US" sz="1600" dirty="0"/>
          </a:p>
        </p:txBody>
      </p:sp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76" y="491960"/>
            <a:ext cx="2306482" cy="172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7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391" y="2292420"/>
            <a:ext cx="2349000" cy="232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79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3645024"/>
            <a:ext cx="2209924" cy="293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20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ctrTitle"/>
          </p:nvPr>
        </p:nvSpPr>
        <p:spPr>
          <a:xfrm>
            <a:off x="2269898" y="584200"/>
            <a:ext cx="8915399" cy="226278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Georgia" panose="02040502050405020303" pitchFamily="18" charset="0"/>
              </a:rPr>
              <a:t>СПАСИБО ЗА ВНИМАНИЕ!</a:t>
            </a:r>
            <a:endParaRPr lang="en-US" sz="3200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0565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328" y="392976"/>
            <a:ext cx="8911687" cy="1280890"/>
          </a:xfrm>
        </p:spPr>
        <p:txBody>
          <a:bodyPr/>
          <a:lstStyle/>
          <a:p>
            <a:r>
              <a:rPr lang="ru-RU" altLang="en-US" b="1" dirty="0">
                <a:solidFill>
                  <a:schemeClr val="tx1"/>
                </a:solidFill>
              </a:rPr>
              <a:t>Единица образца</a:t>
            </a:r>
            <a:r>
              <a:rPr lang="ru-RU" altLang="en-US" dirty="0">
                <a:solidFill>
                  <a:schemeClr val="tx1"/>
                </a:solidFill>
              </a:rPr>
              <a:t/>
            </a:r>
            <a:br>
              <a:rPr lang="ru-RU" altLang="en-US" dirty="0">
                <a:solidFill>
                  <a:schemeClr val="tx1"/>
                </a:solidFill>
              </a:rPr>
            </a:br>
            <a:endParaRPr lang="lv-LV" dirty="0"/>
          </a:p>
        </p:txBody>
      </p:sp>
      <p:sp>
        <p:nvSpPr>
          <p:cNvPr id="3" name="Rectangle 2"/>
          <p:cNvSpPr/>
          <p:nvPr/>
        </p:nvSpPr>
        <p:spPr>
          <a:xfrm>
            <a:off x="1147191" y="1309601"/>
            <a:ext cx="39478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altLang="en-US" sz="2400" dirty="0"/>
              <a:t>Отбор образцов, прежде всего, заключается в определении подходящей единицы для отбора образца </a:t>
            </a:r>
            <a:endParaRPr lang="lv-LV" altLang="en-US" sz="2400" dirty="0"/>
          </a:p>
          <a:p>
            <a:pPr algn="just">
              <a:spcBef>
                <a:spcPct val="0"/>
              </a:spcBef>
            </a:pPr>
            <a:r>
              <a:rPr lang="ru-RU" altLang="en-US" sz="2400" dirty="0"/>
              <a:t>например, фрукт, стебель, букет, единица веса, пакет или картонная коробка). </a:t>
            </a:r>
            <a:endParaRPr lang="en-GB" alt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624" y="1727506"/>
            <a:ext cx="2911018" cy="7145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6247" y="3055321"/>
            <a:ext cx="2198084" cy="6035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3432" y="4850725"/>
            <a:ext cx="2150017" cy="8824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5166" y="2373738"/>
            <a:ext cx="768163" cy="6815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5166" y="3584359"/>
            <a:ext cx="768163" cy="12663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r="-988" b="9569"/>
          <a:stretch/>
        </p:blipFill>
        <p:spPr>
          <a:xfrm>
            <a:off x="5637014" y="1114726"/>
            <a:ext cx="2578072" cy="474904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274945" y="5934670"/>
            <a:ext cx="8928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b="1" dirty="0"/>
              <a:t>Независимо от выбора образца, они должны быть независимы и все они имеют равные шансы быть выбранным для осмотра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0166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328" y="479861"/>
            <a:ext cx="8911687" cy="1280890"/>
          </a:xfrm>
        </p:spPr>
        <p:txBody>
          <a:bodyPr/>
          <a:lstStyle/>
          <a:p>
            <a:r>
              <a:rPr lang="ru-RU" altLang="en-US" b="1" dirty="0">
                <a:solidFill>
                  <a:schemeClr val="tx1"/>
                </a:solidFill>
              </a:rPr>
              <a:t>Единица образца</a:t>
            </a:r>
            <a:r>
              <a:rPr lang="ru-RU" altLang="en-US" dirty="0">
                <a:solidFill>
                  <a:schemeClr val="tx1"/>
                </a:solidFill>
              </a:rPr>
              <a:t/>
            </a:r>
            <a:br>
              <a:rPr lang="ru-RU" altLang="en-US" dirty="0">
                <a:solidFill>
                  <a:schemeClr val="tx1"/>
                </a:solidFill>
              </a:rPr>
            </a:br>
            <a:endParaRPr lang="lv-LV" dirty="0"/>
          </a:p>
        </p:txBody>
      </p:sp>
      <p:sp>
        <p:nvSpPr>
          <p:cNvPr id="3" name="Rectangle 2"/>
          <p:cNvSpPr/>
          <p:nvPr/>
        </p:nvSpPr>
        <p:spPr>
          <a:xfrm>
            <a:off x="1147191" y="1309601"/>
            <a:ext cx="5079438" cy="5345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800" dirty="0"/>
              <a:t>Определение единицы выборки дополнительно зависит от</a:t>
            </a:r>
            <a:r>
              <a:rPr lang="lv-LV" sz="2800" dirty="0"/>
              <a:t>:</a:t>
            </a:r>
            <a:r>
              <a:rPr lang="en-US" sz="2800" dirty="0"/>
              <a:t> </a:t>
            </a:r>
          </a:p>
          <a:p>
            <a:pPr marL="266700" indent="-266700" hangingPunct="0">
              <a:lnSpc>
                <a:spcPct val="93000"/>
              </a:lnSpc>
              <a:spcBef>
                <a:spcPts val="1200"/>
              </a:spcBef>
              <a:buClr>
                <a:srgbClr val="92D050"/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2400" dirty="0"/>
              <a:t>Однородность в распределении вредителей в грузе</a:t>
            </a:r>
            <a:endParaRPr lang="lv-LV" sz="2400" dirty="0"/>
          </a:p>
          <a:p>
            <a:pPr marL="266700" indent="-266700" hangingPunct="0">
              <a:lnSpc>
                <a:spcPct val="93000"/>
              </a:lnSpc>
              <a:spcBef>
                <a:spcPts val="1200"/>
              </a:spcBef>
              <a:buClr>
                <a:srgbClr val="92D050"/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2400" dirty="0"/>
              <a:t>вредители являются пассивными или мобильный</a:t>
            </a:r>
            <a:endParaRPr lang="lv-LV" sz="2400" dirty="0"/>
          </a:p>
          <a:p>
            <a:pPr marL="266700" indent="-266700" hangingPunct="0">
              <a:lnSpc>
                <a:spcPct val="93000"/>
              </a:lnSpc>
              <a:spcBef>
                <a:spcPts val="1200"/>
              </a:spcBef>
              <a:buClr>
                <a:srgbClr val="92D050"/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2400" dirty="0"/>
              <a:t>как груз упакован</a:t>
            </a:r>
            <a:endParaRPr lang="lv-LV" sz="2400" dirty="0"/>
          </a:p>
          <a:p>
            <a:pPr marL="266700" indent="-266700" hangingPunct="0">
              <a:lnSpc>
                <a:spcPct val="93000"/>
              </a:lnSpc>
              <a:spcBef>
                <a:spcPts val="1200"/>
              </a:spcBef>
              <a:buClr>
                <a:srgbClr val="92D050"/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2400" dirty="0"/>
              <a:t>предполагаемое использование</a:t>
            </a:r>
            <a:endParaRPr lang="lv-LV" sz="24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sz="24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dirty="0"/>
              <a:t>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5099" y="1760751"/>
            <a:ext cx="3765413" cy="50146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8956" y="112366"/>
            <a:ext cx="2304488" cy="274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2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93000"/>
              </a:lnSpc>
              <a:defRPr/>
            </a:pPr>
            <a:r>
              <a:rPr lang="ru-RU" b="1" dirty="0">
                <a:latin typeface="Verdana" pitchFamily="34" charset="0"/>
              </a:rPr>
              <a:t>Пять параметров статистически связаны</a:t>
            </a:r>
            <a:r>
              <a:rPr lang="lv-LV" b="1" dirty="0">
                <a:latin typeface="Verdana" pitchFamily="34" charset="0"/>
              </a:rPr>
              <a:t>:</a:t>
            </a:r>
            <a:br>
              <a:rPr lang="lv-LV" b="1" dirty="0">
                <a:latin typeface="Verdana" pitchFamily="34" charset="0"/>
              </a:rPr>
            </a:br>
            <a:endParaRPr lang="lv-LV" dirty="0">
              <a:latin typeface="Verdan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02970" y="2627087"/>
            <a:ext cx="8795659" cy="2096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defRPr/>
            </a:pPr>
            <a:r>
              <a:rPr lang="lv-LV" sz="2800" dirty="0" smtClean="0">
                <a:latin typeface="Verdana" pitchFamily="34" charset="0"/>
              </a:rPr>
              <a:t>1</a:t>
            </a:r>
            <a:r>
              <a:rPr lang="lv-LV" sz="2800" dirty="0">
                <a:latin typeface="Verdana" pitchFamily="34" charset="0"/>
              </a:rPr>
              <a:t>. </a:t>
            </a:r>
            <a:r>
              <a:rPr lang="ru-RU" sz="2800" dirty="0">
                <a:latin typeface="Verdana" pitchFamily="34" charset="0"/>
              </a:rPr>
              <a:t>приемлемая заражённость</a:t>
            </a:r>
            <a:r>
              <a:rPr lang="lv-LV" sz="2800" dirty="0">
                <a:latin typeface="Verdana" pitchFamily="34" charset="0"/>
              </a:rPr>
              <a:t> </a:t>
            </a:r>
            <a:r>
              <a:rPr lang="ru-RU" sz="2800" dirty="0">
                <a:latin typeface="Verdana" pitchFamily="34" charset="0"/>
              </a:rPr>
              <a:t>образца</a:t>
            </a:r>
            <a:r>
              <a:rPr lang="lv-LV" sz="2800" dirty="0">
                <a:latin typeface="Verdana" pitchFamily="34" charset="0"/>
              </a:rPr>
              <a:t>; </a:t>
            </a:r>
            <a:r>
              <a:rPr lang="ru-RU" sz="2800" dirty="0">
                <a:latin typeface="Verdana" pitchFamily="34" charset="0"/>
              </a:rPr>
              <a:t> </a:t>
            </a:r>
            <a:endParaRPr lang="lv-LV" sz="2800" dirty="0">
              <a:latin typeface="Verdana" pitchFamily="34" charset="0"/>
            </a:endParaRPr>
          </a:p>
          <a:p>
            <a:pPr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defRPr/>
            </a:pPr>
            <a:r>
              <a:rPr lang="lv-LV" sz="2800" dirty="0">
                <a:latin typeface="Verdana" pitchFamily="34" charset="0"/>
              </a:rPr>
              <a:t>2. </a:t>
            </a:r>
            <a:r>
              <a:rPr lang="ru-RU" sz="2800" dirty="0">
                <a:latin typeface="Verdana" pitchFamily="34" charset="0"/>
              </a:rPr>
              <a:t>уровень выявления</a:t>
            </a:r>
            <a:endParaRPr lang="lv-LV" sz="2800" dirty="0">
              <a:latin typeface="Verdana" pitchFamily="34" charset="0"/>
            </a:endParaRPr>
          </a:p>
          <a:p>
            <a:pPr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defRPr/>
            </a:pPr>
            <a:r>
              <a:rPr lang="lv-LV" sz="2800" dirty="0">
                <a:latin typeface="Verdana" pitchFamily="34" charset="0"/>
              </a:rPr>
              <a:t>3. </a:t>
            </a:r>
            <a:r>
              <a:rPr lang="ru-RU" sz="2800" dirty="0">
                <a:latin typeface="Verdana" pitchFamily="34" charset="0"/>
              </a:rPr>
              <a:t>уровень достоверности</a:t>
            </a:r>
            <a:endParaRPr lang="en-GB" sz="2800" dirty="0">
              <a:latin typeface="Verdana" pitchFamily="34" charset="0"/>
            </a:endParaRPr>
          </a:p>
          <a:p>
            <a:pPr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defRPr/>
            </a:pPr>
            <a:r>
              <a:rPr lang="lv-LV" sz="2800" dirty="0">
                <a:latin typeface="Verdana" pitchFamily="34" charset="0"/>
              </a:rPr>
              <a:t>4. </a:t>
            </a:r>
            <a:r>
              <a:rPr lang="ru-RU" sz="2800" dirty="0">
                <a:latin typeface="Verdana" pitchFamily="34" charset="0"/>
              </a:rPr>
              <a:t>эффективность выявления</a:t>
            </a:r>
            <a:endParaRPr lang="en-GB" sz="2800" dirty="0">
              <a:latin typeface="Verdana" pitchFamily="34" charset="0"/>
            </a:endParaRPr>
          </a:p>
          <a:p>
            <a:pPr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SzPct val="100000"/>
              <a:defRPr/>
            </a:pPr>
            <a:r>
              <a:rPr lang="lv-LV" sz="2800" dirty="0">
                <a:latin typeface="Verdana" pitchFamily="34" charset="0"/>
              </a:rPr>
              <a:t>5. </a:t>
            </a:r>
            <a:r>
              <a:rPr lang="ru-RU" sz="2800" dirty="0">
                <a:latin typeface="Verdana" pitchFamily="34" charset="0"/>
              </a:rPr>
              <a:t>размер образца</a:t>
            </a:r>
            <a:endParaRPr lang="lv-LV" sz="2800" dirty="0"/>
          </a:p>
        </p:txBody>
      </p:sp>
    </p:spTree>
    <p:extLst>
      <p:ext uri="{BB962C8B-B14F-4D97-AF65-F5344CB8AC3E}">
        <p14:creationId xmlns:p14="http://schemas.microsoft.com/office/powerpoint/2010/main" val="24388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670</TotalTime>
  <Words>2021</Words>
  <Application>Microsoft Office PowerPoint</Application>
  <PresentationFormat>Widescreen</PresentationFormat>
  <Paragraphs>281</Paragraphs>
  <Slides>67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6" baseType="lpstr">
      <vt:lpstr>Arial</vt:lpstr>
      <vt:lpstr>Calibri</vt:lpstr>
      <vt:lpstr>Century Gothic</vt:lpstr>
      <vt:lpstr>Georgia</vt:lpstr>
      <vt:lpstr>Times New Roman</vt:lpstr>
      <vt:lpstr>Verdana</vt:lpstr>
      <vt:lpstr>Wingdings</vt:lpstr>
      <vt:lpstr>Wingdings 3</vt:lpstr>
      <vt:lpstr>Wisp</vt:lpstr>
      <vt:lpstr>Проверка здоровья растений и отбор проб</vt:lpstr>
      <vt:lpstr>PowerPoint Presentation</vt:lpstr>
      <vt:lpstr>PowerPoint Presentation</vt:lpstr>
      <vt:lpstr>ЦЕЛИ ОТБОРА ОБРАЗЦОВ ОТ ГРУЗОВ </vt:lpstr>
      <vt:lpstr>PowerPoint Presentation</vt:lpstr>
      <vt:lpstr>Идентификация партии  </vt:lpstr>
      <vt:lpstr>Единица образца </vt:lpstr>
      <vt:lpstr>Единица образца </vt:lpstr>
      <vt:lpstr>Пять параметров статистически связаны: </vt:lpstr>
      <vt:lpstr>PowerPoint Presentation</vt:lpstr>
      <vt:lpstr>PowerPoint Presentation</vt:lpstr>
      <vt:lpstr>Образец выбран наугад (рандом), как правило из каждой партии и груза, но любые фрукты (растения), показывающий подозрительных признаков должны быть выбраны</vt:lpstr>
      <vt:lpstr>Инспекции по товарам</vt:lpstr>
      <vt:lpstr>Инспекция фруктов и овощей</vt:lpstr>
      <vt:lpstr>Инспекция фруктов и овощей</vt:lpstr>
      <vt:lpstr>Количество исследуемых единиц с одной партии</vt:lpstr>
      <vt:lpstr>Фрукты и овощи</vt:lpstr>
      <vt:lpstr>Bactrocera zonata –  Фруктовая муха персиков</vt:lpstr>
      <vt:lpstr>Bactrocera invadens –  Восточная фруктовая муха </vt:lpstr>
      <vt:lpstr>Anastrepha ludens – Мексиканская фруктовая муха</vt:lpstr>
      <vt:lpstr>Rhagoletis pomonella –  Яблочная фруктовая муха </vt:lpstr>
      <vt:lpstr>Scirtothrips dorsalis, S. aurantii -  Трипс цытрусовий</vt:lpstr>
      <vt:lpstr>Leucinoides orbonalis – Моль баклажанов</vt:lpstr>
      <vt:lpstr>Naupactus leucoloma –жук полосатый </vt:lpstr>
      <vt:lpstr>Tuta absoluta – южноамериканская томатная моль</vt:lpstr>
      <vt:lpstr>Phyllostricta citricarpa –  Чернo-пятнистность цытрусовых</vt:lpstr>
      <vt:lpstr>Xanthomonas campestris  pv.citri – Рак цытрусовых</vt:lpstr>
      <vt:lpstr>Monilinia fructicola –  коричневая фруктовая гниль</vt:lpstr>
      <vt:lpstr>Gymnosporangium spp.- ржавчины</vt:lpstr>
      <vt:lpstr>Визуальный осмотр фруктов и овощей</vt:lpstr>
      <vt:lpstr>Liriomyza sativae в базилике (Израиль)</vt:lpstr>
      <vt:lpstr>Инспекция цитрусовых</vt:lpstr>
      <vt:lpstr>Гидростатический метод досмотра малых фруктов (черешни, вишни, и другие подобные плоды Prunus L., Ribes L. и Vaccinium)</vt:lpstr>
      <vt:lpstr>Растение, растение предназначены для посадки, срезанные цветы</vt:lpstr>
      <vt:lpstr>PowerPoint Presentation</vt:lpstr>
      <vt:lpstr>Puccinia horiana-   Белая ржавчина хрызантемы</vt:lpstr>
      <vt:lpstr>Thrips palmi –  Пальмовый трипс</vt:lpstr>
      <vt:lpstr>Bemisia tabaci – Белокрылка хлопчатника</vt:lpstr>
      <vt:lpstr>Spodoptera spp., Helicoverpa spp. – Совки</vt:lpstr>
      <vt:lpstr>Методические рекомендации по проверке здоровья растений и методам отбора образцов срезанных цветов, зелени и рассады</vt:lpstr>
      <vt:lpstr>PowerPoint Presentation</vt:lpstr>
      <vt:lpstr>Осмотр срезанных цветов</vt:lpstr>
      <vt:lpstr>Визуальный осмотр для выявления повреждений и наличие вредных организмов</vt:lpstr>
      <vt:lpstr>PowerPoint Presentation</vt:lpstr>
      <vt:lpstr>PowerPoint Presentation</vt:lpstr>
      <vt:lpstr>PowerPoint Presentation</vt:lpstr>
      <vt:lpstr>Puccinia horiana</vt:lpstr>
      <vt:lpstr>Инспекция посадочного материала</vt:lpstr>
      <vt:lpstr>Количество образцов луковиц для выявления вирусных инфекций</vt:lpstr>
      <vt:lpstr>Дополнительные методы отбора проб</vt:lpstr>
      <vt:lpstr>Pазрушительный отбор проб</vt:lpstr>
      <vt:lpstr>Почва и растительная среда на нематоды </vt:lpstr>
      <vt:lpstr>Инспекция картофеля</vt:lpstr>
      <vt:lpstr>Картофель </vt:lpstr>
      <vt:lpstr>Ralstonia solanacearum  - Tёмная кольцевая гниль картофеля</vt:lpstr>
      <vt:lpstr>Clavibacter michiganensis ssp. sepedonicus - Светлая кольцевая гниль картофеля</vt:lpstr>
      <vt:lpstr>Globodera pallida- Бледная нематода картофеля, Globodera rostochiensis- Золотистая нематода картофеля</vt:lpstr>
      <vt:lpstr>Epitrix spp. –  маленький жук картофеля</vt:lpstr>
      <vt:lpstr>Synchytrium endobioticum – Рак картофеля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процедура управления Проверка и процедура отбора проб с грузов подчинённых фитосанитарному контролю</dc:title>
  <dc:creator>Kristina Romanova</dc:creator>
  <cp:lastModifiedBy>Kristina Romanova</cp:lastModifiedBy>
  <cp:revision>23</cp:revision>
  <dcterms:created xsi:type="dcterms:W3CDTF">2016-11-21T18:00:05Z</dcterms:created>
  <dcterms:modified xsi:type="dcterms:W3CDTF">2018-12-14T11:37:52Z</dcterms:modified>
</cp:coreProperties>
</file>