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3"/>
    <p:sldMasterId id="2147483649" r:id="rId4"/>
  </p:sldMasterIdLst>
  <p:notesMasterIdLst>
    <p:notesMasterId r:id="rId56"/>
  </p:notesMasterIdLst>
  <p:sldIdLst>
    <p:sldId id="256" r:id="rId5"/>
    <p:sldId id="353" r:id="rId6"/>
    <p:sldId id="354" r:id="rId7"/>
    <p:sldId id="356" r:id="rId8"/>
    <p:sldId id="355" r:id="rId9"/>
    <p:sldId id="342" r:id="rId10"/>
    <p:sldId id="357" r:id="rId11"/>
    <p:sldId id="358" r:id="rId12"/>
    <p:sldId id="359" r:id="rId13"/>
    <p:sldId id="343" r:id="rId14"/>
    <p:sldId id="344" r:id="rId15"/>
    <p:sldId id="345" r:id="rId16"/>
    <p:sldId id="361" r:id="rId17"/>
    <p:sldId id="346" r:id="rId18"/>
    <p:sldId id="360" r:id="rId19"/>
    <p:sldId id="347" r:id="rId20"/>
    <p:sldId id="362" r:id="rId21"/>
    <p:sldId id="348" r:id="rId22"/>
    <p:sldId id="349" r:id="rId23"/>
    <p:sldId id="350" r:id="rId24"/>
    <p:sldId id="351" r:id="rId25"/>
    <p:sldId id="352" r:id="rId26"/>
    <p:sldId id="363" r:id="rId27"/>
    <p:sldId id="366" r:id="rId28"/>
    <p:sldId id="257" r:id="rId29"/>
    <p:sldId id="284" r:id="rId30"/>
    <p:sldId id="325" r:id="rId31"/>
    <p:sldId id="327" r:id="rId32"/>
    <p:sldId id="318" r:id="rId33"/>
    <p:sldId id="319" r:id="rId34"/>
    <p:sldId id="320" r:id="rId35"/>
    <p:sldId id="321" r:id="rId36"/>
    <p:sldId id="324" r:id="rId37"/>
    <p:sldId id="328" r:id="rId38"/>
    <p:sldId id="329" r:id="rId39"/>
    <p:sldId id="339" r:id="rId40"/>
    <p:sldId id="330" r:id="rId41"/>
    <p:sldId id="335" r:id="rId42"/>
    <p:sldId id="337" r:id="rId43"/>
    <p:sldId id="313" r:id="rId44"/>
    <p:sldId id="312" r:id="rId45"/>
    <p:sldId id="287" r:id="rId46"/>
    <p:sldId id="370" r:id="rId47"/>
    <p:sldId id="371" r:id="rId48"/>
    <p:sldId id="369" r:id="rId49"/>
    <p:sldId id="372" r:id="rId50"/>
    <p:sldId id="373" r:id="rId51"/>
    <p:sldId id="374" r:id="rId52"/>
    <p:sldId id="334" r:id="rId53"/>
    <p:sldId id="367" r:id="rId54"/>
    <p:sldId id="368" r:id="rId55"/>
  </p:sldIdLst>
  <p:sldSz cx="9144000" cy="6858000" type="screen4x3"/>
  <p:notesSz cx="6858000" cy="91440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WenQuanYi Micro Hei" charset="0"/>
        <a:cs typeface="WenQuanYi Micro Hei" charset="0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WenQuanYi Micro Hei" charset="0"/>
        <a:cs typeface="WenQuanYi Micro Hei" charset="0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WenQuanYi Micro Hei" charset="0"/>
        <a:cs typeface="WenQuanYi Micro Hei" charset="0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WenQuanYi Micro Hei" charset="0"/>
        <a:cs typeface="WenQuanYi Micro Hei" charset="0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WenQuanYi Micro Hei" charset="0"/>
        <a:cs typeface="WenQuanYi Micro Hei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WenQuanYi Micro Hei" charset="0"/>
        <a:cs typeface="WenQuanYi Micro Hei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WenQuanYi Micro Hei" charset="0"/>
        <a:cs typeface="WenQuanYi Micro Hei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WenQuanYi Micro Hei" charset="0"/>
        <a:cs typeface="WenQuanYi Micro Hei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WenQuanYi Micro Hei" charset="0"/>
        <a:cs typeface="WenQuanYi Micro Hei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2" d="100"/>
          <a:sy n="62" d="100"/>
        </p:scale>
        <p:origin x="1626" y="6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8157057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03218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763588"/>
            <a:ext cx="5030787" cy="3771900"/>
          </a:xfrm>
          <a:solidFill>
            <a:srgbClr val="729FCF"/>
          </a:solidFill>
          <a:ln w="25400">
            <a:solidFill>
              <a:srgbClr val="3465A4"/>
            </a:solidFill>
            <a:round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lv-LV" smtClean="0"/>
          </a:p>
        </p:txBody>
      </p:sp>
    </p:spTree>
    <p:extLst>
      <p:ext uri="{BB962C8B-B14F-4D97-AF65-F5344CB8AC3E}">
        <p14:creationId xmlns:p14="http://schemas.microsoft.com/office/powerpoint/2010/main" val="3418304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lv-LV" altLang="lt-LT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E67CE70-3C8B-4BB4-BE04-F46F7BFFCF7A}" type="slidenum">
              <a:rPr lang="lv-LV" altLang="lt-LT"/>
              <a:pPr/>
              <a:t>16</a:t>
            </a:fld>
            <a:endParaRPr lang="lv-LV" altLang="lt-LT"/>
          </a:p>
        </p:txBody>
      </p:sp>
    </p:spTree>
    <p:extLst>
      <p:ext uri="{BB962C8B-B14F-4D97-AF65-F5344CB8AC3E}">
        <p14:creationId xmlns:p14="http://schemas.microsoft.com/office/powerpoint/2010/main" val="36129026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763588"/>
            <a:ext cx="5030787" cy="3771900"/>
          </a:xfrm>
          <a:solidFill>
            <a:srgbClr val="729FCF"/>
          </a:solidFill>
          <a:ln w="25400">
            <a:solidFill>
              <a:srgbClr val="3465A4"/>
            </a:solidFill>
            <a:round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lv-LV" smtClean="0"/>
          </a:p>
        </p:txBody>
      </p:sp>
    </p:spTree>
    <p:extLst>
      <p:ext uri="{BB962C8B-B14F-4D97-AF65-F5344CB8AC3E}">
        <p14:creationId xmlns:p14="http://schemas.microsoft.com/office/powerpoint/2010/main" val="27162947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lv-LV" altLang="lt-LT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32CA58C-6AC3-485D-8647-2CE812FB5DEF}" type="slidenum">
              <a:rPr lang="lv-LV" altLang="lt-LT"/>
              <a:pPr/>
              <a:t>18</a:t>
            </a:fld>
            <a:endParaRPr lang="lv-LV" altLang="lt-LT"/>
          </a:p>
        </p:txBody>
      </p:sp>
    </p:spTree>
    <p:extLst>
      <p:ext uri="{BB962C8B-B14F-4D97-AF65-F5344CB8AC3E}">
        <p14:creationId xmlns:p14="http://schemas.microsoft.com/office/powerpoint/2010/main" val="3992153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lv-LV" altLang="lt-LT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11FADBB-14A4-4F9E-9B9C-EBAF9CDBA25A}" type="slidenum">
              <a:rPr lang="lv-LV" altLang="lt-LT"/>
              <a:pPr/>
              <a:t>19</a:t>
            </a:fld>
            <a:endParaRPr lang="lv-LV" altLang="lt-LT"/>
          </a:p>
        </p:txBody>
      </p:sp>
    </p:spTree>
    <p:extLst>
      <p:ext uri="{BB962C8B-B14F-4D97-AF65-F5344CB8AC3E}">
        <p14:creationId xmlns:p14="http://schemas.microsoft.com/office/powerpoint/2010/main" val="14346332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763588"/>
            <a:ext cx="5030787" cy="3771900"/>
          </a:xfrm>
          <a:solidFill>
            <a:srgbClr val="729FCF"/>
          </a:solidFill>
          <a:ln w="25400">
            <a:solidFill>
              <a:srgbClr val="3465A4"/>
            </a:solidFill>
            <a:round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lv-LV" smtClean="0"/>
          </a:p>
        </p:txBody>
      </p:sp>
    </p:spTree>
    <p:extLst>
      <p:ext uri="{BB962C8B-B14F-4D97-AF65-F5344CB8AC3E}">
        <p14:creationId xmlns:p14="http://schemas.microsoft.com/office/powerpoint/2010/main" val="2060683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01260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66815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lt-LT" altLang="lv-LV" smtClean="0"/>
          </a:p>
        </p:txBody>
      </p:sp>
    </p:spTree>
    <p:extLst>
      <p:ext uri="{BB962C8B-B14F-4D97-AF65-F5344CB8AC3E}">
        <p14:creationId xmlns:p14="http://schemas.microsoft.com/office/powerpoint/2010/main" val="42499646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7800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763588"/>
            <a:ext cx="5030787" cy="3771900"/>
          </a:xfrm>
          <a:solidFill>
            <a:srgbClr val="729FCF"/>
          </a:solidFill>
          <a:ln w="25400">
            <a:solidFill>
              <a:srgbClr val="3465A4"/>
            </a:solidFill>
            <a:round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lv-LV" smtClean="0"/>
          </a:p>
        </p:txBody>
      </p:sp>
    </p:spTree>
    <p:extLst>
      <p:ext uri="{BB962C8B-B14F-4D97-AF65-F5344CB8AC3E}">
        <p14:creationId xmlns:p14="http://schemas.microsoft.com/office/powerpoint/2010/main" val="1314370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763588"/>
            <a:ext cx="5030787" cy="3771900"/>
          </a:xfrm>
          <a:solidFill>
            <a:srgbClr val="729FCF"/>
          </a:solidFill>
          <a:ln w="25400">
            <a:solidFill>
              <a:srgbClr val="3465A4"/>
            </a:solidFill>
            <a:round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lv-LV" smtClean="0"/>
          </a:p>
        </p:txBody>
      </p:sp>
    </p:spTree>
    <p:extLst>
      <p:ext uri="{BB962C8B-B14F-4D97-AF65-F5344CB8AC3E}">
        <p14:creationId xmlns:p14="http://schemas.microsoft.com/office/powerpoint/2010/main" val="1689556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763588"/>
            <a:ext cx="5030787" cy="3771900"/>
          </a:xfrm>
          <a:solidFill>
            <a:srgbClr val="729FCF"/>
          </a:solidFill>
          <a:ln w="25400">
            <a:solidFill>
              <a:srgbClr val="3465A4"/>
            </a:solidFill>
            <a:round/>
            <a:headEnd/>
            <a:tailEnd/>
          </a:ln>
        </p:spPr>
      </p:sp>
      <p:sp>
        <p:nvSpPr>
          <p:cNvPr id="12291" name="Notes Placeholder 2"/>
          <p:cNvSpPr>
            <a:spLocks noGrp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lv-LV" smtClean="0"/>
          </a:p>
        </p:txBody>
      </p:sp>
    </p:spTree>
    <p:extLst>
      <p:ext uri="{BB962C8B-B14F-4D97-AF65-F5344CB8AC3E}">
        <p14:creationId xmlns:p14="http://schemas.microsoft.com/office/powerpoint/2010/main" val="2257042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763588"/>
            <a:ext cx="5030787" cy="3771900"/>
          </a:xfrm>
          <a:solidFill>
            <a:srgbClr val="729FCF"/>
          </a:solidFill>
          <a:ln w="25400">
            <a:solidFill>
              <a:srgbClr val="3465A4"/>
            </a:solidFill>
            <a:round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lv-LV" smtClean="0"/>
          </a:p>
        </p:txBody>
      </p:sp>
    </p:spTree>
    <p:extLst>
      <p:ext uri="{BB962C8B-B14F-4D97-AF65-F5344CB8AC3E}">
        <p14:creationId xmlns:p14="http://schemas.microsoft.com/office/powerpoint/2010/main" val="667924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763588"/>
            <a:ext cx="5030787" cy="3771900"/>
          </a:xfrm>
          <a:solidFill>
            <a:srgbClr val="729FCF"/>
          </a:solidFill>
          <a:ln w="25400">
            <a:solidFill>
              <a:srgbClr val="3465A4"/>
            </a:solidFill>
            <a:round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lv-LV" smtClean="0"/>
          </a:p>
        </p:txBody>
      </p:sp>
    </p:spTree>
    <p:extLst>
      <p:ext uri="{BB962C8B-B14F-4D97-AF65-F5344CB8AC3E}">
        <p14:creationId xmlns:p14="http://schemas.microsoft.com/office/powerpoint/2010/main" val="3656687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763588"/>
            <a:ext cx="5030787" cy="3771900"/>
          </a:xfrm>
          <a:solidFill>
            <a:srgbClr val="729FCF"/>
          </a:solidFill>
          <a:ln w="25400">
            <a:solidFill>
              <a:srgbClr val="3465A4"/>
            </a:solidFill>
            <a:round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lv-LV" smtClean="0"/>
          </a:p>
        </p:txBody>
      </p:sp>
    </p:spTree>
    <p:extLst>
      <p:ext uri="{BB962C8B-B14F-4D97-AF65-F5344CB8AC3E}">
        <p14:creationId xmlns:p14="http://schemas.microsoft.com/office/powerpoint/2010/main" val="4032597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763588"/>
            <a:ext cx="5030787" cy="3771900"/>
          </a:xfrm>
          <a:solidFill>
            <a:srgbClr val="729FCF"/>
          </a:solidFill>
          <a:ln w="25400">
            <a:solidFill>
              <a:srgbClr val="3465A4"/>
            </a:solidFill>
            <a:round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lv-LV" smtClean="0"/>
          </a:p>
        </p:txBody>
      </p:sp>
    </p:spTree>
    <p:extLst>
      <p:ext uri="{BB962C8B-B14F-4D97-AF65-F5344CB8AC3E}">
        <p14:creationId xmlns:p14="http://schemas.microsoft.com/office/powerpoint/2010/main" val="896248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lv-LV" altLang="lt-LT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5EDB962-2093-4979-97BF-4CD1F2151501}" type="slidenum">
              <a:rPr lang="lv-LV" altLang="lt-LT"/>
              <a:pPr/>
              <a:t>14</a:t>
            </a:fld>
            <a:endParaRPr lang="lv-LV" altLang="lt-LT"/>
          </a:p>
        </p:txBody>
      </p:sp>
    </p:spTree>
    <p:extLst>
      <p:ext uri="{BB962C8B-B14F-4D97-AF65-F5344CB8AC3E}">
        <p14:creationId xmlns:p14="http://schemas.microsoft.com/office/powerpoint/2010/main" val="2413325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 smtClean="0"/>
              <a:t>Spustelėję redag. ruoš. paantrš. stilių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0EF1F-F1AD-4E9A-ADD7-FADA6DB31C50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89032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1AB80-7D6B-49A0-95CA-3DA0EB2DB9FC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1723773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5813" cy="5408613"/>
          </a:xfrm>
        </p:spPr>
        <p:txBody>
          <a:bodyPr vert="eaVert"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08613"/>
          </a:xfrm>
        </p:spPr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BA306-943B-4CFB-A3E1-9715542A065A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2693247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 smtClean="0"/>
              <a:t>Spustelėję redag. ruoš. paantrš. stilių</a:t>
            </a: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C31B3-EC9D-4B59-9253-F2A020835E40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41965672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691A6-4751-45E0-B2DB-03433CFADD05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3285594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C0EAE-5672-4F55-9613-FA689C05904C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100005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5D21F-3814-447E-BEBD-BF0BD43F72BF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3565068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35284-CD21-4159-BCE3-08553768CA02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3058564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15697-20A1-4F5F-9530-24A892333183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31814633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5D5A3-43AB-4E4E-9475-498BE185D40B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8258646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A49C4-5427-43D5-8C95-56E99AF9FB3B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3558573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E5BAF-BEB3-48F5-A2B1-17331A229BF1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26824800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FB9B8-1F3B-4B3F-9D41-7107C8ABFB83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3280979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20266-35C9-4051-8D08-D8D74E920208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32117305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6858000" y="1604963"/>
            <a:ext cx="2132013" cy="4524375"/>
          </a:xfrm>
        </p:spPr>
        <p:txBody>
          <a:bodyPr vert="eaVert"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248400" cy="4524375"/>
          </a:xfrm>
        </p:spPr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21BE1-28A6-4846-8F94-DD0B49B706D0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14650945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sirinktinis mak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2971800" y="1828800"/>
            <a:ext cx="6018213" cy="2208213"/>
          </a:xfrm>
        </p:spPr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B49C6-C481-48BD-8760-436787690794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15465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C4504-88DF-4C98-B068-51980525877F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3639613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7013" cy="3884613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4038600" cy="3884613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40D56-0592-495F-A151-04EA68102202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2014701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7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A55EA-B6AE-41B9-BC06-96082CFD74C6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2032367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C9D87-9E52-4CC4-ACD3-C80EEB1D60F0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934923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8D331-C02C-4C7D-BB1F-2A72626A6E6B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283626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528FC-5C8B-475B-889C-B217AA8C522A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667386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E1668-D84B-462C-A1EA-1F20F412287B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t-LT" altLang="en-US"/>
          </a:p>
        </p:txBody>
      </p:sp>
    </p:spTree>
    <p:extLst>
      <p:ext uri="{BB962C8B-B14F-4D97-AF65-F5344CB8AC3E}">
        <p14:creationId xmlns:p14="http://schemas.microsoft.com/office/powerpoint/2010/main" val="2774774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2132013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 hangingPunct="1">
              <a:buSzPct val="100000"/>
              <a:defRPr>
                <a:solidFill>
                  <a:srgbClr val="000000"/>
                </a:solidFill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70C184AF-45CE-4513-9021-5333546526D5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grpSp>
        <p:nvGrpSpPr>
          <p:cNvPr id="1028" name="Group 3"/>
          <p:cNvGrpSpPr>
            <a:grpSpLocks/>
          </p:cNvGrpSpPr>
          <p:nvPr/>
        </p:nvGrpSpPr>
        <p:grpSpPr bwMode="auto">
          <a:xfrm>
            <a:off x="0" y="0"/>
            <a:ext cx="9142413" cy="544513"/>
            <a:chOff x="0" y="0"/>
            <a:chExt cx="5759" cy="343"/>
          </a:xfrm>
        </p:grpSpPr>
        <p:sp>
          <p:nvSpPr>
            <p:cNvPr id="103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79" cy="33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CC00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lt-LT"/>
            </a:p>
          </p:txBody>
        </p:sp>
        <p:sp>
          <p:nvSpPr>
            <p:cNvPr id="1033" name="Rectangle 5"/>
            <p:cNvSpPr>
              <a:spLocks noChangeArrowheads="1"/>
            </p:cNvSpPr>
            <p:nvPr/>
          </p:nvSpPr>
          <p:spPr bwMode="auto">
            <a:xfrm>
              <a:off x="260" y="85"/>
              <a:ext cx="5499" cy="17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336600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lt-LT"/>
            </a:p>
          </p:txBody>
        </p:sp>
        <p:sp>
          <p:nvSpPr>
            <p:cNvPr id="1034" name="Rectangle 6"/>
            <p:cNvSpPr>
              <a:spLocks noChangeArrowheads="1"/>
            </p:cNvSpPr>
            <p:nvPr/>
          </p:nvSpPr>
          <p:spPr bwMode="auto">
            <a:xfrm>
              <a:off x="258" y="85"/>
              <a:ext cx="86" cy="88"/>
            </a:xfrm>
            <a:prstGeom prst="rect">
              <a:avLst/>
            </a:pr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lt-LT"/>
            </a:p>
          </p:txBody>
        </p:sp>
        <p:sp>
          <p:nvSpPr>
            <p:cNvPr id="1035" name="Rectangle 7"/>
            <p:cNvSpPr>
              <a:spLocks noChangeArrowheads="1"/>
            </p:cNvSpPr>
            <p:nvPr/>
          </p:nvSpPr>
          <p:spPr bwMode="auto">
            <a:xfrm>
              <a:off x="345" y="0"/>
              <a:ext cx="87" cy="86"/>
            </a:xfrm>
            <a:prstGeom prst="rect">
              <a:avLst/>
            </a:pr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lt-LT"/>
            </a:p>
          </p:txBody>
        </p:sp>
        <p:sp>
          <p:nvSpPr>
            <p:cNvPr id="1036" name="Rectangle 8"/>
            <p:cNvSpPr>
              <a:spLocks noChangeArrowheads="1"/>
            </p:cNvSpPr>
            <p:nvPr/>
          </p:nvSpPr>
          <p:spPr bwMode="auto">
            <a:xfrm>
              <a:off x="345" y="85"/>
              <a:ext cx="87" cy="88"/>
            </a:xfrm>
            <a:prstGeom prst="rect">
              <a:avLst/>
            </a:prstGeom>
            <a:solidFill>
              <a:srgbClr val="66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lt-LT"/>
            </a:p>
          </p:txBody>
        </p:sp>
        <p:sp>
          <p:nvSpPr>
            <p:cNvPr id="1037" name="Rectangle 9"/>
            <p:cNvSpPr>
              <a:spLocks noChangeArrowheads="1"/>
            </p:cNvSpPr>
            <p:nvPr/>
          </p:nvSpPr>
          <p:spPr bwMode="auto">
            <a:xfrm>
              <a:off x="173" y="173"/>
              <a:ext cx="85" cy="86"/>
            </a:xfrm>
            <a:prstGeom prst="rect">
              <a:avLst/>
            </a:pr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lt-LT"/>
            </a:p>
          </p:txBody>
        </p:sp>
        <p:sp>
          <p:nvSpPr>
            <p:cNvPr id="1038" name="Rectangle 10"/>
            <p:cNvSpPr>
              <a:spLocks noChangeArrowheads="1"/>
            </p:cNvSpPr>
            <p:nvPr/>
          </p:nvSpPr>
          <p:spPr bwMode="auto">
            <a:xfrm>
              <a:off x="83" y="86"/>
              <a:ext cx="88" cy="86"/>
            </a:xfrm>
            <a:prstGeom prst="rect">
              <a:avLst/>
            </a:prstGeom>
            <a:solidFill>
              <a:srgbClr val="33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lt-LT"/>
            </a:p>
          </p:txBody>
        </p:sp>
        <p:sp>
          <p:nvSpPr>
            <p:cNvPr id="2" name="Rectangle 11"/>
            <p:cNvSpPr>
              <a:spLocks noChangeArrowheads="1"/>
            </p:cNvSpPr>
            <p:nvPr/>
          </p:nvSpPr>
          <p:spPr bwMode="auto">
            <a:xfrm>
              <a:off x="258" y="171"/>
              <a:ext cx="86" cy="86"/>
            </a:xfrm>
            <a:prstGeom prst="rect">
              <a:avLst/>
            </a:prstGeom>
            <a:solidFill>
              <a:srgbClr val="66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lt-LT"/>
            </a:p>
          </p:txBody>
        </p:sp>
        <p:sp>
          <p:nvSpPr>
            <p:cNvPr id="1040" name="Rectangle 12"/>
            <p:cNvSpPr>
              <a:spLocks noChangeArrowheads="1"/>
            </p:cNvSpPr>
            <p:nvPr/>
          </p:nvSpPr>
          <p:spPr bwMode="auto">
            <a:xfrm>
              <a:off x="173" y="258"/>
              <a:ext cx="85" cy="85"/>
            </a:xfrm>
            <a:prstGeom prst="rect">
              <a:avLst/>
            </a:prstGeom>
            <a:solidFill>
              <a:srgbClr val="66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lt-LT"/>
            </a:p>
          </p:txBody>
        </p:sp>
      </p:grpSp>
      <p:sp>
        <p:nvSpPr>
          <p:cNvPr id="1029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8013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title text format</a:t>
            </a:r>
          </a:p>
        </p:txBody>
      </p:sp>
      <p:sp>
        <p:nvSpPr>
          <p:cNvPr id="1030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8013" cy="388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outline text format</a:t>
            </a:r>
          </a:p>
          <a:p>
            <a:pPr lvl="1"/>
            <a:r>
              <a:rPr lang="en-GB" altLang="en-US" smtClean="0"/>
              <a:t>Second Outline Level</a:t>
            </a:r>
          </a:p>
          <a:p>
            <a:pPr lvl="2"/>
            <a:r>
              <a:rPr lang="en-GB" altLang="en-US" smtClean="0"/>
              <a:t>Third Outline Level</a:t>
            </a:r>
          </a:p>
          <a:p>
            <a:pPr lvl="3"/>
            <a:r>
              <a:rPr lang="en-GB" altLang="en-US" smtClean="0"/>
              <a:t>Fourth Outline Level</a:t>
            </a:r>
          </a:p>
          <a:p>
            <a:pPr lvl="4"/>
            <a:r>
              <a:rPr lang="en-GB" altLang="en-US" smtClean="0"/>
              <a:t>Fifth Outline Level</a:t>
            </a:r>
          </a:p>
          <a:p>
            <a:pPr lvl="4"/>
            <a:r>
              <a:rPr lang="en-GB" altLang="en-US" smtClean="0"/>
              <a:t>Sixth Outline Level</a:t>
            </a:r>
          </a:p>
          <a:p>
            <a:pPr lvl="4"/>
            <a:r>
              <a:rPr lang="en-GB" altLang="en-US" smtClean="0"/>
              <a:t>Seventh Outline Level</a:t>
            </a:r>
          </a:p>
          <a:p>
            <a:pPr lvl="4"/>
            <a:r>
              <a:rPr lang="en-GB" altLang="en-US" smtClean="0"/>
              <a:t>Eighth Outline Level</a:t>
            </a:r>
          </a:p>
          <a:p>
            <a:pPr lvl="4"/>
            <a:r>
              <a:rPr lang="en-GB" altLang="en-US" smtClean="0"/>
              <a:t>Ninth Outline Level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endParaRPr lang="lt-LT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33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5pPr>
      <a:lvl6pPr marL="25146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6pPr>
      <a:lvl7pPr marL="29718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7pPr>
      <a:lvl8pPr marL="3429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8pPr>
      <a:lvl9pPr marL="3886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33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33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33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33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33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2056" name="Rectangle 2"/>
            <p:cNvSpPr>
              <a:spLocks noChangeArrowheads="1"/>
            </p:cNvSpPr>
            <p:nvPr/>
          </p:nvSpPr>
          <p:spPr bwMode="auto">
            <a:xfrm>
              <a:off x="0" y="0"/>
              <a:ext cx="2207" cy="431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CC00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lt-LT"/>
            </a:p>
          </p:txBody>
        </p:sp>
        <p:sp>
          <p:nvSpPr>
            <p:cNvPr id="2057" name="Rectangle 3"/>
            <p:cNvSpPr>
              <a:spLocks noChangeArrowheads="1"/>
            </p:cNvSpPr>
            <p:nvPr/>
          </p:nvSpPr>
          <p:spPr bwMode="auto">
            <a:xfrm>
              <a:off x="1081" y="1065"/>
              <a:ext cx="4678" cy="1595"/>
            </a:xfrm>
            <a:prstGeom prst="rect">
              <a:avLst/>
            </a:prstGeom>
            <a:solidFill>
              <a:srgbClr val="33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lt-LT"/>
            </a:p>
          </p:txBody>
        </p:sp>
        <p:grpSp>
          <p:nvGrpSpPr>
            <p:cNvPr id="2058" name="Group 4"/>
            <p:cNvGrpSpPr>
              <a:grpSpLocks/>
            </p:cNvGrpSpPr>
            <p:nvPr/>
          </p:nvGrpSpPr>
          <p:grpSpPr bwMode="auto">
            <a:xfrm>
              <a:off x="0" y="672"/>
              <a:ext cx="1805" cy="1988"/>
              <a:chOff x="0" y="672"/>
              <a:chExt cx="1805" cy="1988"/>
            </a:xfrm>
          </p:grpSpPr>
          <p:sp>
            <p:nvSpPr>
              <p:cNvPr id="2059" name="Rectangle 5"/>
              <p:cNvSpPr>
                <a:spLocks noChangeArrowheads="1"/>
              </p:cNvSpPr>
              <p:nvPr/>
            </p:nvSpPr>
            <p:spPr bwMode="auto">
              <a:xfrm>
                <a:off x="361" y="2257"/>
                <a:ext cx="362" cy="403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lt-LT"/>
              </a:p>
            </p:txBody>
          </p:sp>
          <p:sp>
            <p:nvSpPr>
              <p:cNvPr id="2060" name="Rectangle 6"/>
              <p:cNvSpPr>
                <a:spLocks noChangeArrowheads="1"/>
              </p:cNvSpPr>
              <p:nvPr/>
            </p:nvSpPr>
            <p:spPr bwMode="auto">
              <a:xfrm>
                <a:off x="1081" y="1065"/>
                <a:ext cx="361" cy="404"/>
              </a:xfrm>
              <a:prstGeom prst="rect">
                <a:avLst/>
              </a:prstGeom>
              <a:solidFill>
                <a:srgbClr val="99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lt-LT"/>
              </a:p>
            </p:txBody>
          </p:sp>
          <p:sp>
            <p:nvSpPr>
              <p:cNvPr id="2061" name="Rectangle 7"/>
              <p:cNvSpPr>
                <a:spLocks noChangeArrowheads="1"/>
              </p:cNvSpPr>
              <p:nvPr/>
            </p:nvSpPr>
            <p:spPr bwMode="auto">
              <a:xfrm>
                <a:off x="1437" y="672"/>
                <a:ext cx="368" cy="399"/>
              </a:xfrm>
              <a:prstGeom prst="rect">
                <a:avLst/>
              </a:prstGeom>
              <a:solidFill>
                <a:srgbClr val="99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lt-LT"/>
              </a:p>
            </p:txBody>
          </p:sp>
          <p:sp>
            <p:nvSpPr>
              <p:cNvPr id="2062" name="Rectangle 8"/>
              <p:cNvSpPr>
                <a:spLocks noChangeArrowheads="1"/>
              </p:cNvSpPr>
              <p:nvPr/>
            </p:nvSpPr>
            <p:spPr bwMode="auto">
              <a:xfrm>
                <a:off x="719" y="2257"/>
                <a:ext cx="367" cy="403"/>
              </a:xfrm>
              <a:prstGeom prst="rect">
                <a:avLst/>
              </a:prstGeom>
              <a:solidFill>
                <a:srgbClr val="33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lt-LT"/>
              </a:p>
            </p:txBody>
          </p:sp>
          <p:sp>
            <p:nvSpPr>
              <p:cNvPr id="2" name="Rectangle 9"/>
              <p:cNvSpPr>
                <a:spLocks noChangeArrowheads="1"/>
              </p:cNvSpPr>
              <p:nvPr/>
            </p:nvSpPr>
            <p:spPr bwMode="auto">
              <a:xfrm>
                <a:off x="1437" y="1065"/>
                <a:ext cx="368" cy="404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lt-LT"/>
              </a:p>
            </p:txBody>
          </p:sp>
          <p:sp>
            <p:nvSpPr>
              <p:cNvPr id="3" name="Rectangle 10"/>
              <p:cNvSpPr>
                <a:spLocks noChangeArrowheads="1"/>
              </p:cNvSpPr>
              <p:nvPr/>
            </p:nvSpPr>
            <p:spPr bwMode="auto">
              <a:xfrm>
                <a:off x="719" y="1464"/>
                <a:ext cx="367" cy="398"/>
              </a:xfrm>
              <a:prstGeom prst="rect">
                <a:avLst/>
              </a:prstGeom>
              <a:solidFill>
                <a:srgbClr val="99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lt-LT"/>
              </a:p>
            </p:txBody>
          </p:sp>
          <p:sp>
            <p:nvSpPr>
              <p:cNvPr id="4" name="Rectangle 11"/>
              <p:cNvSpPr>
                <a:spLocks noChangeArrowheads="1"/>
              </p:cNvSpPr>
              <p:nvPr/>
            </p:nvSpPr>
            <p:spPr bwMode="auto">
              <a:xfrm>
                <a:off x="0" y="1464"/>
                <a:ext cx="366" cy="398"/>
              </a:xfrm>
              <a:prstGeom prst="rect">
                <a:avLst/>
              </a:prstGeom>
              <a:solidFill>
                <a:srgbClr val="33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lt-LT"/>
              </a:p>
            </p:txBody>
          </p:sp>
          <p:sp>
            <p:nvSpPr>
              <p:cNvPr id="2066" name="Rectangle 12"/>
              <p:cNvSpPr>
                <a:spLocks noChangeArrowheads="1"/>
              </p:cNvSpPr>
              <p:nvPr/>
            </p:nvSpPr>
            <p:spPr bwMode="auto">
              <a:xfrm>
                <a:off x="1081" y="1464"/>
                <a:ext cx="361" cy="398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lt-LT"/>
              </a:p>
            </p:txBody>
          </p:sp>
          <p:sp>
            <p:nvSpPr>
              <p:cNvPr id="2067" name="Rectangle 13"/>
              <p:cNvSpPr>
                <a:spLocks noChangeArrowheads="1"/>
              </p:cNvSpPr>
              <p:nvPr/>
            </p:nvSpPr>
            <p:spPr bwMode="auto">
              <a:xfrm>
                <a:off x="361" y="1857"/>
                <a:ext cx="362" cy="405"/>
              </a:xfrm>
              <a:prstGeom prst="rect">
                <a:avLst/>
              </a:prstGeom>
              <a:solidFill>
                <a:srgbClr val="99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lt-LT"/>
              </a:p>
            </p:txBody>
          </p:sp>
          <p:sp>
            <p:nvSpPr>
              <p:cNvPr id="2068" name="Rectangle 14"/>
              <p:cNvSpPr>
                <a:spLocks noChangeArrowheads="1"/>
              </p:cNvSpPr>
              <p:nvPr/>
            </p:nvSpPr>
            <p:spPr bwMode="auto">
              <a:xfrm>
                <a:off x="719" y="1857"/>
                <a:ext cx="367" cy="405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lt-LT"/>
              </a:p>
            </p:txBody>
          </p:sp>
        </p:grpSp>
      </p:grpSp>
      <p:sp>
        <p:nvSpPr>
          <p:cNvPr id="2063" name="Rectangle 1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8400"/>
            <a:ext cx="2132013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723900" algn="l"/>
                <a:tab pos="1447800" algn="l"/>
              </a:tabLst>
              <a:defRPr sz="1200">
                <a:solidFill>
                  <a:srgbClr val="003300"/>
                </a:solidFill>
                <a:latin typeface="Times New Roman" panose="02020603050405020304" pitchFamily="18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3300"/>
                </a:solidFill>
                <a:latin typeface="Times New Roman" panose="02020603050405020304" pitchFamily="18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endParaRPr lang="lt-LT" altLang="en-US"/>
          </a:p>
        </p:txBody>
      </p:sp>
      <p:sp>
        <p:nvSpPr>
          <p:cNvPr id="2065" name="Rectangle 17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2132013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SzPct val="100000"/>
              <a:defRPr sz="1200">
                <a:solidFill>
                  <a:srgbClr val="003300"/>
                </a:solidFill>
                <a:latin typeface="Arial Black" panose="020B0A04020102020204" pitchFamily="34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6773817F-3A01-4712-82E4-F4CB6F3FF870}" type="slidenum">
              <a:rPr lang="lt-LT" altLang="en-US"/>
              <a:pPr>
                <a:defRPr/>
              </a:pPr>
              <a:t>‹#›</a:t>
            </a:fld>
            <a:endParaRPr lang="lt-LT" altLang="en-US"/>
          </a:p>
        </p:txBody>
      </p:sp>
      <p:sp>
        <p:nvSpPr>
          <p:cNvPr id="205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2971800" y="1828800"/>
            <a:ext cx="6018213" cy="220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title text format</a:t>
            </a:r>
          </a:p>
        </p:txBody>
      </p:sp>
      <p:sp>
        <p:nvSpPr>
          <p:cNvPr id="2055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outline text format</a:t>
            </a:r>
          </a:p>
          <a:p>
            <a:pPr lvl="1"/>
            <a:r>
              <a:rPr lang="en-GB" altLang="en-US" smtClean="0"/>
              <a:t>Second Outline Level</a:t>
            </a:r>
          </a:p>
          <a:p>
            <a:pPr lvl="2"/>
            <a:r>
              <a:rPr lang="en-GB" altLang="en-US" smtClean="0"/>
              <a:t>Third Outline Level</a:t>
            </a:r>
          </a:p>
          <a:p>
            <a:pPr lvl="3"/>
            <a:r>
              <a:rPr lang="en-GB" altLang="en-US" smtClean="0"/>
              <a:t>Fourth Outline Level</a:t>
            </a:r>
          </a:p>
          <a:p>
            <a:pPr lvl="4"/>
            <a:r>
              <a:rPr lang="en-GB" altLang="en-US" smtClean="0"/>
              <a:t>Fifth Outline Level</a:t>
            </a:r>
          </a:p>
          <a:p>
            <a:pPr lvl="4"/>
            <a:r>
              <a:rPr lang="en-GB" altLang="en-US" smtClean="0"/>
              <a:t>Sixth Outline Level</a:t>
            </a:r>
          </a:p>
          <a:p>
            <a:pPr lvl="4"/>
            <a:r>
              <a:rPr lang="en-GB" altLang="en-US" smtClean="0"/>
              <a:t>Seventh Outline Level</a:t>
            </a:r>
          </a:p>
          <a:p>
            <a:pPr lvl="4"/>
            <a:r>
              <a:rPr lang="en-GB" altLang="en-US" smtClean="0"/>
              <a:t>Eighth Outline Level</a:t>
            </a:r>
          </a:p>
          <a:p>
            <a:pPr lvl="4"/>
            <a:r>
              <a:rPr lang="en-GB" altLang="en-US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33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5pPr>
      <a:lvl6pPr marL="25146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6pPr>
      <a:lvl7pPr marL="29718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7pPr>
      <a:lvl8pPr marL="3429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8pPr>
      <a:lvl9pPr marL="3886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3300"/>
          </a:solidFill>
          <a:latin typeface="Arial" panose="020B0604020202020204" pitchFamily="34" charset="0"/>
          <a:ea typeface="WenQuanYi Micro Hei" charset="0"/>
          <a:cs typeface="WenQuanYi Micro Hei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33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33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33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33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33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jpeg"/><Relationship Id="rId7" Type="http://schemas.openxmlformats.org/officeDocument/2006/relationships/hyperlink" Target="http://wiki.bugwood.org/uploads/PineSawyerF5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10" Type="http://schemas.openxmlformats.org/officeDocument/2006/relationships/image" Target="../media/image21.jpeg"/><Relationship Id="rId4" Type="http://schemas.openxmlformats.org/officeDocument/2006/relationships/image" Target="../media/image17.jpeg"/><Relationship Id="rId9" Type="http://schemas.openxmlformats.org/officeDocument/2006/relationships/hyperlink" Target="http://www.google.com/imgres?imgurl=http://farm4.static.flickr.com/3036/2590908302_d6e984bb50.jpg&amp;imgrefurl=http://flickr.com/photos/33818785@N00/2590908302&amp;usg=___0WeY_Yv397fkAVAyNv8QvG-0M0=&amp;h=335&amp;w=500&amp;sz=160&amp;hl=lv&amp;start=186&amp;zoom=0&amp;um=1&amp;itbs=1&amp;tbnid=OMwlD_PAPifRNM:&amp;tbnh=87&amp;tbnw=130&amp;prev=/images?q%3Dmonochamus%26start%3D180%26um%3D1%26hl%3Dlv%26sa%3DN%26rls%3Dcom.microsoft:*:IE-SearchBox%26rlz%3D1I7ADBR_en%26ndsp%3D20%26tbs%3Disch: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9.jpeg"/><Relationship Id="rId7" Type="http://schemas.openxmlformats.org/officeDocument/2006/relationships/hyperlink" Target="http://www.extension.umn.edu/distribution/horticulture/images/M1242-2-lg.jp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hyperlink" Target="http://www.forestryimages.org/images/768x512/2142008.jpg" TargetMode="External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hyperlink" Target="http://www.google.com/imgres?imgurl=http://www.forestryimages.org/images/768x512/2134008.jpg&amp;imgrefurl=http://www.forestryimages.org/browse/detail.cfm?imgnum%3D2134008&amp;usg=__wHuuHUl57ffFB14pjV-PQST1XAo=&amp;h=457&amp;w=767&amp;sz=242&amp;hl=lv&amp;start=40&amp;zoom=1&amp;um=1&amp;itbs=1&amp;tbnid=pZS-H0FijrrVUM:&amp;tbnh=85&amp;tbnw=142&amp;prev=/images?q%3DPissodes%26start%3D20%26um%3D1%26hl%3Dlv%26sa%3DN%26rls%3Dcom.microsoft:*:IE-SearchBox%26rlz%3D1I7ADBR_en%26ndsp%3D20%26tbs%3Disch: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7.jpeg"/><Relationship Id="rId7" Type="http://schemas.openxmlformats.org/officeDocument/2006/relationships/hyperlink" Target="http://www.ipmimages.org/browse/detail.cfm?imgnum=1393019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hyperlink" Target="http://www.invasive.org/images/768x512/1349006.jpg" TargetMode="External"/><Relationship Id="rId9" Type="http://schemas.openxmlformats.org/officeDocument/2006/relationships/image" Target="../media/image7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>
          <a:xfrm>
            <a:off x="2971800" y="1828800"/>
            <a:ext cx="6019800" cy="2209800"/>
          </a:xfrm>
        </p:spPr>
        <p:txBody>
          <a:bodyPr/>
          <a:lstStyle/>
          <a:p>
            <a:pPr algn="ctr"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en-US" sz="3200" smtClean="0">
                <a:solidFill>
                  <a:srgbClr val="FFFFFF"/>
                </a:solidFill>
              </a:rPr>
              <a:t>Контроль  ввозимого древесного упаковочного материала</a:t>
            </a:r>
            <a:endParaRPr lang="en-US" altLang="en-US" sz="3200" smtClean="0">
              <a:solidFill>
                <a:srgbClr val="FFFFFF"/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111750" y="4876800"/>
            <a:ext cx="4032250" cy="1752600"/>
          </a:xfrm>
        </p:spPr>
        <p:txBody>
          <a:bodyPr lIns="90000" tIns="46800" rIns="90000" bIns="46800"/>
          <a:lstStyle/>
          <a:p>
            <a:pPr marL="0" indent="0" eaLnBrk="1" hangingPunct="1">
              <a:spcBef>
                <a:spcPts val="850"/>
              </a:spcBef>
              <a:buClrTx/>
              <a:buSzPct val="75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en-US" sz="2800" smtClean="0"/>
              <a:t>Вильма Микелайтене</a:t>
            </a:r>
            <a:endParaRPr lang="en-GB" altLang="en-US" sz="2800" smtClean="0"/>
          </a:p>
          <a:p>
            <a:pPr marL="0" indent="0" eaLnBrk="1" hangingPunct="1">
              <a:spcBef>
                <a:spcPts val="850"/>
              </a:spcBef>
              <a:buClrTx/>
              <a:buSzPct val="75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lt-LT" sz="2400" smtClean="0">
                <a:solidFill>
                  <a:srgbClr val="000000"/>
                </a:solidFill>
              </a:rPr>
              <a:t>Фитосанитарный эксперт</a:t>
            </a:r>
            <a:endParaRPr lang="lv-LV" altLang="lt-LT" sz="240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ts val="850"/>
              </a:spcBef>
              <a:buClrTx/>
              <a:buSzPct val="75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lt-LT" altLang="en-US" sz="2800" smtClean="0"/>
          </a:p>
        </p:txBody>
      </p:sp>
      <p:sp>
        <p:nvSpPr>
          <p:cNvPr id="4100" name="AutoShape 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lt-LT"/>
          </a:p>
        </p:txBody>
      </p:sp>
      <p:sp>
        <p:nvSpPr>
          <p:cNvPr id="2" name="TextBox 1"/>
          <p:cNvSpPr txBox="1"/>
          <p:nvPr/>
        </p:nvSpPr>
        <p:spPr>
          <a:xfrm>
            <a:off x="6061075" y="6096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>
                <a:solidFill>
                  <a:schemeClr val="tx1"/>
                </a:solidFill>
              </a:rPr>
              <a:t>Annex 1</a:t>
            </a:r>
            <a:endParaRPr lang="lv-LV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378825" cy="792163"/>
          </a:xfrm>
        </p:spPr>
        <p:txBody>
          <a:bodyPr/>
          <a:lstStyle/>
          <a:p>
            <a:r>
              <a:rPr lang="es-ES" altLang="en-US" sz="2200" i="1" smtClean="0">
                <a:solidFill>
                  <a:schemeClr val="tx1"/>
                </a:solidFill>
              </a:rPr>
              <a:t>Bursaphelenchus xylophilus</a:t>
            </a:r>
            <a:r>
              <a:rPr lang="lv-LV" altLang="en-US" sz="2200" i="1" smtClean="0">
                <a:solidFill>
                  <a:schemeClr val="tx1"/>
                </a:solidFill>
              </a:rPr>
              <a:t> - </a:t>
            </a:r>
            <a:r>
              <a:rPr lang="ru-RU" altLang="en-US" sz="2200" smtClean="0">
                <a:solidFill>
                  <a:schemeClr val="tx1"/>
                </a:solidFill>
              </a:rPr>
              <a:t>Сосновая древесная</a:t>
            </a:r>
            <a:r>
              <a:rPr lang="lv-LV" altLang="en-US" sz="2200" smtClean="0">
                <a:solidFill>
                  <a:schemeClr val="tx1"/>
                </a:solidFill>
              </a:rPr>
              <a:t> </a:t>
            </a:r>
            <a:r>
              <a:rPr lang="ru-RU" altLang="en-US" sz="2200" smtClean="0">
                <a:solidFill>
                  <a:schemeClr val="tx1"/>
                </a:solidFill>
              </a:rPr>
              <a:t>нематода</a:t>
            </a:r>
            <a:r>
              <a:rPr lang="lv-LV" altLang="en-US" sz="2200" smtClean="0">
                <a:solidFill>
                  <a:schemeClr val="tx1"/>
                </a:solidFill>
              </a:rPr>
              <a:t/>
            </a:r>
            <a:br>
              <a:rPr lang="lv-LV" altLang="en-US" sz="2200" smtClean="0">
                <a:solidFill>
                  <a:schemeClr val="tx1"/>
                </a:solidFill>
              </a:rPr>
            </a:br>
            <a:r>
              <a:rPr lang="lv-LV" altLang="en-US" sz="2200" i="1" smtClean="0">
                <a:solidFill>
                  <a:schemeClr val="tx1"/>
                </a:solidFill>
              </a:rPr>
              <a:t>Monochamus spp.- </a:t>
            </a:r>
            <a:r>
              <a:rPr lang="ru-RU" altLang="en-US" sz="2200" smtClean="0">
                <a:solidFill>
                  <a:schemeClr val="tx1"/>
                </a:solidFill>
              </a:rPr>
              <a:t>усач</a:t>
            </a:r>
            <a:endParaRPr lang="lv-LV" altLang="lt-LT" smtClean="0">
              <a:solidFill>
                <a:schemeClr val="tx1"/>
              </a:solidFill>
            </a:endParaRPr>
          </a:p>
        </p:txBody>
      </p:sp>
      <p:pic>
        <p:nvPicPr>
          <p:cNvPr id="20483" name="Picture 11" descr="C:\Users\GTilitis\Documents\Portugāle\SDC100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1674813"/>
            <a:ext cx="2351088" cy="1763712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6" descr="http://www.fairharbor.com/_images/GR00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513" y="908050"/>
            <a:ext cx="1474787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2" descr="C:\Users\Kromanova\AppData\Local\Microsoft\Windows\Temporary Internet Files\Content.Word\Simptomi B  xylophilu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025" y="1992313"/>
            <a:ext cx="3019425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2136775"/>
            <a:ext cx="2528888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2" descr="MONCSU 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4141788"/>
            <a:ext cx="39624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2" descr="Skatīt pilna lieluma attēlu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5" y="4244975"/>
            <a:ext cx="10953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 descr="http://t1.gstatic.com/images?q=tbn:OMwlD_PAPifRNM:http://farm4.static.flickr.com/3036/2590908302_d6e984bb50.jp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337050"/>
            <a:ext cx="1874838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Rectangle 1"/>
          <p:cNvSpPr>
            <a:spLocks noChangeArrowheads="1"/>
          </p:cNvSpPr>
          <p:nvPr/>
        </p:nvSpPr>
        <p:spPr bwMode="auto">
          <a:xfrm>
            <a:off x="4267200" y="5715000"/>
            <a:ext cx="49863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altLang="lv-LV" sz="2800" b="1">
                <a:solidFill>
                  <a:schemeClr val="tx1"/>
                </a:solidFill>
              </a:rPr>
              <a:t>Древесина синеет</a:t>
            </a:r>
            <a:endParaRPr lang="en-US" altLang="lv-LV" sz="2800" b="1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lv-LV" sz="2800" b="1">
                <a:solidFill>
                  <a:schemeClr val="tx1"/>
                </a:solidFill>
              </a:rPr>
              <a:t>Следы входов вектора</a:t>
            </a:r>
            <a:endParaRPr lang="en-US" altLang="lv-LV"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074988" y="0"/>
            <a:ext cx="6018212" cy="2208213"/>
          </a:xfrm>
        </p:spPr>
        <p:txBody>
          <a:bodyPr/>
          <a:lstStyle/>
          <a:p>
            <a:r>
              <a:rPr lang="es-ES" altLang="en-US" sz="4000" i="1" smtClean="0">
                <a:solidFill>
                  <a:schemeClr val="tx1"/>
                </a:solidFill>
              </a:rPr>
              <a:t>Anoplophora sp</a:t>
            </a:r>
            <a:r>
              <a:rPr lang="lv-LV" altLang="en-US" sz="4000" i="1" smtClean="0">
                <a:solidFill>
                  <a:schemeClr val="tx1"/>
                </a:solidFill>
              </a:rPr>
              <a:t>p. </a:t>
            </a:r>
            <a:r>
              <a:rPr lang="lv-LV" altLang="en-US" sz="4000" smtClean="0">
                <a:solidFill>
                  <a:schemeClr val="tx1"/>
                </a:solidFill>
              </a:rPr>
              <a:t>– </a:t>
            </a:r>
            <a:br>
              <a:rPr lang="lv-LV" altLang="en-US" sz="4000" smtClean="0">
                <a:solidFill>
                  <a:schemeClr val="tx1"/>
                </a:solidFill>
              </a:rPr>
            </a:br>
            <a:r>
              <a:rPr lang="ru-RU" altLang="en-US" sz="4000" smtClean="0">
                <a:solidFill>
                  <a:schemeClr val="tx1"/>
                </a:solidFill>
              </a:rPr>
              <a:t>усач</a:t>
            </a:r>
            <a:r>
              <a:rPr lang="ru-RU" altLang="lt-LT" sz="4000" smtClean="0">
                <a:solidFill>
                  <a:schemeClr val="tx1"/>
                </a:solidFill>
              </a:rPr>
              <a:t>и</a:t>
            </a:r>
            <a:endParaRPr lang="lv-LV" altLang="lt-LT" sz="4000" smtClean="0">
              <a:solidFill>
                <a:schemeClr val="tx1"/>
              </a:solidFill>
            </a:endParaRPr>
          </a:p>
        </p:txBody>
      </p:sp>
      <p:pic>
        <p:nvPicPr>
          <p:cNvPr id="21507" name="Content Placeholder 3" descr="194424099_d7cb9d905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2"/>
          <a:stretch>
            <a:fillRect/>
          </a:stretch>
        </p:blipFill>
        <p:spPr>
          <a:xfrm>
            <a:off x="250825" y="1916113"/>
            <a:ext cx="2857500" cy="16827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2" descr="ANOLMA_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863725"/>
            <a:ext cx="3543300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149725"/>
            <a:ext cx="253523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4" descr="ANOLMA_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213100"/>
            <a:ext cx="1963738" cy="296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6" descr="albdama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6"/>
          <a:stretch>
            <a:fillRect/>
          </a:stretch>
        </p:blipFill>
        <p:spPr bwMode="auto">
          <a:xfrm>
            <a:off x="5770563" y="4243388"/>
            <a:ext cx="1562100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611188" y="152400"/>
            <a:ext cx="8609012" cy="887413"/>
          </a:xfrm>
        </p:spPr>
        <p:txBody>
          <a:bodyPr/>
          <a:lstStyle/>
          <a:p>
            <a:r>
              <a:rPr lang="lv-LV" altLang="lt-LT" sz="3200" i="1" smtClean="0">
                <a:solidFill>
                  <a:schemeClr val="tx1"/>
                </a:solidFill>
              </a:rPr>
              <a:t>Anoplophora chinensis </a:t>
            </a:r>
            <a:r>
              <a:rPr lang="lv-LV" altLang="lt-LT" sz="3200" smtClean="0">
                <a:solidFill>
                  <a:schemeClr val="tx1"/>
                </a:solidFill>
              </a:rPr>
              <a:t>– </a:t>
            </a:r>
            <a:r>
              <a:rPr lang="ru-RU" altLang="lt-LT" sz="3200" smtClean="0">
                <a:solidFill>
                  <a:schemeClr val="tx1"/>
                </a:solidFill>
              </a:rPr>
              <a:t>китайский</a:t>
            </a:r>
            <a:r>
              <a:rPr lang="lt-LT" altLang="lt-LT" sz="3200" smtClean="0">
                <a:solidFill>
                  <a:schemeClr val="tx1"/>
                </a:solidFill>
              </a:rPr>
              <a:t> </a:t>
            </a:r>
            <a:r>
              <a:rPr lang="ru-RU" altLang="lt-LT" sz="3200" smtClean="0">
                <a:solidFill>
                  <a:schemeClr val="tx1"/>
                </a:solidFill>
              </a:rPr>
              <a:t>усач</a:t>
            </a:r>
            <a:endParaRPr lang="lv-LV" altLang="lt-LT" sz="3200" smtClean="0">
              <a:solidFill>
                <a:schemeClr val="tx1"/>
              </a:solidFill>
            </a:endParaRPr>
          </a:p>
        </p:txBody>
      </p:sp>
      <p:pic>
        <p:nvPicPr>
          <p:cNvPr id="2253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1528763"/>
            <a:ext cx="5678488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191000" y="5562600"/>
            <a:ext cx="46751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lv-LV" altLang="lt-LT" sz="2400">
                <a:solidFill>
                  <a:schemeClr val="tx1"/>
                </a:solidFill>
              </a:rPr>
              <a:t>Acer (</a:t>
            </a:r>
            <a:r>
              <a:rPr lang="ru-RU" altLang="lt-LT" sz="2400">
                <a:solidFill>
                  <a:schemeClr val="tx1"/>
                </a:solidFill>
              </a:rPr>
              <a:t>клён</a:t>
            </a:r>
            <a:r>
              <a:rPr lang="lv-LV" altLang="lt-LT" sz="2400">
                <a:solidFill>
                  <a:schemeClr val="tx1"/>
                </a:solidFill>
              </a:rPr>
              <a:t>)</a:t>
            </a:r>
            <a:r>
              <a:rPr lang="ru-RU" altLang="lt-LT" sz="2400">
                <a:solidFill>
                  <a:schemeClr val="tx1"/>
                </a:solidFill>
              </a:rPr>
              <a:t>,</a:t>
            </a:r>
            <a:r>
              <a:rPr lang="lv-LV" altLang="lt-LT" sz="2400">
                <a:solidFill>
                  <a:schemeClr val="tx1"/>
                </a:solidFill>
              </a:rPr>
              <a:t> Citrus (</a:t>
            </a:r>
            <a:r>
              <a:rPr lang="ru-RU" altLang="lt-LT" sz="2400">
                <a:solidFill>
                  <a:schemeClr val="tx1"/>
                </a:solidFill>
              </a:rPr>
              <a:t>цитрус</a:t>
            </a:r>
            <a:r>
              <a:rPr lang="lv-LV" altLang="lt-LT" sz="2400">
                <a:solidFill>
                  <a:schemeClr val="tx1"/>
                </a:solidFill>
              </a:rPr>
              <a:t>), Alnus (</a:t>
            </a:r>
            <a:r>
              <a:rPr lang="ru-RU" altLang="lt-LT" sz="2400">
                <a:solidFill>
                  <a:schemeClr val="tx1"/>
                </a:solidFill>
              </a:rPr>
              <a:t>ольха</a:t>
            </a:r>
            <a:r>
              <a:rPr lang="lv-LV" altLang="lt-LT" sz="2400">
                <a:solidFill>
                  <a:schemeClr val="tx1"/>
                </a:solidFill>
              </a:rPr>
              <a:t>)</a:t>
            </a:r>
            <a:r>
              <a:rPr lang="ru-RU" altLang="lt-LT" sz="2400">
                <a:solidFill>
                  <a:schemeClr val="tx1"/>
                </a:solidFill>
              </a:rPr>
              <a:t>,</a:t>
            </a:r>
            <a:r>
              <a:rPr lang="lv-LV" altLang="lt-LT" sz="2400">
                <a:solidFill>
                  <a:schemeClr val="tx1"/>
                </a:solidFill>
              </a:rPr>
              <a:t> Salix (</a:t>
            </a:r>
            <a:r>
              <a:rPr lang="ru-RU" altLang="lt-LT" sz="2400">
                <a:solidFill>
                  <a:schemeClr val="tx1"/>
                </a:solidFill>
              </a:rPr>
              <a:t>ива</a:t>
            </a:r>
            <a:r>
              <a:rPr lang="lv-LV" altLang="lt-LT" sz="2400">
                <a:solidFill>
                  <a:schemeClr val="tx1"/>
                </a:solidFill>
              </a:rPr>
              <a:t>), Malus (</a:t>
            </a:r>
            <a:r>
              <a:rPr lang="ru-RU" altLang="lt-LT" sz="2400">
                <a:solidFill>
                  <a:schemeClr val="tx1"/>
                </a:solidFill>
              </a:rPr>
              <a:t>яблоня</a:t>
            </a:r>
            <a:r>
              <a:rPr lang="lv-LV" altLang="lt-LT" sz="2400">
                <a:solidFill>
                  <a:schemeClr val="tx1"/>
                </a:solidFill>
              </a:rPr>
              <a:t>),</a:t>
            </a:r>
            <a:r>
              <a:rPr lang="ru-RU" altLang="lt-LT" sz="2400">
                <a:solidFill>
                  <a:schemeClr val="tx1"/>
                </a:solidFill>
              </a:rPr>
              <a:t> </a:t>
            </a:r>
            <a:r>
              <a:rPr lang="lv-LV" altLang="lt-LT" sz="2400">
                <a:solidFill>
                  <a:schemeClr val="tx1"/>
                </a:solidFill>
              </a:rPr>
              <a:t>Populus (</a:t>
            </a:r>
            <a:r>
              <a:rPr lang="ru-RU" altLang="lt-LT" sz="2400">
                <a:solidFill>
                  <a:schemeClr val="tx1"/>
                </a:solidFill>
              </a:rPr>
              <a:t>осина</a:t>
            </a:r>
            <a:r>
              <a:rPr lang="lv-LV" altLang="lt-LT" sz="2400">
                <a:solidFill>
                  <a:schemeClr val="tx1"/>
                </a:solidFill>
              </a:rPr>
              <a:t>)  </a:t>
            </a:r>
          </a:p>
          <a:p>
            <a:endParaRPr lang="lv-LV" altLang="lt-LT"/>
          </a:p>
        </p:txBody>
      </p:sp>
      <p:pic>
        <p:nvPicPr>
          <p:cNvPr id="22533" name="Picture 5" descr="Anoplof 1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475" y="835025"/>
            <a:ext cx="31765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Content Placeholder 3" descr="pianta attaccata dal tarlo asiatico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876300"/>
            <a:ext cx="29718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Content Placeholder 7" descr="Das Bild in Großansicht:  Anoplophora larven an Baumstamm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4171950"/>
            <a:ext cx="3408363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89813" y="2470150"/>
            <a:ext cx="1830387" cy="2711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 idx="4294967295"/>
          </p:nvPr>
        </p:nvSpPr>
        <p:spPr>
          <a:xfrm>
            <a:off x="2971800" y="2546350"/>
            <a:ext cx="6018213" cy="773113"/>
          </a:xfrm>
        </p:spPr>
        <p:txBody>
          <a:bodyPr>
            <a:spAutoFit/>
          </a:bodyPr>
          <a:lstStyle/>
          <a:p>
            <a:pPr>
              <a:buSzPct val="45000"/>
              <a:buFont typeface="StarSymbol"/>
              <a:buChar char="●"/>
            </a:pPr>
            <a:endParaRPr lang="en-US" altLang="lv-LV" smtClean="0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None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1511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374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1131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75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5pPr>
            <a:lvl6pPr marL="2592000" marR="0" lvl="5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6pPr>
            <a:lvl7pPr marL="3024000" marR="0" lvl="6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9pPr>
          </a:lstStyle>
          <a:p>
            <a:pPr marL="0" indent="0">
              <a:defRPr/>
            </a:pPr>
            <a:endParaRPr/>
          </a:p>
        </p:txBody>
      </p:sp>
      <p:pic>
        <p:nvPicPr>
          <p:cNvPr id="2355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688" y="228600"/>
            <a:ext cx="9475788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282950" y="-28575"/>
            <a:ext cx="6018213" cy="1681163"/>
          </a:xfrm>
        </p:spPr>
        <p:txBody>
          <a:bodyPr/>
          <a:lstStyle/>
          <a:p>
            <a:r>
              <a:rPr lang="lv-LV" altLang="lt-LT" sz="3200" i="1" smtClean="0">
                <a:solidFill>
                  <a:schemeClr val="tx1"/>
                </a:solidFill>
              </a:rPr>
              <a:t>Anoplophora glabripennis –</a:t>
            </a:r>
            <a:br>
              <a:rPr lang="lv-LV" altLang="lt-LT" sz="3200" i="1" smtClean="0">
                <a:solidFill>
                  <a:schemeClr val="tx1"/>
                </a:solidFill>
              </a:rPr>
            </a:br>
            <a:r>
              <a:rPr lang="lv-LV" altLang="lt-LT" sz="3200" smtClean="0">
                <a:solidFill>
                  <a:schemeClr val="tx1"/>
                </a:solidFill>
              </a:rPr>
              <a:t> </a:t>
            </a:r>
            <a:r>
              <a:rPr lang="ru-RU" altLang="lt-LT" sz="3200" smtClean="0">
                <a:solidFill>
                  <a:schemeClr val="tx1"/>
                </a:solidFill>
              </a:rPr>
              <a:t>азиатский усач</a:t>
            </a:r>
            <a:endParaRPr lang="lv-LV" altLang="lt-LT" sz="3200" smtClean="0">
              <a:solidFill>
                <a:schemeClr val="tx1"/>
              </a:solidFill>
            </a:endParaRPr>
          </a:p>
        </p:txBody>
      </p:sp>
      <p:pic>
        <p:nvPicPr>
          <p:cNvPr id="25603" name="Picture333" descr="An Asian longhorn beetle adult. Adults are glossy black, from 1 - 1 1/4 inches long, and have long antennae with up to 20 irregularly distinct white spots on their back. (Photo by Ken Law, USDA-APHIS-PPQ).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628775"/>
            <a:ext cx="2640012" cy="1985963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2" descr="asian_longhorn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338" y="1844675"/>
            <a:ext cx="285750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149725"/>
            <a:ext cx="3436938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987800"/>
            <a:ext cx="3101975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850" y="2138363"/>
            <a:ext cx="2705100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TextBox 8"/>
          <p:cNvSpPr txBox="1">
            <a:spLocks noChangeArrowheads="1"/>
          </p:cNvSpPr>
          <p:nvPr/>
        </p:nvSpPr>
        <p:spPr bwMode="auto">
          <a:xfrm>
            <a:off x="3635375" y="4149725"/>
            <a:ext cx="2176463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lv-LV" altLang="lt-LT" sz="1600">
                <a:solidFill>
                  <a:schemeClr val="tx1"/>
                </a:solidFill>
              </a:rPr>
              <a:t>Fraxinus (</a:t>
            </a:r>
            <a:r>
              <a:rPr lang="ru-RU" altLang="lt-LT" sz="1600">
                <a:solidFill>
                  <a:schemeClr val="tx1"/>
                </a:solidFill>
              </a:rPr>
              <a:t>ясень</a:t>
            </a:r>
            <a:r>
              <a:rPr lang="lv-LV" altLang="lt-LT" sz="1600">
                <a:solidFill>
                  <a:schemeClr val="tx1"/>
                </a:solidFill>
              </a:rPr>
              <a:t>), Juglans (</a:t>
            </a:r>
            <a:r>
              <a:rPr lang="ru-RU" altLang="lt-LT" sz="1600">
                <a:solidFill>
                  <a:schemeClr val="tx1"/>
                </a:solidFill>
              </a:rPr>
              <a:t>грецкий орех</a:t>
            </a:r>
            <a:r>
              <a:rPr lang="lv-LV" altLang="lt-LT" sz="1600">
                <a:solidFill>
                  <a:schemeClr val="tx1"/>
                </a:solidFill>
              </a:rPr>
              <a:t>), Ulmus (</a:t>
            </a:r>
            <a:r>
              <a:rPr lang="ru-RU" altLang="lt-LT" sz="1600">
                <a:solidFill>
                  <a:schemeClr val="tx1"/>
                </a:solidFill>
              </a:rPr>
              <a:t>вяз</a:t>
            </a:r>
            <a:r>
              <a:rPr lang="lv-LV" altLang="lt-LT" sz="1600">
                <a:solidFill>
                  <a:schemeClr val="tx1"/>
                </a:solidFill>
              </a:rPr>
              <a:t>), Betula (</a:t>
            </a:r>
            <a:r>
              <a:rPr lang="ru-RU" altLang="lt-LT" sz="1600">
                <a:solidFill>
                  <a:schemeClr val="tx1"/>
                </a:solidFill>
              </a:rPr>
              <a:t>берёза</a:t>
            </a:r>
            <a:r>
              <a:rPr lang="lv-LV" altLang="lt-LT" sz="1600">
                <a:solidFill>
                  <a:schemeClr val="tx1"/>
                </a:solidFill>
              </a:rPr>
              <a:t>), </a:t>
            </a:r>
          </a:p>
          <a:p>
            <a:r>
              <a:rPr lang="lv-LV" altLang="lt-LT" sz="1600">
                <a:solidFill>
                  <a:schemeClr val="tx1"/>
                </a:solidFill>
              </a:rPr>
              <a:t>Acer (</a:t>
            </a:r>
            <a:r>
              <a:rPr lang="ru-RU" altLang="lt-LT" sz="1600">
                <a:solidFill>
                  <a:schemeClr val="tx1"/>
                </a:solidFill>
              </a:rPr>
              <a:t>клён</a:t>
            </a:r>
            <a:r>
              <a:rPr lang="lv-LV" altLang="lt-LT" sz="1600">
                <a:solidFill>
                  <a:schemeClr val="tx1"/>
                </a:solidFill>
              </a:rPr>
              <a:t>)</a:t>
            </a:r>
            <a:r>
              <a:rPr lang="ru-RU" altLang="lt-LT" sz="1600">
                <a:solidFill>
                  <a:schemeClr val="tx1"/>
                </a:solidFill>
              </a:rPr>
              <a:t>, </a:t>
            </a:r>
            <a:r>
              <a:rPr lang="lv-LV" altLang="lt-LT" sz="1600">
                <a:solidFill>
                  <a:schemeClr val="tx1"/>
                </a:solidFill>
              </a:rPr>
              <a:t>Alnus (</a:t>
            </a:r>
            <a:r>
              <a:rPr lang="ru-RU" altLang="lt-LT" sz="1600">
                <a:solidFill>
                  <a:schemeClr val="tx1"/>
                </a:solidFill>
              </a:rPr>
              <a:t>ольха</a:t>
            </a:r>
            <a:r>
              <a:rPr lang="lv-LV" altLang="lt-LT" sz="1600">
                <a:solidFill>
                  <a:schemeClr val="tx1"/>
                </a:solidFill>
              </a:rPr>
              <a:t>)</a:t>
            </a:r>
            <a:r>
              <a:rPr lang="ru-RU" altLang="lt-LT" sz="1600">
                <a:solidFill>
                  <a:schemeClr val="tx1"/>
                </a:solidFill>
              </a:rPr>
              <a:t>, </a:t>
            </a:r>
            <a:r>
              <a:rPr lang="lv-LV" altLang="lt-LT" sz="1600">
                <a:solidFill>
                  <a:schemeClr val="tx1"/>
                </a:solidFill>
              </a:rPr>
              <a:t>Malus (</a:t>
            </a:r>
            <a:r>
              <a:rPr lang="ru-RU" altLang="lt-LT" sz="1600">
                <a:solidFill>
                  <a:schemeClr val="tx1"/>
                </a:solidFill>
              </a:rPr>
              <a:t>яблоня</a:t>
            </a:r>
            <a:r>
              <a:rPr lang="lv-LV" altLang="lt-LT" sz="1600">
                <a:solidFill>
                  <a:schemeClr val="tx1"/>
                </a:solidFill>
              </a:rPr>
              <a:t>),</a:t>
            </a:r>
            <a:r>
              <a:rPr lang="ru-RU" altLang="lt-LT" sz="1600">
                <a:solidFill>
                  <a:schemeClr val="tx1"/>
                </a:solidFill>
              </a:rPr>
              <a:t> </a:t>
            </a:r>
            <a:r>
              <a:rPr lang="lv-LV" altLang="lt-LT" sz="1600">
                <a:solidFill>
                  <a:schemeClr val="tx1"/>
                </a:solidFill>
              </a:rPr>
              <a:t>Populus (</a:t>
            </a:r>
            <a:r>
              <a:rPr lang="ru-RU" altLang="lt-LT" sz="1600">
                <a:solidFill>
                  <a:schemeClr val="tx1"/>
                </a:solidFill>
              </a:rPr>
              <a:t>осина</a:t>
            </a:r>
            <a:r>
              <a:rPr lang="lv-LV" altLang="lt-LT" sz="1600">
                <a:solidFill>
                  <a:schemeClr val="tx1"/>
                </a:solidFill>
              </a:rPr>
              <a:t>)</a:t>
            </a:r>
            <a:r>
              <a:rPr lang="ru-RU" altLang="lt-LT" sz="1600">
                <a:solidFill>
                  <a:schemeClr val="tx1"/>
                </a:solidFill>
              </a:rPr>
              <a:t>, </a:t>
            </a:r>
            <a:r>
              <a:rPr lang="lv-LV" altLang="lt-LT" sz="1600">
                <a:solidFill>
                  <a:schemeClr val="tx1"/>
                </a:solidFill>
              </a:rPr>
              <a:t>Prunus (</a:t>
            </a:r>
            <a:r>
              <a:rPr lang="ru-RU" altLang="lt-LT" sz="1600">
                <a:solidFill>
                  <a:schemeClr val="tx1"/>
                </a:solidFill>
              </a:rPr>
              <a:t>слива</a:t>
            </a:r>
            <a:r>
              <a:rPr lang="lv-LV" altLang="lt-LT" sz="1600">
                <a:solidFill>
                  <a:schemeClr val="tx1"/>
                </a:solidFill>
              </a:rPr>
              <a:t>)</a:t>
            </a:r>
            <a:r>
              <a:rPr lang="ru-RU" altLang="lt-LT" sz="1600">
                <a:solidFill>
                  <a:schemeClr val="tx1"/>
                </a:solidFill>
              </a:rPr>
              <a:t>, </a:t>
            </a:r>
            <a:r>
              <a:rPr lang="lv-LV" altLang="lt-LT" sz="1600">
                <a:solidFill>
                  <a:schemeClr val="tx1"/>
                </a:solidFill>
              </a:rPr>
              <a:t>Platanus (</a:t>
            </a:r>
            <a:r>
              <a:rPr lang="ru-RU" altLang="lt-LT" sz="1600">
                <a:solidFill>
                  <a:schemeClr val="tx1"/>
                </a:solidFill>
              </a:rPr>
              <a:t>платан</a:t>
            </a:r>
            <a:r>
              <a:rPr lang="lv-LV" altLang="lt-LT" sz="1600">
                <a:solidFill>
                  <a:schemeClr val="tx1"/>
                </a:solidFill>
              </a:rPr>
              <a:t>),</a:t>
            </a:r>
            <a:r>
              <a:rPr lang="ru-RU" altLang="lt-LT" sz="1600">
                <a:solidFill>
                  <a:schemeClr val="tx1"/>
                </a:solidFill>
              </a:rPr>
              <a:t> </a:t>
            </a:r>
            <a:r>
              <a:rPr lang="lv-LV" altLang="lt-LT" sz="1600">
                <a:solidFill>
                  <a:schemeClr val="tx1"/>
                </a:solidFill>
              </a:rPr>
              <a:t>Salix (</a:t>
            </a:r>
            <a:r>
              <a:rPr lang="ru-RU" altLang="lt-LT" sz="1600">
                <a:solidFill>
                  <a:schemeClr val="tx1"/>
                </a:solidFill>
              </a:rPr>
              <a:t>ива</a:t>
            </a:r>
            <a:r>
              <a:rPr lang="lv-LV" altLang="lt-LT" sz="1600">
                <a:solidFill>
                  <a:schemeClr val="tx1"/>
                </a:solidFill>
              </a:rPr>
              <a:t>).</a:t>
            </a:r>
          </a:p>
          <a:p>
            <a:endParaRPr lang="lv-LV" altLang="lt-L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 idx="4294967295"/>
          </p:nvPr>
        </p:nvSpPr>
        <p:spPr>
          <a:xfrm>
            <a:off x="2971800" y="2546350"/>
            <a:ext cx="6018213" cy="773113"/>
          </a:xfrm>
        </p:spPr>
        <p:txBody>
          <a:bodyPr>
            <a:spAutoFit/>
          </a:bodyPr>
          <a:lstStyle/>
          <a:p>
            <a:pPr>
              <a:buSzPct val="45000"/>
              <a:buFont typeface="StarSymbol"/>
              <a:buChar char="●"/>
            </a:pPr>
            <a:endParaRPr lang="en-US" altLang="lv-LV" smtClean="0"/>
          </a:p>
        </p:txBody>
      </p:sp>
      <p:pic>
        <p:nvPicPr>
          <p:cNvPr id="27651" name="Picture Placeholder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4925" y="138113"/>
            <a:ext cx="9331325" cy="6415087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3348038" y="-268288"/>
            <a:ext cx="6018212" cy="2208213"/>
          </a:xfrm>
        </p:spPr>
        <p:txBody>
          <a:bodyPr/>
          <a:lstStyle/>
          <a:p>
            <a:r>
              <a:rPr lang="lv-LV" altLang="lt-LT" sz="2800" i="1" smtClean="0">
                <a:solidFill>
                  <a:schemeClr val="tx1"/>
                </a:solidFill>
              </a:rPr>
              <a:t>Agrilus planipennis </a:t>
            </a:r>
            <a:r>
              <a:rPr lang="lv-LV" altLang="lt-LT" sz="2800" smtClean="0">
                <a:solidFill>
                  <a:schemeClr val="tx1"/>
                </a:solidFill>
              </a:rPr>
              <a:t>–</a:t>
            </a:r>
            <a:br>
              <a:rPr lang="lv-LV" altLang="lt-LT" sz="2800" smtClean="0">
                <a:solidFill>
                  <a:schemeClr val="tx1"/>
                </a:solidFill>
              </a:rPr>
            </a:br>
            <a:r>
              <a:rPr lang="ru-RU" altLang="lv-LV" sz="2800" smtClean="0">
                <a:solidFill>
                  <a:schemeClr val="tx1"/>
                </a:solidFill>
              </a:rPr>
              <a:t>Изумрудно-зелённая</a:t>
            </a:r>
            <a:r>
              <a:rPr lang="lv-LV" altLang="lv-LV" sz="2800" smtClean="0">
                <a:solidFill>
                  <a:schemeClr val="tx1"/>
                </a:solidFill>
              </a:rPr>
              <a:t>  </a:t>
            </a:r>
            <a:r>
              <a:rPr lang="ru-RU" altLang="lv-LV" sz="2800" smtClean="0">
                <a:solidFill>
                  <a:schemeClr val="tx1"/>
                </a:solidFill>
              </a:rPr>
              <a:t>ясеневая</a:t>
            </a:r>
            <a:r>
              <a:rPr lang="lv-LV" altLang="lv-LV" sz="2800" smtClean="0">
                <a:solidFill>
                  <a:schemeClr val="tx1"/>
                </a:solidFill>
              </a:rPr>
              <a:t> </a:t>
            </a:r>
            <a:r>
              <a:rPr lang="ru-RU" altLang="lv-LV" sz="2800" smtClean="0">
                <a:solidFill>
                  <a:schemeClr val="tx1"/>
                </a:solidFill>
              </a:rPr>
              <a:t>сверлянка</a:t>
            </a:r>
            <a:endParaRPr lang="lv-LV" altLang="lt-LT" sz="2800" smtClean="0">
              <a:solidFill>
                <a:schemeClr val="tx1"/>
              </a:solidFill>
            </a:endParaRPr>
          </a:p>
        </p:txBody>
      </p:sp>
      <p:pic>
        <p:nvPicPr>
          <p:cNvPr id="29699" name="Picture 10" descr="agrpl04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844675"/>
            <a:ext cx="3079750" cy="20447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15" descr="BBBgaller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916113"/>
            <a:ext cx="2068512" cy="18653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1" name="Picture 4" descr="emerald ash borer, Agrilus planipennis (Coleoptera: Buprestidae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688" y="1860550"/>
            <a:ext cx="3316287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14" descr="Figure-2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29075"/>
            <a:ext cx="2667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10" descr="Image: Strawberry plant anatomy.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951288"/>
            <a:ext cx="1905000" cy="286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12" descr="imag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078288"/>
            <a:ext cx="2187575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5" name="TextBox 9"/>
          <p:cNvSpPr txBox="1">
            <a:spLocks noChangeArrowheads="1"/>
          </p:cNvSpPr>
          <p:nvPr/>
        </p:nvSpPr>
        <p:spPr bwMode="auto">
          <a:xfrm>
            <a:off x="7235825" y="4292600"/>
            <a:ext cx="18351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lv-LV" altLang="lt-LT"/>
              <a:t>Fraxinus(</a:t>
            </a:r>
            <a:r>
              <a:rPr lang="ru-RU" altLang="lt-LT"/>
              <a:t>ясень</a:t>
            </a:r>
            <a:r>
              <a:rPr lang="lv-LV" altLang="lt-LT"/>
              <a:t>), Juglans (</a:t>
            </a:r>
            <a:r>
              <a:rPr lang="ru-RU" altLang="lt-LT"/>
              <a:t>грецкий орех</a:t>
            </a:r>
            <a:r>
              <a:rPr lang="lv-LV" altLang="lt-LT"/>
              <a:t>), Ulmus (</a:t>
            </a:r>
            <a:r>
              <a:rPr lang="ru-RU" altLang="lt-LT"/>
              <a:t>вяз</a:t>
            </a:r>
            <a:r>
              <a:rPr lang="lv-LV" altLang="lt-LT"/>
              <a:t>), Betula (</a:t>
            </a:r>
            <a:r>
              <a:rPr lang="ru-RU" altLang="lt-LT"/>
              <a:t>берёза</a:t>
            </a:r>
            <a:r>
              <a:rPr lang="lv-LV" altLang="lt-LT"/>
              <a:t>) </a:t>
            </a:r>
          </a:p>
          <a:p>
            <a:endParaRPr lang="lv-LV" altLang="lt-L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buSzPct val="45000"/>
              <a:buFont typeface="StarSymbol"/>
              <a:buChar char="●"/>
            </a:pPr>
            <a:endParaRPr lang="en-US" altLang="lv-LV" smtClean="0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None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1511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374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1131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75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5pPr>
            <a:lvl6pPr marL="2592000" marR="0" lvl="5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6pPr>
            <a:lvl7pPr marL="3024000" marR="0" lvl="6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9pPr>
          </a:lstStyle>
          <a:p>
            <a:pPr marL="0" indent="0">
              <a:defRPr/>
            </a:pPr>
            <a:endParaRPr/>
          </a:p>
        </p:txBody>
      </p:sp>
      <p:pic>
        <p:nvPicPr>
          <p:cNvPr id="3174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550" y="425450"/>
            <a:ext cx="9226550" cy="629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2951163" y="-96838"/>
            <a:ext cx="6018212" cy="2208213"/>
          </a:xfrm>
        </p:spPr>
        <p:txBody>
          <a:bodyPr/>
          <a:lstStyle/>
          <a:p>
            <a:r>
              <a:rPr lang="lv-LV" altLang="lv-LV" sz="2400" i="1" smtClean="0">
                <a:solidFill>
                  <a:schemeClr val="tx1"/>
                </a:solidFill>
              </a:rPr>
              <a:t>Scolytidae – Ips spp., Dendroctonus spp.-</a:t>
            </a:r>
            <a:br>
              <a:rPr lang="lv-LV" altLang="lv-LV" sz="2400" i="1" smtClean="0">
                <a:solidFill>
                  <a:schemeClr val="tx1"/>
                </a:solidFill>
              </a:rPr>
            </a:br>
            <a:r>
              <a:rPr lang="lv-LV" altLang="lv-LV" sz="2400" smtClean="0">
                <a:solidFill>
                  <a:schemeClr val="tx1"/>
                </a:solidFill>
              </a:rPr>
              <a:t> K</a:t>
            </a:r>
            <a:r>
              <a:rPr lang="ru-RU" altLang="lv-LV" sz="2400" smtClean="0">
                <a:solidFill>
                  <a:schemeClr val="tx1"/>
                </a:solidFill>
              </a:rPr>
              <a:t>ороеды</a:t>
            </a:r>
            <a:r>
              <a:rPr lang="lv-LV" altLang="lv-LV" sz="2400" smtClean="0">
                <a:solidFill>
                  <a:schemeClr val="tx1"/>
                </a:solidFill>
              </a:rPr>
              <a:t> (</a:t>
            </a:r>
            <a:r>
              <a:rPr lang="ru-RU" altLang="lv-LV" sz="2400" smtClean="0">
                <a:solidFill>
                  <a:schemeClr val="tx1"/>
                </a:solidFill>
              </a:rPr>
              <a:t>за пределами Европы</a:t>
            </a:r>
            <a:r>
              <a:rPr lang="lv-LV" altLang="lv-LV" sz="2400" smtClean="0">
                <a:solidFill>
                  <a:schemeClr val="tx1"/>
                </a:solidFill>
              </a:rPr>
              <a:t>)</a:t>
            </a:r>
            <a:endParaRPr lang="lv-LV" altLang="lt-LT" sz="2400" smtClean="0">
              <a:solidFill>
                <a:schemeClr val="tx1"/>
              </a:solidFill>
            </a:endParaRPr>
          </a:p>
        </p:txBody>
      </p:sp>
      <p:pic>
        <p:nvPicPr>
          <p:cNvPr id="33795" name="Picture 4" descr="pine engraver (Ips pini ) on lodgepole pine (Pinus contorta )">
            <a:hlinkClick r:id="rId3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844675"/>
            <a:ext cx="2706687" cy="2030413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7" descr="C:\Users\GTilitis\Documents\Koksnes iepak. mat\P101026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221163"/>
            <a:ext cx="342265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2" descr="Tunneli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382838"/>
            <a:ext cx="153670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4" descr="C:\Users\GTilitis\Documents\Koksnes iepak. mat\P111075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4786313"/>
            <a:ext cx="2682875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10" descr="http://www.vernon.ca/services/operations/images/pinebeetle_MPBlarvaadult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811338"/>
            <a:ext cx="2857500" cy="190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2" descr="http://www.forestry.ubc.ca/fetch21/FRST308/lab6/dendroctonus_pseudotsugae/boring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588" y="3748088"/>
            <a:ext cx="2359025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1" name="TextBox 9"/>
          <p:cNvSpPr txBox="1">
            <a:spLocks noChangeArrowheads="1"/>
          </p:cNvSpPr>
          <p:nvPr/>
        </p:nvSpPr>
        <p:spPr bwMode="auto">
          <a:xfrm>
            <a:off x="6804025" y="5373688"/>
            <a:ext cx="21605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lt-LT"/>
              <a:t>хвойные</a:t>
            </a:r>
            <a:endParaRPr lang="lv-LV" altLang="lt-LT"/>
          </a:p>
          <a:p>
            <a:endParaRPr lang="lv-LV" altLang="lt-L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2895600" y="0"/>
            <a:ext cx="6689725" cy="1598613"/>
          </a:xfrm>
        </p:spPr>
        <p:txBody>
          <a:bodyPr/>
          <a:lstStyle/>
          <a:p>
            <a:r>
              <a:rPr lang="lv-LV" altLang="lv-LV" sz="2800" i="1" smtClean="0">
                <a:solidFill>
                  <a:schemeClr val="tx1"/>
                </a:solidFill>
              </a:rPr>
              <a:t>Pissodes spp.-</a:t>
            </a:r>
            <a:r>
              <a:rPr lang="lv-LV" altLang="lv-LV" sz="2800" smtClean="0">
                <a:solidFill>
                  <a:schemeClr val="tx1"/>
                </a:solidFill>
              </a:rPr>
              <a:t/>
            </a:r>
            <a:br>
              <a:rPr lang="lv-LV" altLang="lv-LV" sz="2800" smtClean="0">
                <a:solidFill>
                  <a:schemeClr val="tx1"/>
                </a:solidFill>
              </a:rPr>
            </a:br>
            <a:r>
              <a:rPr lang="ru-RU" altLang="lv-LV" sz="2800" smtClean="0">
                <a:solidFill>
                  <a:schemeClr val="tx1"/>
                </a:solidFill>
              </a:rPr>
              <a:t>долгоносики </a:t>
            </a:r>
            <a:r>
              <a:rPr lang="lv-LV" altLang="lv-LV" sz="2800" smtClean="0">
                <a:solidFill>
                  <a:schemeClr val="tx1"/>
                </a:solidFill>
              </a:rPr>
              <a:t> (</a:t>
            </a:r>
            <a:r>
              <a:rPr lang="ru-RU" altLang="lv-LV" sz="2800" smtClean="0">
                <a:solidFill>
                  <a:schemeClr val="tx1"/>
                </a:solidFill>
              </a:rPr>
              <a:t>за пределами</a:t>
            </a:r>
            <a:r>
              <a:rPr lang="lt-LT" altLang="lv-LV" sz="2800" smtClean="0">
                <a:solidFill>
                  <a:schemeClr val="tx1"/>
                </a:solidFill>
              </a:rPr>
              <a:t> </a:t>
            </a:r>
            <a:r>
              <a:rPr lang="ru-RU" altLang="lv-LV" sz="2800" smtClean="0">
                <a:solidFill>
                  <a:schemeClr val="tx1"/>
                </a:solidFill>
              </a:rPr>
              <a:t>Европы</a:t>
            </a:r>
            <a:r>
              <a:rPr lang="lv-LV" altLang="lv-LV" sz="2800" smtClean="0">
                <a:solidFill>
                  <a:schemeClr val="tx1"/>
                </a:solidFill>
              </a:rPr>
              <a:t>)</a:t>
            </a:r>
            <a:endParaRPr lang="lv-LV" altLang="lt-LT" sz="2800" smtClean="0">
              <a:solidFill>
                <a:schemeClr val="bg1"/>
              </a:solidFill>
            </a:endParaRPr>
          </a:p>
        </p:txBody>
      </p:sp>
      <p:pic>
        <p:nvPicPr>
          <p:cNvPr id="35843" name="Picture 14" descr="Pissodes weevil, Pissodes pini (Coleoptera: Curculionidae)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695450"/>
            <a:ext cx="1968500" cy="29527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6" descr="http://t2.gstatic.com/images?q=tbn:pZS-H0FijrrVUM:http://www.forestryimages.org/images/768x512/2134008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557338"/>
            <a:ext cx="1352550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28" descr="http://www.barkbeetles.org/spb/images/IAimages/fig1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962150"/>
            <a:ext cx="2619375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18" descr="http://www.extension.umn.edu/gardeninfo/diagnostics/images/spruce/insects/whitepineweevil3_600px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636838"/>
            <a:ext cx="2971800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16" descr="http://farm1.static.flickr.com/80/238371204_64a8859af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005263"/>
            <a:ext cx="2540000" cy="254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8" name="TextBox 8"/>
          <p:cNvSpPr txBox="1">
            <a:spLocks noChangeArrowheads="1"/>
          </p:cNvSpPr>
          <p:nvPr/>
        </p:nvSpPr>
        <p:spPr bwMode="auto">
          <a:xfrm>
            <a:off x="6156325" y="4941888"/>
            <a:ext cx="2755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lt-LT"/>
              <a:t>хвойные</a:t>
            </a:r>
            <a:endParaRPr lang="lv-LV" altLang="lt-LT"/>
          </a:p>
          <a:p>
            <a:endParaRPr lang="lv-LV" altLang="lt-L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31888"/>
            <a:ext cx="8610600" cy="572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457200" y="0"/>
            <a:ext cx="8610600" cy="1144588"/>
          </a:xfrm>
        </p:spPr>
        <p:txBody>
          <a:bodyPr/>
          <a:lstStyle/>
          <a:p>
            <a:pPr>
              <a:buSzPct val="45000"/>
              <a:buFont typeface="StarSymbol"/>
              <a:buNone/>
            </a:pPr>
            <a:r>
              <a:rPr lang="ru-RU" altLang="lv-LV" sz="2900" smtClean="0"/>
              <a:t>П</a:t>
            </a:r>
            <a:r>
              <a:rPr lang="en-US" altLang="lv-LV" sz="2900" smtClean="0"/>
              <a:t>лощадь леса на Земле составляет 38 млн км</a:t>
            </a:r>
            <a:r>
              <a:rPr lang="en-US" altLang="lv-LV" sz="3200" smtClean="0"/>
              <a:t>²</a:t>
            </a:r>
            <a:r>
              <a:rPr lang="lv-LV" altLang="lv-LV" sz="2900" smtClean="0"/>
              <a:t/>
            </a:r>
            <a:br>
              <a:rPr lang="lv-LV" altLang="lv-LV" sz="2900" smtClean="0"/>
            </a:br>
            <a:r>
              <a:rPr lang="ru-RU" altLang="lv-LV" sz="3200" smtClean="0"/>
              <a:t> Общая площадь суши</a:t>
            </a:r>
            <a:r>
              <a:rPr lang="lv-LV" altLang="lv-LV" sz="3200" smtClean="0"/>
              <a:t> 148 </a:t>
            </a:r>
            <a:r>
              <a:rPr lang="en-US" altLang="lv-LV" sz="3200" smtClean="0"/>
              <a:t>млн км</a:t>
            </a:r>
            <a:r>
              <a:rPr lang="en-US" altLang="lv-LV" sz="3600" smtClean="0"/>
              <a:t>²</a:t>
            </a:r>
            <a:endParaRPr lang="en-US" altLang="lv-LV" sz="3200" smtClean="0"/>
          </a:p>
        </p:txBody>
      </p:sp>
      <p:sp>
        <p:nvSpPr>
          <p:cNvPr id="6148" name="Slaida numura vietturis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11B22FC-2A99-43F8-9DAF-C9F3290AF4E6}" type="slidenum">
              <a:rPr lang="lv-LV" altLang="lv-LV" smtClean="0"/>
              <a:pPr/>
              <a:t>2</a:t>
            </a:fld>
            <a:endParaRPr lang="lv-LV" altLang="lv-LV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3646488" y="152400"/>
            <a:ext cx="4121150" cy="1420813"/>
          </a:xfrm>
        </p:spPr>
        <p:txBody>
          <a:bodyPr/>
          <a:lstStyle/>
          <a:p>
            <a:r>
              <a:rPr lang="es-ES" altLang="en-US" sz="2800" smtClean="0">
                <a:solidFill>
                  <a:schemeClr val="tx1"/>
                </a:solidFill>
              </a:rPr>
              <a:t>Sinoxylon sp</a:t>
            </a:r>
            <a:r>
              <a:rPr lang="lv-LV" altLang="en-US" sz="2800" smtClean="0">
                <a:solidFill>
                  <a:schemeClr val="tx1"/>
                </a:solidFill>
              </a:rPr>
              <a:t>p. – </a:t>
            </a:r>
            <a:br>
              <a:rPr lang="lv-LV" altLang="en-US" sz="2800" smtClean="0">
                <a:solidFill>
                  <a:schemeClr val="tx1"/>
                </a:solidFill>
              </a:rPr>
            </a:br>
            <a:r>
              <a:rPr lang="ru-RU" altLang="en-US" sz="2800" smtClean="0">
                <a:solidFill>
                  <a:schemeClr val="tx1"/>
                </a:solidFill>
              </a:rPr>
              <a:t>древесная</a:t>
            </a:r>
            <a:r>
              <a:rPr lang="lv-LV" altLang="en-US" sz="2800" smtClean="0">
                <a:solidFill>
                  <a:schemeClr val="tx1"/>
                </a:solidFill>
              </a:rPr>
              <a:t> </a:t>
            </a:r>
            <a:r>
              <a:rPr lang="ru-RU" altLang="lv-LV" sz="2800" smtClean="0">
                <a:solidFill>
                  <a:schemeClr val="tx1"/>
                </a:solidFill>
              </a:rPr>
              <a:t>сверлянка</a:t>
            </a:r>
            <a:endParaRPr lang="lv-LV" altLang="lt-LT" sz="2800" smtClean="0">
              <a:solidFill>
                <a:schemeClr val="tx1"/>
              </a:solidFill>
            </a:endParaRPr>
          </a:p>
        </p:txBody>
      </p:sp>
      <p:pic>
        <p:nvPicPr>
          <p:cNvPr id="37891" name="Picture 16" descr="bostrichi_2009_0402_00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988" y="1371600"/>
            <a:ext cx="2809875" cy="21050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18" descr="zima09_05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422400"/>
            <a:ext cx="2755900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13" descr="Sinoxylon_anale_larv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63" y="1422400"/>
            <a:ext cx="2646362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5" descr="Sinoxylon-perforan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9"/>
          <a:stretch>
            <a:fillRect/>
          </a:stretch>
        </p:blipFill>
        <p:spPr bwMode="auto">
          <a:xfrm>
            <a:off x="1674813" y="3676650"/>
            <a:ext cx="120015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7" descr="Sinoxylon_unidentatum_(lateral_view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150" y="3833813"/>
            <a:ext cx="3094038" cy="15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TextBox 2"/>
          <p:cNvSpPr txBox="1">
            <a:spLocks noChangeArrowheads="1"/>
          </p:cNvSpPr>
          <p:nvPr/>
        </p:nvSpPr>
        <p:spPr bwMode="auto">
          <a:xfrm>
            <a:off x="7092950" y="4610100"/>
            <a:ext cx="172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lt-LT"/>
              <a:t>лиственные</a:t>
            </a:r>
            <a:endParaRPr lang="lv-LV" altLang="lt-LT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274888" y="5543550"/>
          <a:ext cx="6324600" cy="1127125"/>
        </p:xfrm>
        <a:graphic>
          <a:graphicData uri="http://schemas.openxmlformats.org/drawingml/2006/table">
            <a:tbl>
              <a:tblPr/>
              <a:tblGrid>
                <a:gridCol w="1054100">
                  <a:extLst>
                    <a:ext uri="{9D8B030D-6E8A-4147-A177-3AD203B41FA5}">
                      <a16:colId xmlns="" xmlns:a16="http://schemas.microsoft.com/office/drawing/2014/main" val="2767112192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323581596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4241636955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3992850079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9338138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182975892"/>
                    </a:ext>
                  </a:extLst>
                </a:gridCol>
              </a:tblGrid>
              <a:tr h="375708">
                <a:tc gridSpan="6">
                  <a:txBody>
                    <a:bodyPr/>
                    <a:lstStyle/>
                    <a:p>
                      <a:pPr fontAlgn="t"/>
                      <a:r>
                        <a:rPr lang="lt-LT" sz="1800">
                          <a:effectLst/>
                        </a:rPr>
                        <a:t>Europe</a:t>
                      </a:r>
                    </a:p>
                  </a:txBody>
                  <a:tcPr marL="50794" marR="50794" marT="50771" marB="5077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F0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82621413"/>
                  </a:ext>
                </a:extLst>
              </a:tr>
              <a:tr h="375708">
                <a:tc>
                  <a:txBody>
                    <a:bodyPr/>
                    <a:lstStyle/>
                    <a:p>
                      <a:pPr fontAlgn="t"/>
                      <a:endParaRPr lang="lt-LT" sz="1800">
                        <a:effectLst/>
                      </a:endParaRPr>
                    </a:p>
                  </a:txBody>
                  <a:tcPr marL="50794" marR="50794" marT="50771" marB="5077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lt-LT" sz="1800">
                          <a:effectLst/>
                        </a:rPr>
                        <a:t>Moldova</a:t>
                      </a:r>
                    </a:p>
                  </a:txBody>
                  <a:tcPr marL="50794" marR="50794" marT="50771" marB="5077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lt-LT" sz="1800">
                          <a:effectLst/>
                        </a:rPr>
                        <a:t>A1 list</a:t>
                      </a:r>
                    </a:p>
                  </a:txBody>
                  <a:tcPr marL="50794" marR="50794" marT="50771" marB="5077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lt-LT" sz="1800">
                          <a:effectLst/>
                        </a:rPr>
                        <a:t>2006</a:t>
                      </a:r>
                    </a:p>
                  </a:txBody>
                  <a:tcPr marL="50794" marR="50794" marT="50771" marB="5077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lt-LT" sz="1800">
                        <a:effectLst/>
                      </a:endParaRPr>
                    </a:p>
                  </a:txBody>
                  <a:tcPr marL="50794" marR="50794" marT="50771" marB="5077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lt-LT" sz="1800">
                        <a:effectLst/>
                      </a:endParaRPr>
                    </a:p>
                  </a:txBody>
                  <a:tcPr marL="50794" marR="50794" marT="50771" marB="5077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8749845"/>
                  </a:ext>
                </a:extLst>
              </a:tr>
              <a:tr h="375708">
                <a:tc>
                  <a:txBody>
                    <a:bodyPr/>
                    <a:lstStyle/>
                    <a:p>
                      <a:pPr fontAlgn="t"/>
                      <a:endParaRPr lang="lt-LT" sz="1800">
                        <a:effectLst/>
                      </a:endParaRPr>
                    </a:p>
                  </a:txBody>
                  <a:tcPr marL="50794" marR="50794" marT="50771" marB="5077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lt-LT" sz="1800">
                          <a:effectLst/>
                        </a:rPr>
                        <a:t>Ukraine</a:t>
                      </a:r>
                    </a:p>
                  </a:txBody>
                  <a:tcPr marL="50794" marR="50794" marT="50771" marB="5077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lt-LT" sz="1800">
                          <a:effectLst/>
                        </a:rPr>
                        <a:t>A1 list</a:t>
                      </a:r>
                    </a:p>
                  </a:txBody>
                  <a:tcPr marL="50794" marR="50794" marT="50771" marB="5077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lt-LT" sz="1800">
                          <a:effectLst/>
                        </a:rPr>
                        <a:t>2010</a:t>
                      </a:r>
                    </a:p>
                  </a:txBody>
                  <a:tcPr marL="50794" marR="50794" marT="50771" marB="5077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 sz="1800"/>
                    </a:p>
                  </a:txBody>
                  <a:tcPr marL="91429" marR="91429" marT="45694" marB="45694"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lt-LT" sz="1800" dirty="0"/>
                    </a:p>
                  </a:txBody>
                  <a:tcPr marL="91429" marR="91429" marT="45694" marB="45694">
                    <a:lnT>
                      <a:noFill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85120746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990600" y="-17463"/>
            <a:ext cx="6018213" cy="2208213"/>
          </a:xfrm>
        </p:spPr>
        <p:txBody>
          <a:bodyPr/>
          <a:lstStyle/>
          <a:p>
            <a:r>
              <a:rPr lang="es-ES" altLang="en-US" sz="3200" smtClean="0">
                <a:solidFill>
                  <a:schemeClr val="tx1"/>
                </a:solidFill>
              </a:rPr>
              <a:t>Sinoxylon sp</a:t>
            </a:r>
            <a:r>
              <a:rPr lang="lv-LV" altLang="en-US" sz="3200" smtClean="0">
                <a:solidFill>
                  <a:schemeClr val="tx1"/>
                </a:solidFill>
              </a:rPr>
              <a:t>p. – </a:t>
            </a:r>
            <a:br>
              <a:rPr lang="lv-LV" altLang="en-US" sz="3200" smtClean="0">
                <a:solidFill>
                  <a:schemeClr val="tx1"/>
                </a:solidFill>
              </a:rPr>
            </a:br>
            <a:r>
              <a:rPr lang="ru-RU" altLang="en-US" sz="3200" smtClean="0">
                <a:solidFill>
                  <a:schemeClr val="tx1"/>
                </a:solidFill>
              </a:rPr>
              <a:t>древесная</a:t>
            </a:r>
            <a:r>
              <a:rPr lang="lv-LV" altLang="en-US" sz="3200" smtClean="0">
                <a:solidFill>
                  <a:schemeClr val="tx1"/>
                </a:solidFill>
              </a:rPr>
              <a:t> </a:t>
            </a:r>
            <a:r>
              <a:rPr lang="ru-RU" altLang="lv-LV" sz="3200" smtClean="0">
                <a:solidFill>
                  <a:schemeClr val="tx1"/>
                </a:solidFill>
              </a:rPr>
              <a:t>сверлянка</a:t>
            </a:r>
            <a:endParaRPr lang="lv-LV" altLang="lt-LT" sz="3200" smtClean="0">
              <a:solidFill>
                <a:schemeClr val="tx1"/>
              </a:solidFill>
            </a:endParaRPr>
          </a:p>
        </p:txBody>
      </p:sp>
      <p:pic>
        <p:nvPicPr>
          <p:cNvPr id="38915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4300" y="1676400"/>
            <a:ext cx="5251450" cy="3249613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78013"/>
            <a:ext cx="35401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2" descr="F:\India 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4248150"/>
            <a:ext cx="3413125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2" descr="F:\India 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365500"/>
            <a:ext cx="2560638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3751263" y="152400"/>
            <a:ext cx="4494212" cy="1446213"/>
          </a:xfrm>
        </p:spPr>
        <p:txBody>
          <a:bodyPr/>
          <a:lstStyle/>
          <a:p>
            <a:r>
              <a:rPr lang="lv-LV" altLang="lv-LV" sz="2800" i="1" smtClean="0">
                <a:solidFill>
                  <a:schemeClr val="tx1"/>
                </a:solidFill>
              </a:rPr>
              <a:t>Sirex noctilio Fabricius – </a:t>
            </a:r>
            <a:r>
              <a:rPr lang="ru-RU" altLang="lv-LV" sz="2800" smtClean="0">
                <a:solidFill>
                  <a:schemeClr val="tx1"/>
                </a:solidFill>
              </a:rPr>
              <a:t>рогохвост фиолетовий</a:t>
            </a:r>
            <a:endParaRPr lang="lv-LV" altLang="lt-LT" sz="2800" smtClean="0">
              <a:solidFill>
                <a:schemeClr val="tx1"/>
              </a:solidFill>
            </a:endParaRPr>
          </a:p>
        </p:txBody>
      </p:sp>
      <p:pic>
        <p:nvPicPr>
          <p:cNvPr id="39939" name="Picture 4" descr="http://www.maine.gov/agriculture/pi/images/pests/forest/SN_sirnoc2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225" y="1438275"/>
            <a:ext cx="3254375" cy="21336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2" descr="http://www.maine.gov/agriculture/pi/images/pests/forest/SN_da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63963"/>
            <a:ext cx="1804988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8" descr="Sirex woodwasp, Sirex noctilio  (Hymenoptera: Siricidae)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716338"/>
            <a:ext cx="1755775" cy="263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6" descr="http://www.wolman.de/gfx_content/infocenter_holz/holzzerstoerende_insekten/Sirex%20Larve%2017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89138"/>
            <a:ext cx="23780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10" descr="1393019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13" y="4292600"/>
            <a:ext cx="1219200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11" descr="Resin beads and Larval galleries.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408488"/>
            <a:ext cx="224155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TextBox 9"/>
          <p:cNvSpPr txBox="1">
            <a:spLocks noChangeArrowheads="1"/>
          </p:cNvSpPr>
          <p:nvPr/>
        </p:nvSpPr>
        <p:spPr bwMode="auto">
          <a:xfrm>
            <a:off x="3562350" y="2257425"/>
            <a:ext cx="24352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lt-LT" sz="2800" b="1"/>
              <a:t>хвойные</a:t>
            </a:r>
            <a:endParaRPr lang="lv-LV" altLang="lt-LT" sz="2800" b="1"/>
          </a:p>
          <a:p>
            <a:endParaRPr lang="lv-LV" altLang="lt-L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1"/>
          <p:cNvSpPr txBox="1"/>
          <p:nvPr/>
        </p:nvSpPr>
        <p:spPr>
          <a:xfrm>
            <a:off x="4184650" y="3776663"/>
            <a:ext cx="844550" cy="306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sz="2050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Source</a:t>
            </a:r>
            <a:endParaRPr sz="2000">
              <a:latin typeface="Arial"/>
              <a:ea typeface="+mn-ea"/>
              <a:cs typeface="Arial"/>
            </a:endParaRPr>
          </a:p>
        </p:txBody>
      </p:sp>
      <p:sp>
        <p:nvSpPr>
          <p:cNvPr id="3" name="text 1"/>
          <p:cNvSpPr txBox="1"/>
          <p:nvPr/>
        </p:nvSpPr>
        <p:spPr>
          <a:xfrm>
            <a:off x="5622925" y="2693988"/>
            <a:ext cx="679450" cy="2952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8288">
              <a:defRPr/>
            </a:pPr>
            <a:r>
              <a:rPr sz="1009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Producers, </a:t>
            </a:r>
            <a:endParaRPr sz="1000">
              <a:latin typeface="Arial"/>
              <a:ea typeface="+mn-ea"/>
              <a:cs typeface="Arial"/>
            </a:endParaRPr>
          </a:p>
          <a:p>
            <a:pPr>
              <a:defRPr/>
            </a:pPr>
            <a:r>
              <a:rPr sz="1009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consultants</a:t>
            </a:r>
            <a:endParaRPr sz="1000">
              <a:latin typeface="Arial"/>
              <a:ea typeface="+mn-ea"/>
              <a:cs typeface="Arial"/>
            </a:endParaRPr>
          </a:p>
        </p:txBody>
      </p:sp>
      <p:sp>
        <p:nvSpPr>
          <p:cNvPr id="4" name="text 1"/>
          <p:cNvSpPr txBox="1"/>
          <p:nvPr/>
        </p:nvSpPr>
        <p:spPr>
          <a:xfrm>
            <a:off x="5892800" y="4175125"/>
            <a:ext cx="823913" cy="2952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sz="1070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Scientific and </a:t>
            </a:r>
            <a:endParaRPr sz="1000">
              <a:latin typeface="Arial"/>
              <a:ea typeface="+mn-ea"/>
              <a:cs typeface="Arial"/>
            </a:endParaRPr>
          </a:p>
          <a:p>
            <a:pPr marL="1523">
              <a:defRPr/>
            </a:pPr>
            <a:r>
              <a:rPr sz="1009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trade journals</a:t>
            </a:r>
            <a:endParaRPr sz="1000">
              <a:latin typeface="Arial"/>
              <a:ea typeface="+mn-ea"/>
              <a:cs typeface="Arial"/>
            </a:endParaRPr>
          </a:p>
        </p:txBody>
      </p:sp>
      <p:sp>
        <p:nvSpPr>
          <p:cNvPr id="5" name="text 1"/>
          <p:cNvSpPr txBox="1"/>
          <p:nvPr/>
        </p:nvSpPr>
        <p:spPr>
          <a:xfrm>
            <a:off x="5076825" y="5149850"/>
            <a:ext cx="581025" cy="1539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sz="1009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Research </a:t>
            </a:r>
            <a:endParaRPr sz="1000">
              <a:latin typeface="Arial"/>
              <a:ea typeface="+mn-ea"/>
              <a:cs typeface="Arial"/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4995863" y="5294313"/>
            <a:ext cx="746125" cy="5857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2191">
              <a:defRPr/>
            </a:pPr>
            <a:r>
              <a:rPr sz="1100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institutions, </a:t>
            </a:r>
            <a:endParaRPr sz="1100">
              <a:latin typeface="Arial"/>
              <a:ea typeface="+mn-ea"/>
              <a:cs typeface="Arial"/>
            </a:endParaRPr>
          </a:p>
          <a:p>
            <a:pPr>
              <a:defRPr/>
            </a:pPr>
            <a:r>
              <a:rPr sz="1100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universities, </a:t>
            </a:r>
            <a:endParaRPr sz="1100">
              <a:latin typeface="Arial"/>
              <a:ea typeface="+mn-ea"/>
              <a:cs typeface="Arial"/>
            </a:endParaRPr>
          </a:p>
          <a:p>
            <a:pPr marL="12193">
              <a:defRPr/>
            </a:pPr>
            <a:r>
              <a:rPr sz="1100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scientific </a:t>
            </a:r>
            <a:endParaRPr sz="1100">
              <a:latin typeface="Arial"/>
              <a:ea typeface="+mn-ea"/>
              <a:cs typeface="Arial"/>
            </a:endParaRPr>
          </a:p>
          <a:p>
            <a:pPr marL="83820">
              <a:defRPr/>
            </a:pPr>
            <a:r>
              <a:rPr sz="1100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bodies</a:t>
            </a:r>
            <a:endParaRPr sz="1100">
              <a:latin typeface="Arial"/>
              <a:ea typeface="+mn-ea"/>
              <a:cs typeface="Arial"/>
            </a:endParaRPr>
          </a:p>
        </p:txBody>
      </p:sp>
      <p:sp>
        <p:nvSpPr>
          <p:cNvPr id="7" name="text 1"/>
          <p:cNvSpPr txBox="1"/>
          <p:nvPr/>
        </p:nvSpPr>
        <p:spPr>
          <a:xfrm>
            <a:off x="3454400" y="5291138"/>
            <a:ext cx="795338" cy="4349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sz="1009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Regional and </a:t>
            </a:r>
            <a:endParaRPr sz="1000">
              <a:latin typeface="Arial"/>
              <a:ea typeface="+mn-ea"/>
              <a:cs typeface="Arial"/>
            </a:endParaRPr>
          </a:p>
          <a:p>
            <a:pPr marL="10667">
              <a:defRPr/>
            </a:pPr>
            <a:r>
              <a:rPr sz="1100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international </a:t>
            </a:r>
            <a:endParaRPr sz="1100">
              <a:latin typeface="Arial"/>
              <a:ea typeface="+mn-ea"/>
              <a:cs typeface="Arial"/>
            </a:endParaRPr>
          </a:p>
          <a:p>
            <a:pPr marL="152400">
              <a:defRPr/>
            </a:pPr>
            <a:r>
              <a:rPr sz="1100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sources</a:t>
            </a:r>
            <a:endParaRPr sz="1100">
              <a:latin typeface="Arial"/>
              <a:ea typeface="+mn-ea"/>
              <a:cs typeface="Arial"/>
            </a:endParaRPr>
          </a:p>
        </p:txBody>
      </p:sp>
      <p:sp>
        <p:nvSpPr>
          <p:cNvPr id="8" name="text 1"/>
          <p:cNvSpPr txBox="1"/>
          <p:nvPr/>
        </p:nvSpPr>
        <p:spPr>
          <a:xfrm>
            <a:off x="2462213" y="4175125"/>
            <a:ext cx="871537" cy="2952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sz="1009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Contemporary </a:t>
            </a:r>
            <a:endParaRPr sz="1000">
              <a:latin typeface="Arial"/>
              <a:ea typeface="+mn-ea"/>
              <a:cs typeface="Arial"/>
            </a:endParaRPr>
          </a:p>
          <a:p>
            <a:pPr marL="48768">
              <a:defRPr/>
            </a:pPr>
            <a:r>
              <a:rPr sz="1100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observations</a:t>
            </a:r>
            <a:endParaRPr sz="1100">
              <a:latin typeface="Arial"/>
              <a:ea typeface="+mn-ea"/>
              <a:cs typeface="Arial"/>
            </a:endParaRPr>
          </a:p>
        </p:txBody>
      </p:sp>
      <p:sp>
        <p:nvSpPr>
          <p:cNvPr id="9" name="text 1"/>
          <p:cNvSpPr txBox="1"/>
          <p:nvPr/>
        </p:nvSpPr>
        <p:spPr>
          <a:xfrm>
            <a:off x="2805113" y="2693988"/>
            <a:ext cx="817562" cy="2952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09727">
              <a:defRPr/>
            </a:pPr>
            <a:r>
              <a:rPr sz="1100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Museums, </a:t>
            </a:r>
            <a:endParaRPr sz="1100">
              <a:latin typeface="Arial"/>
              <a:ea typeface="+mn-ea"/>
              <a:cs typeface="Arial"/>
            </a:endParaRPr>
          </a:p>
          <a:p>
            <a:pPr>
              <a:defRPr/>
            </a:pPr>
            <a:r>
              <a:rPr sz="1009" spc="1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general public</a:t>
            </a:r>
            <a:endParaRPr sz="1000">
              <a:latin typeface="Arial"/>
              <a:ea typeface="+mn-ea"/>
              <a:cs typeface="Arial"/>
            </a:endParaRPr>
          </a:p>
        </p:txBody>
      </p:sp>
      <p:sp>
        <p:nvSpPr>
          <p:cNvPr id="10" name="text 1"/>
          <p:cNvSpPr txBox="1"/>
          <p:nvPr/>
        </p:nvSpPr>
        <p:spPr>
          <a:xfrm>
            <a:off x="236538" y="250825"/>
            <a:ext cx="5329237" cy="4318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lv-LV" altLang="lv-LV" sz="2800" b="1">
                <a:solidFill>
                  <a:schemeClr val="tx1"/>
                </a:solidFill>
                <a:cs typeface="Arial" panose="020B0604020202020204" pitchFamily="34" charset="0"/>
              </a:rPr>
              <a:t>Инвазивные жуки древесины</a:t>
            </a:r>
            <a:endParaRPr lang="lv-LV" altLang="lv-LV" sz="28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40972" name="Imag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336675"/>
            <a:ext cx="4283075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Imag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63" y="1298575"/>
            <a:ext cx="4121150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Imag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4260850"/>
            <a:ext cx="310832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5" name="Image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113" y="4249738"/>
            <a:ext cx="2670175" cy="229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6" name="Image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350" y="4249738"/>
            <a:ext cx="2987675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1"/>
          <p:cNvSpPr txBox="1"/>
          <p:nvPr/>
        </p:nvSpPr>
        <p:spPr>
          <a:xfrm>
            <a:off x="990600" y="776288"/>
            <a:ext cx="6802438" cy="43021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lv-LV" altLang="lv-LV" sz="28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Многие виды могут быть разрушительными</a:t>
            </a:r>
          </a:p>
        </p:txBody>
      </p:sp>
      <p:sp>
        <p:nvSpPr>
          <p:cNvPr id="12" name="text 1"/>
          <p:cNvSpPr txBox="1"/>
          <p:nvPr/>
        </p:nvSpPr>
        <p:spPr>
          <a:xfrm>
            <a:off x="815975" y="3763963"/>
            <a:ext cx="7353300" cy="43021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lv-LV" altLang="lv-LV" sz="28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Легко транспортируется в древесных продуктах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Image result for hitchhike pe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73213"/>
            <a:ext cx="4408488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79425" y="176213"/>
            <a:ext cx="8228013" cy="771525"/>
          </a:xfrm>
        </p:spPr>
        <p:txBody>
          <a:bodyPr>
            <a:spAutoFit/>
          </a:bodyPr>
          <a:lstStyle/>
          <a:p>
            <a:pPr>
              <a:buSzPct val="45000"/>
              <a:buFont typeface="StarSymbol"/>
              <a:buNone/>
            </a:pPr>
            <a:r>
              <a:rPr lang="ru-RU" altLang="lv-LV" b="1" smtClean="0">
                <a:solidFill>
                  <a:schemeClr val="tx1"/>
                </a:solidFill>
                <a:cs typeface="Arial" panose="020B0604020202020204" pitchFamily="34" charset="0"/>
              </a:rPr>
              <a:t>Путь распространения</a:t>
            </a:r>
            <a:endParaRPr lang="ru-RU" altLang="lv-LV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99902" y="894157"/>
            <a:ext cx="8228013" cy="4524375"/>
          </a:xfrm>
          <a:extLst/>
        </p:spPr>
        <p:txBody>
          <a:bodyPr/>
          <a:lstStyle>
            <a:def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None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1511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374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1131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75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5pPr>
            <a:lvl6pPr marL="2592000" marR="0" lvl="5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6pPr>
            <a:lvl7pPr marL="3024000" marR="0" lvl="6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9pPr>
          </a:lstStyle>
          <a:p>
            <a:pPr marL="108000" indent="0">
              <a:buFont typeface="StarSymbol"/>
              <a:buNone/>
              <a:defRPr/>
            </a:pPr>
            <a:r>
              <a:rPr lang="ru-RU" sz="3266" b="1" dirty="0"/>
              <a:t>Древесно упаковочный материал (ДУМ</a:t>
            </a:r>
            <a:r>
              <a:rPr lang="ru-RU" sz="3266" b="1" dirty="0" smtClean="0"/>
              <a:t>)</a:t>
            </a:r>
            <a:endParaRPr sz="3266" b="1" dirty="0"/>
          </a:p>
        </p:txBody>
      </p:sp>
      <p:pic>
        <p:nvPicPr>
          <p:cNvPr id="41989" name="Imag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850" y="3913188"/>
            <a:ext cx="449262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Imag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4791075"/>
            <a:ext cx="31654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Image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85925"/>
            <a:ext cx="2819400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5613"/>
            <a:ext cx="8229600" cy="1465262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en-US" sz="4000" smtClean="0"/>
              <a:t>Законодательства </a:t>
            </a:r>
            <a:r>
              <a:rPr lang="lt-LT" altLang="en-US" sz="4000" smtClean="0"/>
              <a:t>(1)</a:t>
            </a: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981200"/>
            <a:ext cx="8229600" cy="4267200"/>
          </a:xfrm>
        </p:spPr>
        <p:txBody>
          <a:bodyPr/>
          <a:lstStyle/>
          <a:p>
            <a:pPr marL="0" indent="0" eaLnBrk="1" hangingPunct="1">
              <a:buClr>
                <a:srgbClr val="336600"/>
              </a:buClr>
              <a:buSzPct val="75000"/>
              <a:buFont typeface="Wingdings" panose="05000000000000000000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en-US" smtClean="0">
                <a:latin typeface="Times New Roman" panose="02020603050405020304" pitchFamily="18" charset="0"/>
              </a:rPr>
              <a:t> МСФМ (ISPM) 15 Регулирование древесного упаковочного материала в международной торговле</a:t>
            </a:r>
          </a:p>
          <a:p>
            <a:pPr marL="0" indent="0" eaLnBrk="1" hangingPunct="1">
              <a:buClr>
                <a:srgbClr val="336600"/>
              </a:buClr>
              <a:buSzPct val="75000"/>
              <a:buFont typeface="Wingdings" panose="05000000000000000000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en-US" smtClean="0">
                <a:latin typeface="Times New Roman" panose="02020603050405020304" pitchFamily="18" charset="0"/>
              </a:rPr>
              <a:t>Директива Совета Европейского союза </a:t>
            </a:r>
            <a:r>
              <a:rPr lang="lt-LT" altLang="en-US" smtClean="0">
                <a:latin typeface="Times New Roman" panose="02020603050405020304" pitchFamily="18" charset="0"/>
              </a:rPr>
              <a:t>2000/29/EB</a:t>
            </a:r>
            <a:r>
              <a:rPr lang="ru-RU" altLang="en-US" smtClean="0">
                <a:latin typeface="Times New Roman" panose="02020603050405020304" pitchFamily="18" charset="0"/>
              </a:rPr>
              <a:t> о защитных мерах против ввоза организмов, вредных для растений и растительных продуктов и их распространения</a:t>
            </a:r>
          </a:p>
          <a:p>
            <a:pPr marL="0" indent="0" eaLnBrk="1" hangingPunct="1">
              <a:buClr>
                <a:srgbClr val="336600"/>
              </a:buClr>
              <a:buSzPct val="75000"/>
              <a:buFont typeface="Wingdings" panose="05000000000000000000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ru-RU" altLang="en-US" smtClean="0">
              <a:latin typeface="Times New Roman" panose="02020603050405020304" pitchFamily="18" charset="0"/>
            </a:endParaRPr>
          </a:p>
        </p:txBody>
      </p:sp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25" y="188913"/>
            <a:ext cx="7112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5613"/>
            <a:ext cx="8229600" cy="1465262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en-US" sz="4000" smtClean="0"/>
              <a:t>Законодательства </a:t>
            </a:r>
            <a:r>
              <a:rPr lang="lt-LT" altLang="en-US" sz="4000" smtClean="0"/>
              <a:t>(2)</a:t>
            </a: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79475" y="1925638"/>
            <a:ext cx="8229600" cy="4876800"/>
          </a:xfrm>
        </p:spPr>
        <p:txBody>
          <a:bodyPr/>
          <a:lstStyle/>
          <a:p>
            <a:pPr marL="0" indent="0" eaLnBrk="1" hangingPunct="1">
              <a:buClr>
                <a:srgbClr val="336600"/>
              </a:buClr>
              <a:buSzPct val="75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en-US" smtClean="0">
                <a:latin typeface="Times New Roman" panose="02020603050405020304" pitchFamily="18" charset="0"/>
              </a:rPr>
              <a:t>Решени</a:t>
            </a:r>
            <a:r>
              <a:rPr lang="en-GB" altLang="en-US" smtClean="0">
                <a:latin typeface="Times New Roman" panose="02020603050405020304" pitchFamily="18" charset="0"/>
              </a:rPr>
              <a:t>e</a:t>
            </a:r>
            <a:r>
              <a:rPr lang="ru-RU" altLang="en-US" smtClean="0">
                <a:latin typeface="Times New Roman" panose="02020603050405020304" pitchFamily="18" charset="0"/>
              </a:rPr>
              <a:t> Европейского Союза</a:t>
            </a:r>
            <a:r>
              <a:rPr lang="lt-LT" altLang="en-US" smtClean="0">
                <a:latin typeface="Times New Roman" panose="02020603050405020304" pitchFamily="18" charset="0"/>
              </a:rPr>
              <a:t>:</a:t>
            </a:r>
          </a:p>
          <a:p>
            <a:pPr marL="0" indent="0" eaLnBrk="1" hangingPunct="1">
              <a:buClr>
                <a:srgbClr val="336600"/>
              </a:buClr>
              <a:buSzPct val="75000"/>
              <a:buFont typeface="Wingdings" panose="05000000000000000000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lt-LT" altLang="en-US" smtClean="0">
                <a:latin typeface="Times New Roman" panose="02020603050405020304" pitchFamily="18" charset="0"/>
              </a:rPr>
              <a:t>201</a:t>
            </a:r>
            <a:r>
              <a:rPr lang="en-GB" altLang="en-US" smtClean="0">
                <a:latin typeface="Times New Roman" panose="02020603050405020304" pitchFamily="18" charset="0"/>
              </a:rPr>
              <a:t>8</a:t>
            </a:r>
            <a:r>
              <a:rPr lang="lt-LT" altLang="en-US" smtClean="0">
                <a:latin typeface="Times New Roman" panose="02020603050405020304" pitchFamily="18" charset="0"/>
              </a:rPr>
              <a:t>/</a:t>
            </a:r>
            <a:r>
              <a:rPr lang="en-GB" altLang="en-US" smtClean="0">
                <a:latin typeface="Times New Roman" panose="02020603050405020304" pitchFamily="18" charset="0"/>
              </a:rPr>
              <a:t>1137</a:t>
            </a:r>
            <a:r>
              <a:rPr lang="lt-LT" altLang="en-US" smtClean="0">
                <a:latin typeface="Times New Roman" panose="02020603050405020304" pitchFamily="18" charset="0"/>
              </a:rPr>
              <a:t>/E</a:t>
            </a:r>
            <a:r>
              <a:rPr lang="en-GB" altLang="en-US" smtClean="0">
                <a:latin typeface="Times New Roman" panose="02020603050405020304" pitchFamily="18" charset="0"/>
              </a:rPr>
              <a:t>C</a:t>
            </a:r>
            <a:r>
              <a:rPr lang="ru-RU" altLang="en-US" smtClean="0">
                <a:latin typeface="Times New Roman" panose="02020603050405020304" pitchFamily="18" charset="0"/>
              </a:rPr>
              <a:t> надзор за китайским </a:t>
            </a:r>
            <a:r>
              <a:rPr lang="en-GB" altLang="en-US" smtClean="0">
                <a:latin typeface="Times New Roman" panose="02020603050405020304" pitchFamily="18" charset="0"/>
              </a:rPr>
              <a:t> </a:t>
            </a:r>
            <a:r>
              <a:rPr lang="ru-RU" altLang="en-US" smtClean="0">
                <a:latin typeface="Times New Roman" panose="02020603050405020304" pitchFamily="18" charset="0"/>
              </a:rPr>
              <a:t>и</a:t>
            </a:r>
            <a:r>
              <a:rPr lang="en-GB" altLang="en-US" smtClean="0">
                <a:latin typeface="Times New Roman" panose="02020603050405020304" pitchFamily="18" charset="0"/>
              </a:rPr>
              <a:t> </a:t>
            </a:r>
            <a:r>
              <a:rPr lang="ru-RU" altLang="en-US" smtClean="0">
                <a:latin typeface="Times New Roman" panose="02020603050405020304" pitchFamily="18" charset="0"/>
              </a:rPr>
              <a:t>белоруским</a:t>
            </a:r>
            <a:r>
              <a:rPr lang="en-GB" altLang="en-US" smtClean="0">
                <a:latin typeface="Times New Roman" panose="02020603050405020304" pitchFamily="18" charset="0"/>
              </a:rPr>
              <a:t> </a:t>
            </a:r>
            <a:r>
              <a:rPr lang="ru-RU" altLang="en-US" smtClean="0">
                <a:latin typeface="Times New Roman" panose="02020603050405020304" pitchFamily="18" charset="0"/>
              </a:rPr>
              <a:t>ДУМ, используемым для перевозки указанных товаров, проверки  и другие меры по перевозке указанных товаров</a:t>
            </a:r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25" y="188913"/>
            <a:ext cx="7112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457200" y="225425"/>
            <a:ext cx="8228013" cy="1370013"/>
          </a:xfrm>
        </p:spPr>
        <p:txBody>
          <a:bodyPr/>
          <a:lstStyle/>
          <a:p>
            <a:r>
              <a:rPr lang="ru-RU" altLang="en-US" sz="3600" smtClean="0"/>
              <a:t>Польза законодательных актов</a:t>
            </a:r>
            <a:endParaRPr lang="en-US" altLang="en-US" sz="3600" smtClean="0"/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8013" cy="38846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en-US" sz="2400" smtClean="0"/>
              <a:t>ДУМ часто изготавливается  из необработанной древесины в которой остаются живые карантинные организмы</a:t>
            </a:r>
            <a:r>
              <a:rPr lang="en-GB" altLang="en-US" sz="2400" smtClean="0"/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lt-LT" sz="2400" smtClean="0"/>
              <a:t>Указанные методы обработки ДУМ уничтожают карантинные организмы в любой стадии развития</a:t>
            </a:r>
            <a:r>
              <a:rPr lang="en-GB" altLang="lt-LT" sz="2400" smtClean="0"/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lt-LT" sz="2400" smtClean="0"/>
              <a:t>Утвержденные фитосанитарные меры уменьшают возможность ввоза и распространения карантинных организмов</a:t>
            </a:r>
            <a:r>
              <a:rPr lang="en-GB" altLang="lt-LT" sz="2400" smtClean="0"/>
              <a:t>.</a:t>
            </a:r>
            <a:r>
              <a:rPr lang="lt-LT" altLang="lt-LT" sz="2400" smtClean="0"/>
              <a:t> </a:t>
            </a:r>
          </a:p>
          <a:p>
            <a:endParaRPr lang="ru-RU" altLang="en-US" sz="2400" smtClean="0"/>
          </a:p>
          <a:p>
            <a:endParaRPr lang="ru-RU" altLang="en-US" sz="2400" smtClean="0"/>
          </a:p>
          <a:p>
            <a:endParaRPr lang="en-US" altLang="en-US" smtClean="0"/>
          </a:p>
        </p:txBody>
      </p:sp>
      <p:pic>
        <p:nvPicPr>
          <p:cNvPr id="4813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0" y="4114800"/>
            <a:ext cx="4972050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49155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0800" y="-12700"/>
            <a:ext cx="9194800" cy="6642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457200" y="119063"/>
            <a:ext cx="8228013" cy="1370012"/>
          </a:xfrm>
        </p:spPr>
        <p:txBody>
          <a:bodyPr/>
          <a:lstStyle/>
          <a:p>
            <a:r>
              <a:rPr lang="ru-RU" altLang="en-US" smtClean="0"/>
              <a:t>Контролируемый ДУМ</a:t>
            </a:r>
            <a:endParaRPr lang="en-US" altLang="en-US" smtClean="0"/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379413" y="2922588"/>
            <a:ext cx="8228012" cy="388461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 smtClean="0">
                <a:solidFill>
                  <a:schemeClr val="tx1"/>
                </a:solidFill>
              </a:rPr>
              <a:t>упаковочные блоки,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 smtClean="0">
                <a:solidFill>
                  <a:schemeClr val="tx1"/>
                </a:solidFill>
              </a:rPr>
              <a:t>ящики,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 smtClean="0">
                <a:solidFill>
                  <a:schemeClr val="tx1"/>
                </a:solidFill>
              </a:rPr>
              <a:t>крепежная древесина,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 smtClean="0">
                <a:solidFill>
                  <a:schemeClr val="tx1"/>
                </a:solidFill>
              </a:rPr>
              <a:t>поддоны,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 smtClean="0">
                <a:solidFill>
                  <a:schemeClr val="tx1"/>
                </a:solidFill>
              </a:rPr>
              <a:t>кабельные барабаны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 smtClean="0">
                <a:solidFill>
                  <a:schemeClr val="tx1"/>
                </a:solidFill>
              </a:rPr>
              <a:t>катушки/бобины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pic>
        <p:nvPicPr>
          <p:cNvPr id="5018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288" y="1516063"/>
            <a:ext cx="3511550" cy="454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Rectangle 1"/>
          <p:cNvSpPr>
            <a:spLocks noChangeArrowheads="1"/>
          </p:cNvSpPr>
          <p:nvPr/>
        </p:nvSpPr>
        <p:spPr bwMode="auto">
          <a:xfrm>
            <a:off x="488950" y="1295400"/>
            <a:ext cx="533558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en-US" sz="2800">
                <a:solidFill>
                  <a:schemeClr val="tx1"/>
                </a:solidFill>
              </a:rPr>
              <a:t>МСФМ 15 распространяется на все формы древесного упаковочного материала</a:t>
            </a:r>
            <a:r>
              <a:rPr lang="en-GB" altLang="en-US" sz="2800">
                <a:solidFill>
                  <a:schemeClr val="tx1"/>
                </a:solidFill>
              </a:rPr>
              <a:t>:</a:t>
            </a:r>
            <a:endParaRPr lang="lt-LT" altLang="lv-LV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 idx="4294967295"/>
          </p:nvPr>
        </p:nvSpPr>
        <p:spPr>
          <a:xfrm>
            <a:off x="2971800" y="2546350"/>
            <a:ext cx="6018213" cy="773113"/>
          </a:xfrm>
        </p:spPr>
        <p:txBody>
          <a:bodyPr>
            <a:spAutoFit/>
          </a:bodyPr>
          <a:lstStyle/>
          <a:p>
            <a:pPr>
              <a:buSzPct val="45000"/>
              <a:buFont typeface="StarSymbol"/>
              <a:buChar char="●"/>
            </a:pPr>
            <a:endParaRPr lang="en-US" altLang="lv-LV" smtClean="0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None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1511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374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1131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75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5pPr>
            <a:lvl6pPr marL="2592000" marR="0" lvl="5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6pPr>
            <a:lvl7pPr marL="3024000" marR="0" lvl="6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9pPr>
          </a:lstStyle>
          <a:p>
            <a:pPr marL="0" indent="0">
              <a:defRPr/>
            </a:pPr>
            <a:endParaRPr/>
          </a:p>
        </p:txBody>
      </p:sp>
      <p:pic>
        <p:nvPicPr>
          <p:cNvPr id="819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-7938"/>
            <a:ext cx="8539163" cy="711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Slaida numura vietturis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965652C-ABFE-4C19-B4E1-14DEB15D2E1A}" type="slidenum">
              <a:rPr lang="lv-LV" altLang="lv-LV" smtClean="0"/>
              <a:pPr/>
              <a:t>3</a:t>
            </a:fld>
            <a:endParaRPr lang="lv-LV" altLang="lv-LV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mtClean="0"/>
              <a:t>Исключения (1)</a:t>
            </a:r>
            <a:endParaRPr lang="en-US" altLang="en-US" smtClean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255588" y="3352800"/>
            <a:ext cx="8631237" cy="3884613"/>
          </a:xfrm>
        </p:spPr>
        <p:txBody>
          <a:bodyPr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altLang="en-US" sz="2800" smtClean="0"/>
              <a:t>многослойная клееная фанера, древесно-стружечные плиты</a:t>
            </a:r>
            <a:r>
              <a:rPr lang="ru-RU" altLang="en-US" smtClean="0"/>
              <a:t>, </a:t>
            </a:r>
            <a:r>
              <a:rPr lang="ru-RU" altLang="en-US" sz="2800" smtClean="0"/>
              <a:t>изготовленрые с использованием клея,тепла и давления,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altLang="en-US" sz="2800" smtClean="0"/>
              <a:t>бочонки для вина и алкогольных напитков,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altLang="en-US" sz="2800" smtClean="0"/>
              <a:t>подарочные коробки для вина, сигар и других товаров.</a:t>
            </a:r>
            <a:endParaRPr lang="en-US" altLang="en-US" sz="2800" smtClean="0"/>
          </a:p>
        </p:txBody>
      </p:sp>
      <p:pic>
        <p:nvPicPr>
          <p:cNvPr id="5120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038" y="981075"/>
            <a:ext cx="2973387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Rectangle 3"/>
          <p:cNvSpPr>
            <a:spLocks noChangeArrowheads="1"/>
          </p:cNvSpPr>
          <p:nvPr/>
        </p:nvSpPr>
        <p:spPr bwMode="auto">
          <a:xfrm>
            <a:off x="246063" y="1897063"/>
            <a:ext cx="5103812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en-US" sz="2800">
                <a:solidFill>
                  <a:srgbClr val="003300"/>
                </a:solidFill>
              </a:rPr>
              <a:t>ДУМ изготовленный из тонкого дерева толщиной 6 мм или менее,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mtClean="0"/>
              <a:t>Исключения (2)</a:t>
            </a:r>
            <a:endParaRPr lang="en-US" altLang="en-US" smtClean="0"/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458200" cy="3884613"/>
          </a:xfrm>
          <a:ln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 sz="2800" smtClean="0"/>
              <a:t>опилки, древесная стружка и древесные щепки,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 sz="2800" smtClean="0"/>
              <a:t>древесные составляющие, постоянно прикрепленные к грузовым автомобилям и контейнерам</a:t>
            </a:r>
            <a:r>
              <a:rPr lang="en-GB" altLang="en-US" sz="2800" smtClean="0"/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lt-LT" sz="2800" smtClean="0"/>
              <a:t>Грузы древесины могут поддерживаться крепежной</a:t>
            </a:r>
            <a:r>
              <a:rPr lang="en-GB" altLang="lt-LT" sz="2800" smtClean="0"/>
              <a:t> </a:t>
            </a:r>
            <a:r>
              <a:rPr lang="ru-RU" altLang="lt-LT" sz="2800" smtClean="0"/>
              <a:t>древесиной, изготовленной из </a:t>
            </a:r>
            <a:r>
              <a:rPr lang="ru-RU" altLang="lt-LT" sz="2800" b="1" smtClean="0"/>
              <a:t>того же типа и качества древесины </a:t>
            </a:r>
            <a:r>
              <a:rPr lang="ru-RU" altLang="lt-LT" sz="2800" smtClean="0"/>
              <a:t>и соответствующей тем же</a:t>
            </a:r>
            <a:r>
              <a:rPr lang="en-GB" altLang="lt-LT" sz="2800" smtClean="0"/>
              <a:t> </a:t>
            </a:r>
            <a:r>
              <a:rPr lang="ru-RU" altLang="lt-LT" sz="2800" smtClean="0"/>
              <a:t>фитосанитарным требованиям, что и древесина в грузе.</a:t>
            </a:r>
            <a:endParaRPr lang="en-US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3600" smtClean="0"/>
              <a:t>Утвержденные фитосанитарные меры (1)</a:t>
            </a:r>
            <a:endParaRPr lang="en-US" altLang="en-US" sz="3600" smtClean="0"/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382000" cy="3884613"/>
          </a:xfrm>
        </p:spPr>
        <p:txBody>
          <a:bodyPr/>
          <a:lstStyle/>
          <a:p>
            <a:pPr>
              <a:buFontTx/>
              <a:buChar char="-"/>
            </a:pPr>
            <a:r>
              <a:rPr lang="ru-RU" altLang="en-US" sz="2800" smtClean="0"/>
              <a:t>Фитосанитарные меры включая обработку и маркировку древесного упаковочного материала,</a:t>
            </a:r>
          </a:p>
          <a:p>
            <a:pPr>
              <a:buFontTx/>
              <a:buChar char="-"/>
            </a:pPr>
            <a:r>
              <a:rPr lang="ru-RU" altLang="en-US" sz="2800" smtClean="0"/>
              <a:t>Должна использоваться окоренная древесина для производства ДУМ,</a:t>
            </a:r>
          </a:p>
          <a:p>
            <a:pPr>
              <a:buFontTx/>
              <a:buChar char="-"/>
            </a:pPr>
            <a:r>
              <a:rPr lang="ru-RU" altLang="en-US" sz="2800" smtClean="0"/>
              <a:t>Применение маркировки отменяет</a:t>
            </a:r>
            <a:r>
              <a:rPr lang="en-GB" altLang="en-US" sz="2800" smtClean="0"/>
              <a:t> </a:t>
            </a:r>
            <a:r>
              <a:rPr lang="ru-RU" altLang="en-US" sz="2800" smtClean="0"/>
              <a:t>необходимость использования фитосанитарного сертификата</a:t>
            </a:r>
            <a:r>
              <a:rPr lang="en-GB" altLang="en-US" sz="2800" smtClean="0"/>
              <a:t>.</a:t>
            </a:r>
            <a:endParaRPr lang="ru-RU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3600" smtClean="0"/>
              <a:t>Признанные методы обработки (1)</a:t>
            </a:r>
            <a:endParaRPr lang="en-US" altLang="en-US" sz="3600" smtClean="0"/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Tx/>
              <a:buChar char="-"/>
            </a:pPr>
            <a:r>
              <a:rPr lang="ru-RU" altLang="en-US" sz="2800" smtClean="0"/>
              <a:t>Тепловая обработка в камере сушки (</a:t>
            </a:r>
            <a:r>
              <a:rPr lang="lt-LT" altLang="en-US" sz="2800" b="1" smtClean="0"/>
              <a:t>HT</a:t>
            </a:r>
            <a:r>
              <a:rPr lang="lt-LT" altLang="en-US" sz="2800" smtClean="0"/>
              <a:t>)</a:t>
            </a:r>
            <a:r>
              <a:rPr lang="ru-RU" altLang="en-US" sz="2800" smtClean="0"/>
              <a:t> температуры 56 °C как минимум в течение 30 минут без перерыва по всей толще древесины,</a:t>
            </a:r>
          </a:p>
          <a:p>
            <a:pPr marL="457200" indent="-457200">
              <a:buFontTx/>
              <a:buChar char="-"/>
            </a:pPr>
            <a:r>
              <a:rPr lang="ru-RU" altLang="en-US" sz="2800" smtClean="0"/>
              <a:t>Тепловая обработка с использованием диэлектрического нагревания (</a:t>
            </a:r>
            <a:r>
              <a:rPr lang="lt-LT" altLang="en-US" sz="2800" b="1" smtClean="0"/>
              <a:t>DH</a:t>
            </a:r>
            <a:r>
              <a:rPr lang="lt-LT" altLang="en-US" sz="2800" smtClean="0"/>
              <a:t>)</a:t>
            </a:r>
            <a:r>
              <a:rPr lang="ru-RU" altLang="en-US" sz="2800" smtClean="0"/>
              <a:t> нагревание для достижения минимальной температуры 60°C на протяжении 1 минуты без перерыва по всей толще древесины включая поверхность</a:t>
            </a:r>
            <a:r>
              <a:rPr lang="lt-LT" altLang="en-US" sz="2800" smtClean="0"/>
              <a:t>.</a:t>
            </a:r>
            <a:endParaRPr lang="ru-RU" altLang="en-US" sz="2800" smtClean="0"/>
          </a:p>
          <a:p>
            <a:pPr marL="457200" indent="-457200">
              <a:buFontTx/>
              <a:buChar char="-"/>
            </a:pPr>
            <a:endParaRPr lang="ru-RU" altLang="en-US" smtClean="0"/>
          </a:p>
          <a:p>
            <a:pPr marL="457200" indent="-457200"/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3600" smtClean="0"/>
              <a:t>Признанные методы обработки (2)</a:t>
            </a:r>
            <a:endParaRPr lang="en-US" altLang="en-US" sz="3600" smtClean="0"/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8013" cy="4343400"/>
          </a:xfrm>
        </p:spPr>
        <p:txBody>
          <a:bodyPr/>
          <a:lstStyle/>
          <a:p>
            <a:r>
              <a:rPr lang="ru-RU" altLang="en-US" sz="2800" smtClean="0"/>
              <a:t>Обработка бромистым метилом (</a:t>
            </a:r>
            <a:r>
              <a:rPr lang="ru-RU" altLang="en-US" sz="2800" b="1" smtClean="0"/>
              <a:t>МВ</a:t>
            </a:r>
            <a:r>
              <a:rPr lang="ru-RU" altLang="en-US" sz="2800" smtClean="0"/>
              <a:t>) </a:t>
            </a:r>
            <a:endParaRPr lang="en-GB" altLang="en-US" sz="2800" smtClean="0"/>
          </a:p>
          <a:p>
            <a:r>
              <a:rPr lang="en-GB" altLang="lv-LV" sz="2800" smtClean="0"/>
              <a:t>                    </a:t>
            </a:r>
            <a:r>
              <a:rPr lang="ru-RU" altLang="lv-LV" sz="2800" smtClean="0"/>
              <a:t>сульфурилфторидом</a:t>
            </a:r>
            <a:r>
              <a:rPr lang="en-GB" altLang="lv-LV" sz="2800" smtClean="0"/>
              <a:t> (</a:t>
            </a:r>
            <a:r>
              <a:rPr lang="en-GB" altLang="lv-LV" sz="2800" b="1" smtClean="0"/>
              <a:t>SF</a:t>
            </a:r>
            <a:r>
              <a:rPr lang="en-GB" altLang="lv-LV" sz="2800" smtClean="0"/>
              <a:t>)</a:t>
            </a:r>
            <a:endParaRPr lang="ru-RU" altLang="en-US" sz="2800" smtClean="0"/>
          </a:p>
          <a:p>
            <a:r>
              <a:rPr lang="ru-RU" altLang="en-US" sz="2800" smtClean="0"/>
              <a:t>   Фумигация древесного упаковочного материала должна проводиться в соответствии со схемой, указанной  стандартом или утвержденной НОКЗР</a:t>
            </a:r>
          </a:p>
          <a:p>
            <a:r>
              <a:rPr lang="ru-RU" altLang="en-US" sz="2800" smtClean="0">
                <a:solidFill>
                  <a:srgbClr val="C00000"/>
                </a:solidFill>
              </a:rPr>
              <a:t>Страны Евросоюза  фумигации МВ не используют, </a:t>
            </a:r>
            <a:r>
              <a:rPr lang="ru-RU" altLang="en-US" sz="2800" smtClean="0">
                <a:solidFill>
                  <a:schemeClr val="tx1"/>
                </a:solidFill>
              </a:rPr>
              <a:t>но ДУМ обработанный МВ в других странах принимается</a:t>
            </a:r>
            <a:r>
              <a:rPr lang="ru-RU" altLang="en-US" sz="2800" smtClean="0">
                <a:solidFill>
                  <a:srgbClr val="C00000"/>
                </a:solidFill>
              </a:rPr>
              <a:t>.</a:t>
            </a:r>
          </a:p>
          <a:p>
            <a:endParaRPr lang="en-US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mtClean="0"/>
              <a:t>Маркировка (1)</a:t>
            </a:r>
            <a:endParaRPr lang="en-US" altLang="en-US" smtClean="0"/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195263" y="1635125"/>
            <a:ext cx="8228012" cy="3884613"/>
          </a:xfrm>
        </p:spPr>
        <p:txBody>
          <a:bodyPr/>
          <a:lstStyle/>
          <a:p>
            <a:r>
              <a:rPr lang="ru-RU" altLang="en-US" smtClean="0"/>
              <a:t> Содержание маркировки</a:t>
            </a:r>
          </a:p>
          <a:p>
            <a:r>
              <a:rPr lang="ru-RU" altLang="en-US" smtClean="0"/>
              <a:t> - символ (знак</a:t>
            </a:r>
            <a:r>
              <a:rPr lang="lt-LT" altLang="en-US" smtClean="0"/>
              <a:t> IPPC)</a:t>
            </a:r>
            <a:r>
              <a:rPr lang="ru-RU" altLang="en-US" smtClean="0"/>
              <a:t>;</a:t>
            </a:r>
          </a:p>
          <a:p>
            <a:r>
              <a:rPr lang="ru-RU" altLang="en-US" smtClean="0"/>
              <a:t>-  код страны</a:t>
            </a:r>
            <a:r>
              <a:rPr lang="lt-LT" altLang="en-US" smtClean="0"/>
              <a:t> (</a:t>
            </a:r>
            <a:r>
              <a:rPr lang="ru-RU" altLang="en-US" smtClean="0"/>
              <a:t>утвержденный </a:t>
            </a:r>
            <a:r>
              <a:rPr lang="lt-LT" altLang="en-US" smtClean="0"/>
              <a:t>ISO)</a:t>
            </a:r>
            <a:r>
              <a:rPr lang="ru-RU" altLang="en-US" smtClean="0"/>
              <a:t>;</a:t>
            </a:r>
          </a:p>
          <a:p>
            <a:pPr>
              <a:buFontTx/>
              <a:buChar char="-"/>
            </a:pPr>
            <a:r>
              <a:rPr lang="ru-RU" altLang="en-US" smtClean="0"/>
              <a:t>код изготовителя материала или производителя обработки;</a:t>
            </a:r>
          </a:p>
          <a:p>
            <a:pPr>
              <a:buFontTx/>
              <a:buChar char="-"/>
            </a:pPr>
            <a:r>
              <a:rPr lang="ru-RU" altLang="en-US" smtClean="0"/>
              <a:t>код обработки (НТ, </a:t>
            </a:r>
            <a:r>
              <a:rPr lang="en-US" altLang="en-US" smtClean="0"/>
              <a:t>DH, </a:t>
            </a:r>
            <a:r>
              <a:rPr lang="ru-RU" altLang="en-US" smtClean="0"/>
              <a:t>МВ</a:t>
            </a:r>
            <a:r>
              <a:rPr lang="en-GB" altLang="en-US" smtClean="0"/>
              <a:t> </a:t>
            </a:r>
            <a:r>
              <a:rPr lang="ru-RU" altLang="en-US" smtClean="0"/>
              <a:t>или</a:t>
            </a:r>
            <a:r>
              <a:rPr lang="en-GB" altLang="en-US" smtClean="0"/>
              <a:t> SF</a:t>
            </a:r>
            <a:r>
              <a:rPr lang="ru-RU" altLang="en-US" smtClean="0"/>
              <a:t>)</a:t>
            </a:r>
            <a:endParaRPr lang="en-US" altLang="en-US" smtClean="0"/>
          </a:p>
        </p:txBody>
      </p:sp>
      <p:pic>
        <p:nvPicPr>
          <p:cNvPr id="5734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5221288"/>
            <a:ext cx="3875087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349" name="Group 5"/>
          <p:cNvGrpSpPr>
            <a:grpSpLocks/>
          </p:cNvGrpSpPr>
          <p:nvPr/>
        </p:nvGrpSpPr>
        <p:grpSpPr bwMode="auto">
          <a:xfrm>
            <a:off x="6832600" y="855663"/>
            <a:ext cx="1720850" cy="1943100"/>
            <a:chOff x="1206" y="11702"/>
            <a:chExt cx="1959" cy="1800"/>
          </a:xfrm>
        </p:grpSpPr>
        <p:sp>
          <p:nvSpPr>
            <p:cNvPr id="57350" name="Line 6"/>
            <p:cNvSpPr>
              <a:spLocks noChangeShapeType="1"/>
            </p:cNvSpPr>
            <p:nvPr/>
          </p:nvSpPr>
          <p:spPr bwMode="auto">
            <a:xfrm>
              <a:off x="1206" y="11721"/>
              <a:ext cx="180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lv-LV"/>
            </a:p>
          </p:txBody>
        </p:sp>
        <p:grpSp>
          <p:nvGrpSpPr>
            <p:cNvPr id="57351" name="Group 7"/>
            <p:cNvGrpSpPr>
              <a:grpSpLocks/>
            </p:cNvGrpSpPr>
            <p:nvPr/>
          </p:nvGrpSpPr>
          <p:grpSpPr bwMode="auto">
            <a:xfrm>
              <a:off x="1206" y="11702"/>
              <a:ext cx="1959" cy="1800"/>
              <a:chOff x="1206" y="11702"/>
              <a:chExt cx="1959" cy="1800"/>
            </a:xfrm>
          </p:grpSpPr>
          <p:sp>
            <p:nvSpPr>
              <p:cNvPr id="57352" name="Text Box 8"/>
              <p:cNvSpPr txBox="1">
                <a:spLocks noChangeArrowheads="1"/>
              </p:cNvSpPr>
              <p:nvPr/>
            </p:nvSpPr>
            <p:spPr bwMode="auto">
              <a:xfrm>
                <a:off x="2091" y="12128"/>
                <a:ext cx="1074" cy="1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defRPr sz="3200">
                    <a:solidFill>
                      <a:srgbClr val="003300"/>
                    </a:solidFill>
                    <a:latin typeface="Arial" panose="020B0604020202020204" pitchFamily="34" charset="0"/>
                    <a:ea typeface="WenQuanYi Micro Hei" charset="0"/>
                    <a:cs typeface="WenQuanYi Micro Hei" charset="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defRPr sz="2800">
                    <a:solidFill>
                      <a:srgbClr val="003300"/>
                    </a:solidFill>
                    <a:latin typeface="Arial" panose="020B0604020202020204" pitchFamily="34" charset="0"/>
                    <a:ea typeface="WenQuanYi Micro Hei" charset="0"/>
                    <a:cs typeface="WenQuanYi Micro Hei" charset="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defRPr sz="2400">
                    <a:solidFill>
                      <a:srgbClr val="003300"/>
                    </a:solidFill>
                    <a:latin typeface="Arial" panose="020B0604020202020204" pitchFamily="34" charset="0"/>
                    <a:ea typeface="WenQuanYi Micro Hei" charset="0"/>
                    <a:cs typeface="WenQuanYi Micro Hei" charset="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defRPr sz="2000">
                    <a:solidFill>
                      <a:srgbClr val="003300"/>
                    </a:solidFill>
                    <a:latin typeface="Arial" panose="020B0604020202020204" pitchFamily="34" charset="0"/>
                    <a:ea typeface="WenQuanYi Micro Hei" charset="0"/>
                    <a:cs typeface="WenQuanYi Micro Hei" charset="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defRPr sz="2000">
                    <a:solidFill>
                      <a:srgbClr val="003300"/>
                    </a:solidFill>
                    <a:latin typeface="Arial" panose="020B0604020202020204" pitchFamily="34" charset="0"/>
                    <a:ea typeface="WenQuanYi Micro Hei" charset="0"/>
                    <a:cs typeface="WenQuanYi Micro Hei" charset="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defRPr sz="2000">
                    <a:solidFill>
                      <a:srgbClr val="003300"/>
                    </a:solidFill>
                    <a:latin typeface="Arial" panose="020B0604020202020204" pitchFamily="34" charset="0"/>
                    <a:ea typeface="WenQuanYi Micro Hei" charset="0"/>
                    <a:cs typeface="WenQuanYi Micro Hei" charset="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defRPr sz="2000">
                    <a:solidFill>
                      <a:srgbClr val="003300"/>
                    </a:solidFill>
                    <a:latin typeface="Arial" panose="020B0604020202020204" pitchFamily="34" charset="0"/>
                    <a:ea typeface="WenQuanYi Micro Hei" charset="0"/>
                    <a:cs typeface="WenQuanYi Micro Hei" charset="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defRPr sz="2000">
                    <a:solidFill>
                      <a:srgbClr val="003300"/>
                    </a:solidFill>
                    <a:latin typeface="Arial" panose="020B0604020202020204" pitchFamily="34" charset="0"/>
                    <a:ea typeface="WenQuanYi Micro Hei" charset="0"/>
                    <a:cs typeface="WenQuanYi Micro Hei" charset="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defRPr sz="2000">
                    <a:solidFill>
                      <a:srgbClr val="003300"/>
                    </a:solidFill>
                    <a:latin typeface="Arial" panose="020B0604020202020204" pitchFamily="34" charset="0"/>
                    <a:ea typeface="WenQuanYi Micro Hei" charset="0"/>
                    <a:cs typeface="WenQuanYi Micro Hei" charset="0"/>
                  </a:defRPr>
                </a:lvl9pPr>
              </a:lstStyle>
              <a:p>
                <a:pPr algn="just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lt-LT" sz="1800" b="1">
                    <a:solidFill>
                      <a:schemeClr val="tx1"/>
                    </a:solidFill>
                    <a:ea typeface="MS PGothic" panose="020B0600070205080204" pitchFamily="34" charset="-128"/>
                    <a:cs typeface="Times New Roman" panose="02020603050405020304" pitchFamily="18" charset="0"/>
                  </a:rPr>
                  <a:t>XX -</a:t>
                </a:r>
              </a:p>
              <a:p>
                <a:pPr algn="just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lt-LT" sz="1800" b="1">
                    <a:solidFill>
                      <a:schemeClr val="tx1"/>
                    </a:solidFill>
                    <a:ea typeface="MS PGothic" panose="020B0600070205080204" pitchFamily="34" charset="-128"/>
                    <a:cs typeface="Times New Roman" panose="02020603050405020304" pitchFamily="18" charset="0"/>
                  </a:rPr>
                  <a:t>000</a:t>
                </a:r>
              </a:p>
              <a:p>
                <a:pPr algn="just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lt-LT" sz="1800" b="1">
                    <a:solidFill>
                      <a:schemeClr val="tx1"/>
                    </a:solidFill>
                    <a:ea typeface="MS PGothic" panose="020B0600070205080204" pitchFamily="34" charset="-128"/>
                    <a:cs typeface="Times New Roman" panose="02020603050405020304" pitchFamily="18" charset="0"/>
                  </a:rPr>
                  <a:t>YY</a:t>
                </a:r>
                <a:endParaRPr lang="en-GB" altLang="lt-LT" sz="1800" b="1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353" name="Line 9"/>
              <p:cNvSpPr>
                <a:spLocks noChangeShapeType="1"/>
              </p:cNvSpPr>
              <p:nvPr/>
            </p:nvSpPr>
            <p:spPr bwMode="auto">
              <a:xfrm>
                <a:off x="1206" y="11702"/>
                <a:ext cx="0" cy="180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lv-LV"/>
              </a:p>
            </p:txBody>
          </p:sp>
          <p:sp>
            <p:nvSpPr>
              <p:cNvPr id="57354" name="Line 10"/>
              <p:cNvSpPr>
                <a:spLocks noChangeShapeType="1"/>
              </p:cNvSpPr>
              <p:nvPr/>
            </p:nvSpPr>
            <p:spPr bwMode="auto">
              <a:xfrm>
                <a:off x="3030" y="11702"/>
                <a:ext cx="0" cy="180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lv-LV"/>
              </a:p>
            </p:txBody>
          </p:sp>
          <p:sp>
            <p:nvSpPr>
              <p:cNvPr id="57355" name="Line 11"/>
              <p:cNvSpPr>
                <a:spLocks noChangeShapeType="1"/>
              </p:cNvSpPr>
              <p:nvPr/>
            </p:nvSpPr>
            <p:spPr bwMode="auto">
              <a:xfrm>
                <a:off x="1206" y="13486"/>
                <a:ext cx="1803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lv-LV"/>
              </a:p>
            </p:txBody>
          </p:sp>
          <p:sp>
            <p:nvSpPr>
              <p:cNvPr id="57356" name="Freeform 12"/>
              <p:cNvSpPr>
                <a:spLocks/>
              </p:cNvSpPr>
              <p:nvPr/>
            </p:nvSpPr>
            <p:spPr bwMode="auto">
              <a:xfrm>
                <a:off x="2041" y="11715"/>
                <a:ext cx="1" cy="1772"/>
              </a:xfrm>
              <a:custGeom>
                <a:avLst/>
                <a:gdLst>
                  <a:gd name="T0" fmla="*/ 0 w 1"/>
                  <a:gd name="T1" fmla="*/ 0 h 3840"/>
                  <a:gd name="T2" fmla="*/ 0 w 1"/>
                  <a:gd name="T3" fmla="*/ 174 h 3840"/>
                  <a:gd name="T4" fmla="*/ 0 60000 65536"/>
                  <a:gd name="T5" fmla="*/ 0 60000 65536"/>
                  <a:gd name="T6" fmla="*/ 0 w 1"/>
                  <a:gd name="T7" fmla="*/ 0 h 3840"/>
                  <a:gd name="T8" fmla="*/ 1 w 1"/>
                  <a:gd name="T9" fmla="*/ 3840 h 384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3840">
                    <a:moveTo>
                      <a:pt x="0" y="0"/>
                    </a:moveTo>
                    <a:lnTo>
                      <a:pt x="0" y="3840"/>
                    </a:lnTo>
                  </a:path>
                </a:pathLst>
              </a:cu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lv-LV"/>
              </a:p>
            </p:txBody>
          </p:sp>
          <p:pic>
            <p:nvPicPr>
              <p:cNvPr id="57357" name="Picture 13" descr="ISPM15-LOGO_small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12" y="11804"/>
                <a:ext cx="442" cy="1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mtClean="0"/>
              <a:t>Маркировка (2)</a:t>
            </a:r>
            <a:endParaRPr lang="en-US" altLang="en-US" smtClean="0"/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>
          <a:xfrm>
            <a:off x="457200" y="1793875"/>
            <a:ext cx="8228013" cy="3884613"/>
          </a:xfrm>
        </p:spPr>
        <p:txBody>
          <a:bodyPr/>
          <a:lstStyle/>
          <a:p>
            <a:r>
              <a:rPr lang="ru-RU" altLang="en-US" smtClean="0"/>
              <a:t>Информация маркировки размещается в рамках  маркировочного знака. Другая, не предусмотренная стандартом информация может быть размещена за рамкой знака.</a:t>
            </a:r>
            <a:endParaRPr lang="en-US" altLang="en-US" smtClean="0"/>
          </a:p>
        </p:txBody>
      </p:sp>
      <p:pic>
        <p:nvPicPr>
          <p:cNvPr id="5837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0" y="4419600"/>
            <a:ext cx="3605213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4419600"/>
            <a:ext cx="3857625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mtClean="0"/>
              <a:t>Маркировка (3)</a:t>
            </a:r>
            <a:endParaRPr lang="en-US" altLang="en-US" smtClean="0"/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en-US" sz="2800" smtClean="0"/>
              <a:t>Маркировка должна быть:</a:t>
            </a:r>
          </a:p>
          <a:p>
            <a:r>
              <a:rPr lang="ru-RU" altLang="en-US" sz="2800" smtClean="0"/>
              <a:t>- легко читаемой</a:t>
            </a:r>
            <a:r>
              <a:rPr lang="lt-LT" altLang="en-US" sz="2800" smtClean="0"/>
              <a:t>,</a:t>
            </a:r>
            <a:endParaRPr lang="ru-RU" altLang="en-US" sz="2800" smtClean="0"/>
          </a:p>
          <a:p>
            <a:r>
              <a:rPr lang="ru-RU" altLang="en-US" sz="2800" smtClean="0"/>
              <a:t>- долговечной и не допускающей ее переноса</a:t>
            </a:r>
            <a:r>
              <a:rPr lang="lt-LT" altLang="en-US" sz="2800" smtClean="0"/>
              <a:t>,</a:t>
            </a:r>
            <a:endParaRPr lang="ru-RU" altLang="en-US" sz="2800" smtClean="0"/>
          </a:p>
          <a:p>
            <a:pPr>
              <a:buFontTx/>
              <a:buChar char="-"/>
            </a:pPr>
            <a:r>
              <a:rPr lang="ru-RU" altLang="en-US" sz="2800" smtClean="0"/>
              <a:t>расположенной в месте как минимум, на двух противоположных сторонах  ДУМ</a:t>
            </a:r>
            <a:r>
              <a:rPr lang="lt-LT" altLang="en-US" sz="2800" smtClean="0"/>
              <a:t>,</a:t>
            </a:r>
            <a:endParaRPr lang="ru-RU" altLang="en-US" sz="2800" smtClean="0"/>
          </a:p>
          <a:p>
            <a:pPr>
              <a:buFontTx/>
              <a:buChar char="-"/>
            </a:pPr>
            <a:r>
              <a:rPr lang="ru-RU" altLang="en-US" sz="2800" smtClean="0"/>
              <a:t>Эта маркировка не должна наноситься от руки</a:t>
            </a:r>
            <a:r>
              <a:rPr lang="en-GB" altLang="en-US" sz="2800" smtClean="0"/>
              <a:t>,</a:t>
            </a:r>
            <a:endParaRPr lang="ru-RU" altLang="en-US" sz="2800" smtClean="0"/>
          </a:p>
          <a:p>
            <a:pPr>
              <a:buFontTx/>
              <a:buChar char="-"/>
            </a:pPr>
            <a:r>
              <a:rPr lang="ru-RU" altLang="en-US" sz="2800" smtClean="0"/>
              <a:t>Нельзя использовать красного и оранжевого цветов</a:t>
            </a:r>
            <a:r>
              <a:rPr lang="en-GB" altLang="en-US" sz="2800" smtClean="0"/>
              <a:t>.</a:t>
            </a:r>
            <a:endParaRPr lang="en-US" altLang="en-US" sz="2800" smtClean="0"/>
          </a:p>
        </p:txBody>
      </p:sp>
      <p:pic>
        <p:nvPicPr>
          <p:cNvPr id="5939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4" t="36667" r="35001" b="27777"/>
          <a:stretch>
            <a:fillRect/>
          </a:stretch>
        </p:blipFill>
        <p:spPr bwMode="auto">
          <a:xfrm>
            <a:off x="5932488" y="760413"/>
            <a:ext cx="29337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mtClean="0"/>
              <a:t>Контроль ДУМ в пункте ввоза</a:t>
            </a:r>
            <a:endParaRPr lang="en-US" altLang="en-US" smtClean="0"/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en-US" sz="2400" smtClean="0"/>
              <a:t>Проверка на выявление:</a:t>
            </a:r>
          </a:p>
          <a:p>
            <a:pPr>
              <a:buFontTx/>
              <a:buChar char="-"/>
            </a:pPr>
            <a:r>
              <a:rPr lang="ru-RU" altLang="en-US" sz="2400" smtClean="0"/>
              <a:t>маркировки и ее соответствие требованиям стандарта,</a:t>
            </a:r>
            <a:endParaRPr lang="lt-LT" altLang="en-US" sz="2400" smtClean="0"/>
          </a:p>
          <a:p>
            <a:pPr>
              <a:buFontTx/>
              <a:buChar char="-"/>
            </a:pPr>
            <a:r>
              <a:rPr lang="ru-RU" altLang="en-US" sz="2400" smtClean="0"/>
              <a:t>вредных организмов и их симптомов,</a:t>
            </a:r>
            <a:endParaRPr lang="lt-LT" altLang="en-US" sz="2400" smtClean="0"/>
          </a:p>
          <a:p>
            <a:r>
              <a:rPr lang="ru-RU" altLang="en-US" sz="2400" smtClean="0"/>
              <a:t>Присутствие коры согласно стандарту</a:t>
            </a:r>
            <a:r>
              <a:rPr lang="lt-LT" altLang="en-US" sz="2400" smtClean="0"/>
              <a:t>:</a:t>
            </a:r>
          </a:p>
          <a:p>
            <a:r>
              <a:rPr lang="ru-RU" altLang="en-US" sz="2400" smtClean="0"/>
              <a:t> - ширина менее 3 см (вне зависимости от их длины) или</a:t>
            </a:r>
          </a:p>
          <a:p>
            <a:r>
              <a:rPr lang="ru-RU" altLang="en-US" sz="2400" smtClean="0"/>
              <a:t>- ширина более 3 см при общей площади поверхности одной отдельной площадки коры менее 50 квадратных сантиметров.</a:t>
            </a:r>
          </a:p>
          <a:p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mtClean="0"/>
              <a:t>Контроль ДУМ в пункте ввоза</a:t>
            </a:r>
            <a:endParaRPr lang="en-US" altLang="en-US" smtClean="0"/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en-US" smtClean="0"/>
              <a:t>   Груз ввозимых поддонов является не древесными изделиями, а ДУМ и должны быть соответственно обработаны и маркированы.  Фитосанитврный сертификат на такой груз не требуется.</a:t>
            </a: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public.iastate.edu/~tcharrin/Nema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14463"/>
            <a:ext cx="9144000" cy="5497512"/>
          </a:xfrm>
          <a:noFill/>
        </p:spPr>
      </p:pic>
      <p:pic>
        <p:nvPicPr>
          <p:cNvPr id="10243" name="Picture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1052513"/>
            <a:ext cx="2997200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Title 1"/>
          <p:cNvSpPr txBox="1">
            <a:spLocks noGrp="1"/>
          </p:cNvSpPr>
          <p:nvPr>
            <p:ph type="title"/>
          </p:nvPr>
        </p:nvSpPr>
        <p:spPr>
          <a:xfrm>
            <a:off x="3657600" y="882650"/>
            <a:ext cx="6019800" cy="1143000"/>
          </a:xfrm>
        </p:spPr>
        <p:txBody>
          <a:bodyPr/>
          <a:lstStyle/>
          <a:p>
            <a:r>
              <a:rPr lang="en-GB" altLang="lt-LT" sz="3600" i="1" smtClean="0">
                <a:solidFill>
                  <a:schemeClr val="tx1"/>
                </a:solidFill>
              </a:rPr>
              <a:t/>
            </a:r>
            <a:br>
              <a:rPr lang="en-GB" altLang="lt-LT" sz="3600" i="1" smtClean="0">
                <a:solidFill>
                  <a:schemeClr val="tx1"/>
                </a:solidFill>
              </a:rPr>
            </a:br>
            <a:r>
              <a:rPr lang="en-US" altLang="lv-LV" sz="2800" smtClean="0">
                <a:solidFill>
                  <a:schemeClr val="tx1"/>
                </a:solidFill>
              </a:rPr>
              <a:t>Pine wood nematode</a:t>
            </a:r>
            <a:br>
              <a:rPr lang="en-US" altLang="lv-LV" sz="2800" smtClean="0">
                <a:solidFill>
                  <a:schemeClr val="tx1"/>
                </a:solidFill>
              </a:rPr>
            </a:br>
            <a:r>
              <a:rPr lang="en-US" altLang="lv-LV" sz="2800" smtClean="0">
                <a:solidFill>
                  <a:schemeClr val="tx1"/>
                </a:solidFill>
              </a:rPr>
              <a:t>Сосновая </a:t>
            </a:r>
            <a:r>
              <a:rPr lang="ru-RU" altLang="en-US" sz="2800" smtClean="0">
                <a:solidFill>
                  <a:schemeClr val="tx1"/>
                </a:solidFill>
              </a:rPr>
              <a:t>древесная</a:t>
            </a:r>
            <a:r>
              <a:rPr lang="en-US" altLang="lv-LV" sz="2800" smtClean="0">
                <a:solidFill>
                  <a:schemeClr val="tx1"/>
                </a:solidFill>
              </a:rPr>
              <a:t> нематода</a:t>
            </a:r>
            <a:r>
              <a:rPr lang="lt-LT" altLang="lv-LV" smtClean="0">
                <a:solidFill>
                  <a:schemeClr val="tx1"/>
                </a:solidFill>
              </a:rPr>
              <a:t/>
            </a:r>
            <a:br>
              <a:rPr lang="lt-LT" altLang="lv-LV" smtClean="0">
                <a:solidFill>
                  <a:schemeClr val="tx1"/>
                </a:solidFill>
              </a:rPr>
            </a:br>
            <a:endParaRPr lang="lv-LV" altLang="lt-LT" smtClean="0">
              <a:latin typeface="Calibri" panose="020F0502020204030204" pitchFamily="34" charset="0"/>
            </a:endParaRPr>
          </a:p>
        </p:txBody>
      </p:sp>
      <p:sp>
        <p:nvSpPr>
          <p:cNvPr id="10245" name="Rectangle 1"/>
          <p:cNvSpPr>
            <a:spLocks noChangeArrowheads="1"/>
          </p:cNvSpPr>
          <p:nvPr/>
        </p:nvSpPr>
        <p:spPr bwMode="auto">
          <a:xfrm>
            <a:off x="1981200" y="122238"/>
            <a:ext cx="5673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lt-LT" altLang="lt-LT" sz="3600" i="1">
                <a:solidFill>
                  <a:schemeClr val="tx1"/>
                </a:solidFill>
              </a:rPr>
              <a:t>Bursaphelenhus xylophilus</a:t>
            </a:r>
            <a:endParaRPr lang="lt-LT" altLang="lv-LV" sz="3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762000" y="609600"/>
            <a:ext cx="8228013" cy="1143000"/>
          </a:xfrm>
        </p:spPr>
        <p:txBody>
          <a:bodyPr/>
          <a:lstStyle/>
          <a:p>
            <a:r>
              <a:rPr lang="ru-RU" altLang="en-US" sz="3600" smtClean="0"/>
              <a:t>ДУМ, подлежащий отбору образцов для лабораторных исследовани (1)</a:t>
            </a:r>
            <a:r>
              <a:rPr lang="en-US" altLang="en-US" smtClean="0"/>
              <a:t/>
            </a:r>
            <a:br>
              <a:rPr lang="en-US" altLang="en-US" smtClean="0"/>
            </a:br>
            <a:endParaRPr lang="en-US" altLang="en-US" smtClean="0"/>
          </a:p>
        </p:txBody>
      </p:sp>
      <p:pic>
        <p:nvPicPr>
          <p:cNvPr id="6246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79613"/>
            <a:ext cx="4367213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600" y="2590800"/>
            <a:ext cx="431800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8013" cy="1370013"/>
          </a:xfrm>
        </p:spPr>
        <p:txBody>
          <a:bodyPr/>
          <a:lstStyle/>
          <a:p>
            <a:r>
              <a:rPr lang="ru-RU" altLang="en-US" sz="3200" smtClean="0"/>
              <a:t>Переносчик  сосновой нематоды</a:t>
            </a:r>
            <a:r>
              <a:rPr lang="en-US" altLang="en-US" sz="3200" smtClean="0"/>
              <a:t>–</a:t>
            </a:r>
            <a:r>
              <a:rPr lang="ru-RU" altLang="en-US" sz="3200" smtClean="0"/>
              <a:t> жук</a:t>
            </a:r>
            <a:r>
              <a:rPr lang="en-US" altLang="en-US" sz="3200" smtClean="0"/>
              <a:t> </a:t>
            </a:r>
            <a:r>
              <a:rPr lang="en-US" altLang="en-US" sz="3200" i="1" smtClean="0"/>
              <a:t>Monochamus spp</a:t>
            </a:r>
            <a:r>
              <a:rPr lang="en-US" altLang="en-US" sz="3600" smtClean="0"/>
              <a:t>. </a:t>
            </a:r>
            <a:r>
              <a:rPr lang="ru-RU" altLang="en-US" sz="3200" smtClean="0"/>
              <a:t>Необходим отбор образцов</a:t>
            </a:r>
            <a:r>
              <a:rPr lang="en-US" altLang="en-US" sz="4000" smtClean="0"/>
              <a:t/>
            </a:r>
            <a:br>
              <a:rPr lang="en-US" altLang="en-US" sz="4000" smtClean="0"/>
            </a:br>
            <a:endParaRPr lang="en-US" altLang="en-US" sz="4000" smtClean="0"/>
          </a:p>
        </p:txBody>
      </p:sp>
      <p:pic>
        <p:nvPicPr>
          <p:cNvPr id="6349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2514600"/>
            <a:ext cx="4452938" cy="303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3200400"/>
            <a:ext cx="3894138" cy="322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7013"/>
            <a:ext cx="8229600" cy="1465262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en-US" sz="3600" smtClean="0"/>
              <a:t>Маркировка несоответствующая требованиям</a:t>
            </a:r>
            <a:endParaRPr lang="lt-LT" altLang="en-US" sz="3600" smtClean="0"/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981200"/>
            <a:ext cx="8229600" cy="3976688"/>
          </a:xfrm>
        </p:spPr>
        <p:txBody>
          <a:bodyPr/>
          <a:lstStyle/>
          <a:p>
            <a:pPr marL="341313" indent="-341313" eaLnBrk="1" hangingPunct="1">
              <a:buClr>
                <a:srgbClr val="336600"/>
              </a:buClr>
              <a:buSzPct val="75000"/>
              <a:buFont typeface="Wingdings" panose="05000000000000000000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lt-LT" altLang="lt-LT" smtClean="0">
              <a:latin typeface="Times New Roman" panose="02020603050405020304" pitchFamily="18" charset="0"/>
            </a:endParaRPr>
          </a:p>
        </p:txBody>
      </p:sp>
      <p:pic>
        <p:nvPicPr>
          <p:cNvPr id="645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25" y="188913"/>
            <a:ext cx="7112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45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3" y="1524000"/>
            <a:ext cx="4162425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8" name="Picture 3" descr="F:\Paper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52938" y="1639888"/>
            <a:ext cx="4587875" cy="3443287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9" name="Picture 3" descr="F:\NL mar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114800"/>
            <a:ext cx="4111625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757238" y="239713"/>
            <a:ext cx="8228012" cy="1370012"/>
          </a:xfrm>
        </p:spPr>
        <p:txBody>
          <a:bodyPr/>
          <a:lstStyle/>
          <a:p>
            <a:r>
              <a:rPr lang="ru-RU" altLang="lt-LT" smtClean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Регулирование древесного</a:t>
            </a:r>
            <a:r>
              <a:rPr lang="en-US" altLang="lt-LT" smtClean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lt-LT" smtClean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упаковочного материала</a:t>
            </a:r>
            <a:endParaRPr lang="lv-LV" altLang="lt-LT" smtClean="0">
              <a:latin typeface="Calibri" panose="020F0502020204030204" pitchFamily="34" charset="0"/>
            </a:endParaRPr>
          </a:p>
        </p:txBody>
      </p:sp>
      <p:pic>
        <p:nvPicPr>
          <p:cNvPr id="6656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575" y="2332038"/>
            <a:ext cx="5202238" cy="3900487"/>
          </a:xfrm>
          <a:noFill/>
        </p:spPr>
      </p:pic>
      <p:pic>
        <p:nvPicPr>
          <p:cNvPr id="6656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557338"/>
            <a:ext cx="3635375" cy="27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538" y="4217988"/>
            <a:ext cx="3676650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8228013" cy="1370013"/>
          </a:xfrm>
        </p:spPr>
        <p:txBody>
          <a:bodyPr/>
          <a:lstStyle/>
          <a:p>
            <a:r>
              <a:rPr lang="ru-RU" altLang="en-US" smtClean="0"/>
              <a:t>Контроль ДУМ в пункте ввоза</a:t>
            </a:r>
            <a:endParaRPr lang="lt-LT" altLang="lv-LV" smtClean="0"/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altLang="lv-LV" smtClean="0"/>
          </a:p>
        </p:txBody>
      </p:sp>
      <p:pic>
        <p:nvPicPr>
          <p:cNvPr id="67588" name="img468362" descr="697e4187-2775-41e2-b5dc-d75a501431b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981200"/>
            <a:ext cx="9618663" cy="467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4688" y="660400"/>
            <a:ext cx="8229600" cy="1143000"/>
          </a:xfrm>
        </p:spPr>
        <p:txBody>
          <a:bodyPr/>
          <a:lstStyle/>
          <a:p>
            <a:r>
              <a:rPr lang="ru-RU" altLang="en-US" b="1" smtClean="0">
                <a:solidFill>
                  <a:srgbClr val="00664D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Симптомы или живые организмы</a:t>
            </a:r>
            <a:r>
              <a:rPr lang="lv-LV" altLang="en-US" b="1" smtClean="0">
                <a:solidFill>
                  <a:srgbClr val="00664D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         </a:t>
            </a:r>
            <a:r>
              <a:rPr lang="ru-RU" altLang="lv-LV" b="1" smtClean="0">
                <a:solidFill>
                  <a:srgbClr val="0066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Образцы</a:t>
            </a:r>
            <a:r>
              <a:rPr lang="de-DE" altLang="en-US" smtClean="0">
                <a:solidFill>
                  <a:srgbClr val="0F5494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/>
            </a:r>
            <a:br>
              <a:rPr lang="de-DE" altLang="en-US" smtClean="0">
                <a:solidFill>
                  <a:srgbClr val="0F5494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</a:br>
            <a:endParaRPr lang="lv-LV" altLang="lv-LV" smtClean="0"/>
          </a:p>
        </p:txBody>
      </p:sp>
      <p:pic>
        <p:nvPicPr>
          <p:cNvPr id="68611" name="Picture 4" descr="DSC0113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2090738"/>
            <a:ext cx="4256088" cy="3025775"/>
          </a:xfr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612" name="Oval 9"/>
          <p:cNvSpPr>
            <a:spLocks noChangeArrowheads="1"/>
          </p:cNvSpPr>
          <p:nvPr/>
        </p:nvSpPr>
        <p:spPr bwMode="auto">
          <a:xfrm>
            <a:off x="2124075" y="2924175"/>
            <a:ext cx="1295400" cy="144145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lt-LT" sz="18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68613" name="Picture 3" descr="Bursaphelenchus toledo 0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803400"/>
            <a:ext cx="3606800" cy="39608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614" name="Oval 10"/>
          <p:cNvSpPr>
            <a:spLocks noChangeArrowheads="1"/>
          </p:cNvSpPr>
          <p:nvPr/>
        </p:nvSpPr>
        <p:spPr bwMode="auto">
          <a:xfrm>
            <a:off x="4900613" y="4149725"/>
            <a:ext cx="3527425" cy="144145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33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lt-LT" sz="18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3811588" y="989013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lt-LT"/>
          </a:p>
        </p:txBody>
      </p:sp>
      <p:pic>
        <p:nvPicPr>
          <p:cNvPr id="68616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0" t="14664" r="12988" b="7887"/>
          <a:stretch>
            <a:fillRect/>
          </a:stretch>
        </p:blipFill>
        <p:spPr bwMode="auto">
          <a:xfrm>
            <a:off x="2427288" y="4833938"/>
            <a:ext cx="237490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7" name="Oval 2"/>
          <p:cNvSpPr>
            <a:spLocks noChangeArrowheads="1"/>
          </p:cNvSpPr>
          <p:nvPr/>
        </p:nvSpPr>
        <p:spPr bwMode="auto">
          <a:xfrm>
            <a:off x="2743200" y="5334000"/>
            <a:ext cx="1792288" cy="11430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lt-LT" altLang="lv-LV"/>
          </a:p>
        </p:txBody>
      </p:sp>
    </p:spTree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/>
          <p:cNvSpPr txBox="1">
            <a:spLocks noGrp="1"/>
          </p:cNvSpPr>
          <p:nvPr/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fld id="{D70493E2-6599-4C23-8683-22581B127989}" type="datetime1">
              <a:rPr lang="en-GB" sz="1000">
                <a:latin typeface="+mn-lt"/>
                <a:ea typeface="+mn-ea"/>
                <a:cs typeface="+mn-cs"/>
              </a:rPr>
              <a:pPr>
                <a:defRPr/>
              </a:pPr>
              <a:t>14/12/2018</a:t>
            </a:fld>
            <a:endParaRPr lang="en-GB" sz="1000">
              <a:latin typeface="+mn-lt"/>
              <a:ea typeface="+mn-ea"/>
              <a:cs typeface="+mn-cs"/>
            </a:endParaRPr>
          </a:p>
        </p:txBody>
      </p:sp>
      <p:pic>
        <p:nvPicPr>
          <p:cNvPr id="69635" name="Picture 4" descr="RIMG0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0"/>
            <a:ext cx="4643437" cy="348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Picture 6" descr="C:\Users\Kromanova\Desktop\kravu kontrole\RIMG00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319463"/>
            <a:ext cx="4716462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Slide Number Placeholder 8"/>
          <p:cNvSpPr txBox="1">
            <a:spLocks noGrp="1"/>
          </p:cNvSpPr>
          <p:nvPr/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CCEB7BD7-74A3-4CD2-B4B6-9A85F1C5476C}" type="slidenum">
              <a:rPr lang="en-GB" sz="1000">
                <a:latin typeface="+mn-lt"/>
                <a:ea typeface="+mn-ea"/>
                <a:cs typeface="+mn-cs"/>
              </a:rPr>
              <a:pPr algn="r">
                <a:defRPr/>
              </a:pPr>
              <a:t>46</a:t>
            </a:fld>
            <a:endParaRPr lang="en-GB" sz="1000">
              <a:latin typeface="+mn-lt"/>
              <a:ea typeface="+mn-ea"/>
              <a:cs typeface="+mn-cs"/>
            </a:endParaRPr>
          </a:p>
        </p:txBody>
      </p:sp>
      <p:pic>
        <p:nvPicPr>
          <p:cNvPr id="6963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00563" cy="361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1028" descr="RIMG00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98863"/>
            <a:ext cx="4495800" cy="325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 txBox="1">
            <a:spLocks noGrp="1"/>
          </p:cNvSpPr>
          <p:nvPr/>
        </p:nvSpPr>
        <p:spPr>
          <a:xfrm>
            <a:off x="4379913" y="6408738"/>
            <a:ext cx="2351087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>
                <a:latin typeface="+mn-lt"/>
                <a:ea typeface="+mn-ea"/>
                <a:cs typeface="+mn-cs"/>
              </a:rPr>
              <a:t>K.Romanova</a:t>
            </a:r>
          </a:p>
        </p:txBody>
      </p:sp>
      <p:sp>
        <p:nvSpPr>
          <p:cNvPr id="69641" name="Date Placeholder 1"/>
          <p:cNvSpPr>
            <a:spLocks noGrp="1"/>
          </p:cNvSpPr>
          <p:nvPr>
            <p:ph type="dt" sz="quarter" idx="12"/>
          </p:nvPr>
        </p:nvSpPr>
        <p:spPr>
          <a:xfrm>
            <a:off x="3124200" y="6248400"/>
            <a:ext cx="2894013" cy="4556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fld id="{8D3C2906-56F7-4C10-9B73-C8ED1B88BF9E}" type="datetime1">
              <a:rPr lang="lv-LV" altLang="lv-LV" smtClean="0">
                <a:solidFill>
                  <a:srgbClr val="000000"/>
                </a:solidFill>
                <a:ea typeface="DejaVu Sans" charset="0"/>
                <a:cs typeface="DejaVu Sans" charset="0"/>
              </a:rPr>
              <a:pPr/>
              <a:t>14.12.2018</a:t>
            </a:fld>
            <a:endParaRPr lang="en-US" altLang="lv-LV" smtClean="0">
              <a:solidFill>
                <a:srgbClr val="00000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1143000" y="215900"/>
            <a:ext cx="5059363" cy="538163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lv-LV" altLang="lv-LV" sz="3200" b="1" smtClean="0">
                <a:solidFill>
                  <a:schemeClr val="tx1"/>
                </a:solidFill>
              </a:rPr>
              <a:t>O</a:t>
            </a:r>
            <a:r>
              <a:rPr lang="ru-RU" altLang="lv-LV" sz="3200" b="1" smtClean="0">
                <a:solidFill>
                  <a:schemeClr val="tx1"/>
                </a:solidFill>
              </a:rPr>
              <a:t>тбор проб</a:t>
            </a:r>
            <a:endParaRPr lang="en-GB" altLang="lv-LV" sz="3200" b="1" smtClean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725" y="2586038"/>
            <a:ext cx="5719763" cy="234473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</a:pPr>
            <a:r>
              <a:rPr lang="ru-RU" altLang="lv-LV" sz="1500" smtClean="0">
                <a:solidFill>
                  <a:schemeClr val="tx1"/>
                </a:solidFill>
              </a:rPr>
              <a:t>Образец должн быть 100 - 150 мл, положить в полиэтиленовый пакет. отбор проб предпочтительно на местах с резьбовыми дырками, подсинивания, оставаясь коры и высоким содержанием влаги)</a:t>
            </a:r>
            <a:endParaRPr lang="lv-LV" altLang="lv-LV" sz="1500" smtClean="0">
              <a:solidFill>
                <a:schemeClr val="tx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altLang="lv-LV" sz="1500" smtClean="0">
                <a:solidFill>
                  <a:schemeClr val="tx1"/>
                </a:solidFill>
              </a:rPr>
              <a:t>Там, где нет таких мест, случайная выборка</a:t>
            </a:r>
            <a:endParaRPr lang="lv-LV" altLang="lv-LV" sz="1500" smtClean="0">
              <a:solidFill>
                <a:schemeClr val="tx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altLang="lv-LV" sz="1500" b="1" smtClean="0">
                <a:solidFill>
                  <a:schemeClr val="tx1"/>
                </a:solidFill>
              </a:rPr>
              <a:t>Обратите внимание, что маркированные ДУМ также должны быть выбраны </a:t>
            </a:r>
            <a:r>
              <a:rPr lang="ru-RU" altLang="lv-LV" sz="1500" smtClean="0">
                <a:solidFill>
                  <a:schemeClr val="tx1"/>
                </a:solidFill>
              </a:rPr>
              <a:t>-  опыт, накопленный на протяжении многих лет показал, что может бить ошибки в обработке или может возникнуть повторное заражение. </a:t>
            </a:r>
            <a:r>
              <a:rPr lang="ru-RU" altLang="lv-LV" sz="1500" b="1" smtClean="0">
                <a:solidFill>
                  <a:schemeClr val="tx1"/>
                </a:solidFill>
              </a:rPr>
              <a:t>Случаи что  только маркировка без обработки может также существовать.</a:t>
            </a:r>
            <a:endParaRPr lang="en-GB" altLang="lv-LV" sz="1500" b="1" smtClean="0">
              <a:solidFill>
                <a:schemeClr val="tx1"/>
              </a:solidFill>
            </a:endParaRPr>
          </a:p>
        </p:txBody>
      </p:sp>
      <p:pic>
        <p:nvPicPr>
          <p:cNvPr id="706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488" y="2606675"/>
            <a:ext cx="2600325" cy="194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66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991100"/>
            <a:ext cx="2116138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66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25" y="111125"/>
            <a:ext cx="1527175" cy="209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663" name="Rectangle 5"/>
          <p:cNvSpPr>
            <a:spLocks noChangeArrowheads="1"/>
          </p:cNvSpPr>
          <p:nvPr/>
        </p:nvSpPr>
        <p:spPr bwMode="auto">
          <a:xfrm>
            <a:off x="5575300" y="1879600"/>
            <a:ext cx="32400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lv-LV" sz="1600"/>
              <a:t>Дезинфекция сверла до отбора проб</a:t>
            </a:r>
            <a:endParaRPr lang="en-GB" altLang="lv-LV" sz="1600"/>
          </a:p>
        </p:txBody>
      </p:sp>
      <p:sp>
        <p:nvSpPr>
          <p:cNvPr id="7" name="Rectangle 6"/>
          <p:cNvSpPr/>
          <p:nvPr/>
        </p:nvSpPr>
        <p:spPr>
          <a:xfrm>
            <a:off x="323850" y="784225"/>
            <a:ext cx="7000875" cy="16319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altLang="lv-LV">
                <a:solidFill>
                  <a:schemeClr val="tx1"/>
                </a:solidFill>
              </a:rPr>
              <a:t> </a:t>
            </a:r>
            <a:r>
              <a:rPr lang="ru-RU" altLang="lv-LV" sz="2000">
                <a:solidFill>
                  <a:schemeClr val="tx1"/>
                </a:solidFill>
              </a:rPr>
              <a:t>Образец от хвойных пород для PWN брать с дрелью - обратите внимание на риск в уничтожения вредных организмов с высокой скорости бурения и нагрева стружки. Используйте 25 мм или специальные сверло, чтобы избежать нагрева стружки.</a:t>
            </a:r>
            <a:endParaRPr lang="en-GB" altLang="lv-LV" sz="2000">
              <a:solidFill>
                <a:schemeClr val="tx1"/>
              </a:solidFill>
            </a:endParaRPr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4540250" y="5038725"/>
            <a:ext cx="45720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lv-LV">
                <a:solidFill>
                  <a:schemeClr val="tx1"/>
                </a:solidFill>
              </a:rPr>
              <a:t>Если вы нашли вредителя и признаки повреждения на </a:t>
            </a:r>
            <a:r>
              <a:rPr lang="lv-LV" altLang="lv-LV">
                <a:solidFill>
                  <a:schemeClr val="tx1"/>
                </a:solidFill>
              </a:rPr>
              <a:t>PWN</a:t>
            </a:r>
            <a:r>
              <a:rPr lang="ru-RU" altLang="lv-LV">
                <a:solidFill>
                  <a:schemeClr val="tx1"/>
                </a:solidFill>
              </a:rPr>
              <a:t>, взять образец из ДУМ поврежденного участка, положить его в полиэтиленовый пакет. И отсылка к лабораторию.</a:t>
            </a:r>
            <a:endParaRPr lang="en-GB" altLang="lv-LV">
              <a:solidFill>
                <a:schemeClr val="tx1"/>
              </a:solidFill>
            </a:endParaRPr>
          </a:p>
        </p:txBody>
      </p:sp>
      <p:pic>
        <p:nvPicPr>
          <p:cNvPr id="7066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5035550"/>
            <a:ext cx="2247900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lv-LV" smtClean="0"/>
              <a:t>Метод</a:t>
            </a:r>
            <a:r>
              <a:rPr lang="en-GB" altLang="lv-LV" smtClean="0"/>
              <a:t> – </a:t>
            </a:r>
            <a:r>
              <a:rPr lang="lt-LT" altLang="lv-LV" smtClean="0"/>
              <a:t>Baermann</a:t>
            </a:r>
            <a:r>
              <a:rPr lang="en-GB" altLang="lv-LV" smtClean="0"/>
              <a:t> </a:t>
            </a:r>
            <a:r>
              <a:rPr lang="lt-LT" altLang="lv-LV" smtClean="0"/>
              <a:t>technique</a:t>
            </a:r>
            <a:br>
              <a:rPr lang="lt-LT" altLang="lv-LV" smtClean="0"/>
            </a:br>
            <a:endParaRPr lang="lt-LT" altLang="lv-LV" smtClean="0"/>
          </a:p>
        </p:txBody>
      </p:sp>
      <p:pic>
        <p:nvPicPr>
          <p:cNvPr id="71683" name="Picture 2" descr="Baermann techniqu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6800" y="1447800"/>
            <a:ext cx="2828925" cy="4786313"/>
          </a:xfrm>
          <a:noFill/>
        </p:spPr>
      </p:pic>
      <p:sp>
        <p:nvSpPr>
          <p:cNvPr id="71684" name="Rectangle 3"/>
          <p:cNvSpPr>
            <a:spLocks noChangeArrowheads="1"/>
          </p:cNvSpPr>
          <p:nvPr/>
        </p:nvSpPr>
        <p:spPr bwMode="auto">
          <a:xfrm>
            <a:off x="3562350" y="3048000"/>
            <a:ext cx="544671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altLang="lv-LV" sz="2800">
                <a:solidFill>
                  <a:schemeClr val="tx1"/>
                </a:solidFill>
              </a:rPr>
              <a:t>личинки движутся в воду</a:t>
            </a:r>
            <a:endParaRPr lang="lt-LT" altLang="lv-LV" sz="280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lt-LT" altLang="lv-LV" sz="2800">
                <a:solidFill>
                  <a:schemeClr val="tx1"/>
                </a:solidFill>
              </a:rPr>
              <a:t>24 часа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lv-LV" sz="2800">
                <a:solidFill>
                  <a:schemeClr val="tx1"/>
                </a:solidFill>
              </a:rPr>
              <a:t>бинокулярное исследование</a:t>
            </a:r>
            <a:endParaRPr lang="en-GB" altLang="lv-LV" sz="28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3600" smtClean="0"/>
              <a:t>Рекомендуемые фитосанитарные меры в пункте ввоза</a:t>
            </a:r>
            <a:endParaRPr lang="en-US" altLang="en-US" sz="3600" smtClean="0"/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Tx/>
              <a:buChar char="-"/>
            </a:pPr>
            <a:r>
              <a:rPr lang="ru-RU" altLang="en-US" smtClean="0"/>
              <a:t>сжигание, если разрешено,</a:t>
            </a:r>
          </a:p>
          <a:p>
            <a:pPr marL="457200" indent="-457200"/>
            <a:r>
              <a:rPr lang="ru-RU" altLang="en-US" smtClean="0"/>
              <a:t>-  глубокое закапывание,</a:t>
            </a:r>
          </a:p>
          <a:p>
            <a:pPr marL="457200" indent="-457200"/>
            <a:r>
              <a:rPr lang="ru-RU" altLang="en-US" smtClean="0"/>
              <a:t>-  переработка (измельчение на щепу и</a:t>
            </a:r>
            <a:r>
              <a:rPr lang="lt-LT" altLang="en-US" smtClean="0"/>
              <a:t> </a:t>
            </a:r>
            <a:r>
              <a:rPr lang="ru-RU" altLang="en-US" smtClean="0"/>
              <a:t>дальнейшая ее переработка),</a:t>
            </a:r>
          </a:p>
          <a:p>
            <a:pPr marL="457200" indent="-457200">
              <a:buFontTx/>
              <a:buChar char="-"/>
            </a:pPr>
            <a:r>
              <a:rPr lang="ru-RU" altLang="en-US" b="1" smtClean="0"/>
              <a:t>возврат</a:t>
            </a:r>
            <a:r>
              <a:rPr lang="lt-LT" altLang="en-US" smtClean="0"/>
              <a:t>,</a:t>
            </a:r>
          </a:p>
          <a:p>
            <a:pPr marL="457200" indent="-457200">
              <a:buFontTx/>
              <a:buChar char="-"/>
            </a:pPr>
            <a:endParaRPr lang="lt-LT" altLang="en-US" smtClean="0"/>
          </a:p>
          <a:p>
            <a:pPr marL="457200" indent="-457200">
              <a:buFontTx/>
              <a:buChar char="-"/>
            </a:pPr>
            <a:endParaRPr lang="en-US" altLang="en-US" smtClean="0"/>
          </a:p>
          <a:p>
            <a:pPr marL="457200" indent="-457200"/>
            <a:r>
              <a:rPr lang="ru-RU" altLang="en-US" smtClean="0"/>
              <a:t>-  другие методы, утвержденные НОКЗР</a:t>
            </a:r>
            <a:r>
              <a:rPr lang="lt-LT" altLang="en-US" smtClean="0"/>
              <a:t>.</a:t>
            </a:r>
            <a:endParaRPr lang="ru-RU" altLang="en-US" smtClean="0"/>
          </a:p>
        </p:txBody>
      </p:sp>
      <p:pic>
        <p:nvPicPr>
          <p:cNvPr id="7270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219575"/>
            <a:ext cx="25431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buSzPct val="45000"/>
              <a:buFont typeface="StarSymbol"/>
              <a:buChar char="●"/>
            </a:pPr>
            <a:endParaRPr lang="en-US" altLang="lv-LV" smtClean="0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None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1511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374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1131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75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5pPr>
            <a:lvl6pPr marL="2592000" marR="0" lvl="5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6pPr>
            <a:lvl7pPr marL="3024000" marR="0" lvl="6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9pPr>
          </a:lstStyle>
          <a:p>
            <a:pPr marL="0" indent="0">
              <a:defRPr/>
            </a:pPr>
            <a:endParaRPr/>
          </a:p>
        </p:txBody>
      </p:sp>
      <p:pic>
        <p:nvPicPr>
          <p:cNvPr id="1126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166688"/>
            <a:ext cx="9096375" cy="638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Slaida numura vietturis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72ED4D3-7DED-46BD-9401-C91B621FD7B5}" type="slidenum">
              <a:rPr lang="lv-LV" altLang="lv-LV" smtClean="0"/>
              <a:pPr/>
              <a:t>5</a:t>
            </a:fld>
            <a:endParaRPr lang="lv-LV" altLang="lv-LV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1"/>
          <p:cNvSpPr txBox="1"/>
          <p:nvPr/>
        </p:nvSpPr>
        <p:spPr>
          <a:xfrm>
            <a:off x="252413" y="338138"/>
            <a:ext cx="5160962" cy="369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lv-LV" altLang="lv-LV" sz="2400" b="1">
                <a:solidFill>
                  <a:schemeClr val="tx1"/>
                </a:solidFill>
                <a:cs typeface="Arial" panose="020B0604020202020204" pitchFamily="34" charset="0"/>
              </a:rPr>
              <a:t>Собака обучена найти вредителя</a:t>
            </a:r>
            <a:endParaRPr lang="lv-LV" altLang="lv-LV" sz="24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73732" name="Imag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704975"/>
            <a:ext cx="3257550" cy="434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Imag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88" y="1689100"/>
            <a:ext cx="5307012" cy="436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3" descr="S:\CS-Fera_Int\ITraining-CSBE\Shared\Better Training for Safer Food\2010\Plant Health Controls 2010-11\Course 4 WPM\Presentations 2010-11\image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066800" y="5181600"/>
            <a:ext cx="7696200" cy="14478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lv-LV" sz="3200" b="1">
                <a:solidFill>
                  <a:srgbClr val="FFFFFF"/>
                </a:solidFill>
              </a:rPr>
              <a:t>Возможно, вы не единственный, </a:t>
            </a:r>
            <a:endParaRPr lang="en-GB" altLang="lv-LV" sz="3200" b="1">
              <a:solidFill>
                <a:srgbClr val="FFFFFF"/>
              </a:solidFill>
            </a:endParaRPr>
          </a:p>
          <a:p>
            <a:pPr algn="ctr"/>
            <a:r>
              <a:rPr lang="ru-RU" altLang="lv-LV" sz="3200" b="1">
                <a:solidFill>
                  <a:srgbClr val="FFFFFF"/>
                </a:solidFill>
              </a:rPr>
              <a:t>у кого был плохой день!</a:t>
            </a:r>
            <a:endParaRPr lang="lt-LT" altLang="lv-LV" sz="3200" b="1">
              <a:solidFill>
                <a:srgbClr val="FFFFFF"/>
              </a:solidFill>
            </a:endParaRPr>
          </a:p>
        </p:txBody>
      </p:sp>
      <p:sp>
        <p:nvSpPr>
          <p:cNvPr id="74756" name="Rectangle 1"/>
          <p:cNvSpPr>
            <a:spLocks noChangeArrowheads="1"/>
          </p:cNvSpPr>
          <p:nvPr/>
        </p:nvSpPr>
        <p:spPr bwMode="auto">
          <a:xfrm>
            <a:off x="228600" y="228600"/>
            <a:ext cx="51546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lt-LT" sz="3600" b="1">
                <a:solidFill>
                  <a:schemeClr val="tx1"/>
                </a:solidFill>
              </a:rPr>
              <a:t>Спасибо за внимание</a:t>
            </a:r>
            <a:endParaRPr lang="lt-LT" altLang="lv-LV" sz="3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sz="2000" b="1" i="1" smtClean="0">
                <a:solidFill>
                  <a:schemeClr val="tx1"/>
                </a:solidFill>
              </a:rPr>
              <a:t>Bursaphelenchus xylophilus</a:t>
            </a:r>
            <a:r>
              <a:rPr lang="lv-LV" altLang="en-US" sz="2000" b="1" i="1" smtClean="0">
                <a:solidFill>
                  <a:schemeClr val="tx1"/>
                </a:solidFill>
              </a:rPr>
              <a:t> </a:t>
            </a:r>
            <a:r>
              <a:rPr lang="lv-LV" altLang="en-US" sz="2000" b="1" smtClean="0">
                <a:solidFill>
                  <a:schemeClr val="tx1"/>
                </a:solidFill>
              </a:rPr>
              <a:t>–</a:t>
            </a:r>
            <a:br>
              <a:rPr lang="lv-LV" altLang="en-US" sz="2000" b="1" smtClean="0">
                <a:solidFill>
                  <a:schemeClr val="tx1"/>
                </a:solidFill>
              </a:rPr>
            </a:br>
            <a:r>
              <a:rPr lang="ru-RU" altLang="en-US" sz="2000" b="1" smtClean="0">
                <a:solidFill>
                  <a:schemeClr val="tx1"/>
                </a:solidFill>
              </a:rPr>
              <a:t>Сосновая древесная</a:t>
            </a:r>
            <a:r>
              <a:rPr lang="lv-LV" altLang="en-US" sz="2000" b="1" smtClean="0">
                <a:solidFill>
                  <a:schemeClr val="tx1"/>
                </a:solidFill>
              </a:rPr>
              <a:t> </a:t>
            </a:r>
            <a:r>
              <a:rPr lang="ru-RU" altLang="en-US" sz="2000" b="1" smtClean="0">
                <a:solidFill>
                  <a:schemeClr val="tx1"/>
                </a:solidFill>
              </a:rPr>
              <a:t>нематода</a:t>
            </a:r>
            <a:endParaRPr lang="lv-LV" altLang="lt-LT" sz="2000" b="1" smtClean="0">
              <a:solidFill>
                <a:schemeClr val="tx1"/>
              </a:solidFill>
            </a:endParaRP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375" y="1865313"/>
            <a:ext cx="6953250" cy="23241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268413"/>
            <a:ext cx="1895475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362450"/>
            <a:ext cx="2160588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010025"/>
            <a:ext cx="3829050" cy="28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0" descr="g145s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189413"/>
            <a:ext cx="2808287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Rectangle 1"/>
          <p:cNvSpPr>
            <a:spLocks noChangeArrowheads="1"/>
          </p:cNvSpPr>
          <p:nvPr/>
        </p:nvSpPr>
        <p:spPr bwMode="auto">
          <a:xfrm>
            <a:off x="381000" y="68263"/>
            <a:ext cx="4837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lv-LV" sz="2400" b="1" i="1">
                <a:solidFill>
                  <a:schemeClr val="tx1"/>
                </a:solidFill>
              </a:rPr>
              <a:t>Bursaphelenchus xylophilus</a:t>
            </a:r>
            <a:r>
              <a:rPr lang="en-US" altLang="lv-LV" sz="2400">
                <a:solidFill>
                  <a:schemeClr val="tx1"/>
                </a:solidFill>
              </a:rPr>
              <a:t/>
            </a:r>
            <a:br>
              <a:rPr lang="en-US" altLang="lv-LV" sz="2400">
                <a:solidFill>
                  <a:schemeClr val="tx1"/>
                </a:solidFill>
              </a:rPr>
            </a:br>
            <a:r>
              <a:rPr lang="en-US" altLang="lv-LV" sz="2400">
                <a:solidFill>
                  <a:schemeClr val="tx1"/>
                </a:solidFill>
              </a:rPr>
              <a:t>Pine wood nematode</a:t>
            </a:r>
            <a:br>
              <a:rPr lang="en-US" altLang="lv-LV" sz="2400">
                <a:solidFill>
                  <a:schemeClr val="tx1"/>
                </a:solidFill>
              </a:rPr>
            </a:br>
            <a:r>
              <a:rPr lang="en-US" altLang="lv-LV" sz="2400">
                <a:solidFill>
                  <a:schemeClr val="tx1"/>
                </a:solidFill>
              </a:rPr>
              <a:t>Сосновая </a:t>
            </a:r>
            <a:r>
              <a:rPr lang="ru-RU" altLang="en-US" sz="2400">
                <a:solidFill>
                  <a:schemeClr val="tx1"/>
                </a:solidFill>
              </a:rPr>
              <a:t>древесная</a:t>
            </a:r>
            <a:r>
              <a:rPr lang="en-US" altLang="lv-LV" sz="2400">
                <a:solidFill>
                  <a:schemeClr val="tx1"/>
                </a:solidFill>
              </a:rPr>
              <a:t> нематода</a:t>
            </a:r>
            <a:endParaRPr lang="lt-LT" altLang="lv-LV" sz="2400">
              <a:solidFill>
                <a:schemeClr val="tx1"/>
              </a:solidFill>
            </a:endParaRPr>
          </a:p>
        </p:txBody>
      </p:sp>
      <p:sp>
        <p:nvSpPr>
          <p:cNvPr id="13321" name="Rectangle 2"/>
          <p:cNvSpPr>
            <a:spLocks noChangeArrowheads="1"/>
          </p:cNvSpPr>
          <p:nvPr/>
        </p:nvSpPr>
        <p:spPr bwMode="auto">
          <a:xfrm>
            <a:off x="6388100" y="5929313"/>
            <a:ext cx="25098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altLang="lv-LV" sz="2400" b="1">
                <a:solidFill>
                  <a:schemeClr val="tx1"/>
                </a:solidFill>
              </a:rPr>
              <a:t>Увядание</a:t>
            </a:r>
            <a:r>
              <a:rPr lang="lt-LT" altLang="lv-LV" sz="2400" b="1">
                <a:solidFill>
                  <a:schemeClr val="tx1"/>
                </a:solidFill>
              </a:rPr>
              <a:t>...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lv-LV" sz="2400" b="1">
                <a:solidFill>
                  <a:schemeClr val="tx1"/>
                </a:solidFill>
              </a:rPr>
              <a:t>Высыхание</a:t>
            </a:r>
            <a:r>
              <a:rPr lang="lt-LT" altLang="lv-LV" sz="2400" b="1">
                <a:solidFill>
                  <a:schemeClr val="tx1"/>
                </a:solidFill>
              </a:rPr>
              <a:t>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784225" y="134938"/>
            <a:ext cx="8229600" cy="708025"/>
          </a:xfrm>
        </p:spPr>
        <p:txBody>
          <a:bodyPr>
            <a:spAutoFit/>
          </a:bodyPr>
          <a:lstStyle/>
          <a:p>
            <a:pPr>
              <a:buSzPct val="45000"/>
              <a:buFont typeface="StarSymbol"/>
              <a:buNone/>
            </a:pPr>
            <a:r>
              <a:rPr lang="en-US" altLang="lv-LV" sz="3900" i="1" smtClean="0"/>
              <a:t>Monochamus</a:t>
            </a:r>
            <a:r>
              <a:rPr lang="en-US" altLang="lv-LV" sz="3900" smtClean="0"/>
              <a:t> – “</a:t>
            </a:r>
            <a:r>
              <a:rPr lang="ru-RU" altLang="lv-LV" sz="3900" smtClean="0"/>
              <a:t>такси</a:t>
            </a:r>
            <a:r>
              <a:rPr lang="en-US" altLang="lv-LV" sz="3900" smtClean="0"/>
              <a:t>” </a:t>
            </a:r>
            <a:r>
              <a:rPr lang="ru-RU" altLang="lv-LV" sz="3900" smtClean="0"/>
              <a:t>нематоды</a:t>
            </a:r>
            <a:endParaRPr lang="en-US" altLang="lv-LV" sz="3900" smtClean="0"/>
          </a:p>
        </p:txBody>
      </p:sp>
      <p:sp>
        <p:nvSpPr>
          <p:cNvPr id="14339" name="Slaida numura vietturis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0961BB-0E0B-4ACD-B3BA-112E63230611}" type="slidenum">
              <a:rPr lang="lv-LV" altLang="lv-LV" smtClean="0"/>
              <a:pPr/>
              <a:t>7</a:t>
            </a:fld>
            <a:endParaRPr lang="lv-LV" altLang="lv-LV" smtClean="0"/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3" y="1016000"/>
            <a:ext cx="8686800" cy="4914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5961063"/>
            <a:ext cx="84074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14338" y="100013"/>
            <a:ext cx="8229600" cy="1144587"/>
          </a:xfrm>
        </p:spPr>
        <p:txBody>
          <a:bodyPr/>
          <a:lstStyle/>
          <a:p>
            <a:pPr>
              <a:buSzPct val="45000"/>
              <a:buFont typeface="StarSymbol"/>
              <a:buNone/>
            </a:pPr>
            <a:r>
              <a:rPr lang="en-US" altLang="lv-LV" sz="4300" i="1" smtClean="0"/>
              <a:t>Monochamus</a:t>
            </a:r>
            <a:r>
              <a:rPr lang="en-US" altLang="lv-LV" sz="4300" smtClean="0"/>
              <a:t> </a:t>
            </a:r>
            <a:r>
              <a:rPr lang="ru-RU" altLang="lv-LV" sz="4300" smtClean="0"/>
              <a:t>в Европе</a:t>
            </a:r>
            <a:r>
              <a:rPr lang="en-US" altLang="lv-LV" smtClean="0"/>
              <a:t/>
            </a:r>
            <a:br>
              <a:rPr lang="en-US" altLang="lv-LV" smtClean="0"/>
            </a:br>
            <a:r>
              <a:rPr lang="lv-LV" altLang="lv-LV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Rodrigues, 2008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None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1511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374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1131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75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5pPr>
            <a:lvl6pPr marL="2592000" marR="0" lvl="5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6pPr>
            <a:lvl7pPr marL="3024000" marR="0" lvl="6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9pPr>
          </a:lstStyle>
          <a:p>
            <a:pPr marL="0" indent="0">
              <a:defRPr/>
            </a:pPr>
            <a:endParaRPr/>
          </a:p>
        </p:txBody>
      </p:sp>
      <p:pic>
        <p:nvPicPr>
          <p:cNvPr id="1638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6175"/>
            <a:ext cx="8382000" cy="567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Slaida numura vietturis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C8D1FB5-8356-4CD6-A1D8-8135A72A416D}" type="slidenum">
              <a:rPr lang="lv-LV" altLang="lv-LV" smtClean="0"/>
              <a:pPr/>
              <a:t>8</a:t>
            </a:fld>
            <a:endParaRPr lang="lv-LV" altLang="lv-LV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buSzPct val="45000"/>
              <a:buFont typeface="StarSymbol"/>
              <a:buChar char="●"/>
            </a:pPr>
            <a:endParaRPr lang="en-US" altLang="lv-LV" smtClean="0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None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1888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42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1511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374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1131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75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5pPr>
            <a:lvl6pPr marL="2592000" marR="0" lvl="5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6pPr>
            <a:lvl7pPr marL="3024000" marR="0" lvl="6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37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67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Mangal" pitchFamily="2"/>
              </a:defRPr>
            </a:lvl9pPr>
          </a:lstStyle>
          <a:p>
            <a:pPr marL="0" indent="0">
              <a:defRPr/>
            </a:pPr>
            <a:endParaRPr/>
          </a:p>
        </p:txBody>
      </p:sp>
      <p:pic>
        <p:nvPicPr>
          <p:cNvPr id="1843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038"/>
            <a:ext cx="9144000" cy="625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Slaida numura vietturis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3C6CAD6-28AD-4032-B8FD-DAC737AC824F}" type="slidenum">
              <a:rPr lang="lv-LV" altLang="lv-LV" smtClean="0"/>
              <a:pPr/>
              <a:t>9</a:t>
            </a:fld>
            <a:endParaRPr lang="lv-LV" altLang="lv-LV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„Office“ tema">
  <a:themeElements>
    <a:clrScheme name="„Office“ tem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„Office“ tema">
      <a:majorFont>
        <a:latin typeface="Arial"/>
        <a:ea typeface="WenQuanYi Micro Hei"/>
        <a:cs typeface="WenQuanYi Micro Hei"/>
      </a:majorFont>
      <a:minorFont>
        <a:latin typeface="Arial"/>
        <a:ea typeface="WenQuanYi Micro Hei"/>
        <a:cs typeface="WenQuanYi Micro 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„Office“ t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„Office“ tem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„Office“ tema">
  <a:themeElements>
    <a:clrScheme name="„Office“ tem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„Office“ tema">
      <a:majorFont>
        <a:latin typeface="Arial"/>
        <a:ea typeface="WenQuanYi Micro Hei"/>
        <a:cs typeface="WenQuanYi Micro Hei"/>
      </a:majorFont>
      <a:minorFont>
        <a:latin typeface="Arial"/>
        <a:ea typeface="WenQuanYi Micro Hei"/>
        <a:cs typeface="WenQuanYi Micro 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„Office“ t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„Office“ tem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„Office“ tem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„Office“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46F43D6FB45B3548808DD6AC6B888F41" ma:contentTypeVersion="0" ma:contentTypeDescription="Kurkite naują dokumentą." ma:contentTypeScope="" ma:versionID="70c8c1dfc4b8176a7bb82c346e304013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2f6efcb3d141a2d8cf8d4aae0174d8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2018B-8BDE-46DE-8CEA-359F233007FF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15ED1CF-738D-4439-9133-FD5D2DD6D6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2546</TotalTime>
  <Words>1034</Words>
  <Application>Microsoft Office PowerPoint</Application>
  <PresentationFormat>On-screen Show (4:3)</PresentationFormat>
  <Paragraphs>172</Paragraphs>
  <Slides>51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51</vt:i4>
      </vt:variant>
    </vt:vector>
  </HeadingPairs>
  <TitlesOfParts>
    <vt:vector size="65" baseType="lpstr">
      <vt:lpstr>Microsoft YaHei</vt:lpstr>
      <vt:lpstr>MS PGothic</vt:lpstr>
      <vt:lpstr>Arial</vt:lpstr>
      <vt:lpstr>Arial Black</vt:lpstr>
      <vt:lpstr>Calibri</vt:lpstr>
      <vt:lpstr>DejaVu Sans</vt:lpstr>
      <vt:lpstr>Liberation Sans</vt:lpstr>
      <vt:lpstr>Mangal</vt:lpstr>
      <vt:lpstr>StarSymbol</vt:lpstr>
      <vt:lpstr>Times New Roman</vt:lpstr>
      <vt:lpstr>WenQuanYi Micro Hei</vt:lpstr>
      <vt:lpstr>Wingdings</vt:lpstr>
      <vt:lpstr>„Office“ tema</vt:lpstr>
      <vt:lpstr>1_„Office“ tema</vt:lpstr>
      <vt:lpstr>Контроль  ввозимого древесного упаковочного материала</vt:lpstr>
      <vt:lpstr>Площадь леса на Земле составляет 38 млн км²  Общая площадь суши 148 млн км²</vt:lpstr>
      <vt:lpstr>PowerPoint Presentation</vt:lpstr>
      <vt:lpstr> Pine wood nematode Сосновая древесная нематода </vt:lpstr>
      <vt:lpstr>PowerPoint Presentation</vt:lpstr>
      <vt:lpstr>Bursaphelenchus xylophilus – Сосновая древесная нематода</vt:lpstr>
      <vt:lpstr>Monochamus – “такси” нематоды</vt:lpstr>
      <vt:lpstr>Monochamus в Европе Rodrigues, 2008</vt:lpstr>
      <vt:lpstr>PowerPoint Presentation</vt:lpstr>
      <vt:lpstr>Bursaphelenchus xylophilus - Сосновая древесная нематода Monochamus spp.- усач</vt:lpstr>
      <vt:lpstr>Anoplophora spp. –  усачи</vt:lpstr>
      <vt:lpstr>Anoplophora chinensis – китайский усач</vt:lpstr>
      <vt:lpstr>PowerPoint Presentation</vt:lpstr>
      <vt:lpstr>Anoplophora glabripennis –  азиатский усач</vt:lpstr>
      <vt:lpstr>PowerPoint Presentation</vt:lpstr>
      <vt:lpstr>Agrilus planipennis – Изумрудно-зелённая  ясеневая сверлянка</vt:lpstr>
      <vt:lpstr>PowerPoint Presentation</vt:lpstr>
      <vt:lpstr>Scolytidae – Ips spp., Dendroctonus spp.-  Kороеды (за пределами Европы)</vt:lpstr>
      <vt:lpstr>Pissodes spp.- долгоносики  (за пределами Европы)</vt:lpstr>
      <vt:lpstr>Sinoxylon spp. –  древесная сверлянка</vt:lpstr>
      <vt:lpstr>Sinoxylon spp. –  древесная сверлянка</vt:lpstr>
      <vt:lpstr>Sirex noctilio Fabricius – рогохвост фиолетовий</vt:lpstr>
      <vt:lpstr>PowerPoint Presentation</vt:lpstr>
      <vt:lpstr>Путь распространения</vt:lpstr>
      <vt:lpstr>Законодательства (1)</vt:lpstr>
      <vt:lpstr>Законодательства (2)</vt:lpstr>
      <vt:lpstr>Польза законодательных актов</vt:lpstr>
      <vt:lpstr>PowerPoint Presentation</vt:lpstr>
      <vt:lpstr>Контролируемый ДУМ</vt:lpstr>
      <vt:lpstr>Исключения (1)</vt:lpstr>
      <vt:lpstr>Исключения (2)</vt:lpstr>
      <vt:lpstr>Утвержденные фитосанитарные меры (1)</vt:lpstr>
      <vt:lpstr>Признанные методы обработки (1)</vt:lpstr>
      <vt:lpstr>Признанные методы обработки (2)</vt:lpstr>
      <vt:lpstr>Маркировка (1)</vt:lpstr>
      <vt:lpstr>Маркировка (2)</vt:lpstr>
      <vt:lpstr>Маркировка (3)</vt:lpstr>
      <vt:lpstr>Контроль ДУМ в пункте ввоза</vt:lpstr>
      <vt:lpstr>Контроль ДУМ в пункте ввоза</vt:lpstr>
      <vt:lpstr>ДУМ, подлежащий отбору образцов для лабораторных исследовани (1) </vt:lpstr>
      <vt:lpstr>Переносчик  сосновой нематоды– жук Monochamus spp. Необходим отбор образцов </vt:lpstr>
      <vt:lpstr>Маркировка несоответствующая требованиям</vt:lpstr>
      <vt:lpstr>Регулирование древесного упаковочного материала</vt:lpstr>
      <vt:lpstr>Контроль ДУМ в пункте ввоза</vt:lpstr>
      <vt:lpstr>Симптомы или живые организмы          Образцы </vt:lpstr>
      <vt:lpstr>PowerPoint Presentation</vt:lpstr>
      <vt:lpstr>Oтбор проб</vt:lpstr>
      <vt:lpstr>Метод – Baermann technique </vt:lpstr>
      <vt:lpstr>Рекомендуемые фитосанитарные меры в пункте ввоза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Skaidrė 1</dc:title>
  <dc:creator>ak_vaclovask</dc:creator>
  <cp:lastModifiedBy>Kristina Romanova</cp:lastModifiedBy>
  <cp:revision>181</cp:revision>
  <cp:lastPrinted>1601-01-01T00:00:00Z</cp:lastPrinted>
  <dcterms:created xsi:type="dcterms:W3CDTF">2014-09-08T13:08:22Z</dcterms:created>
  <dcterms:modified xsi:type="dcterms:W3CDTF">2018-12-14T11:36:58Z</dcterms:modified>
</cp:coreProperties>
</file>