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2"/>
  </p:notesMasterIdLst>
  <p:sldIdLst>
    <p:sldId id="256" r:id="rId2"/>
    <p:sldId id="286" r:id="rId3"/>
    <p:sldId id="287" r:id="rId4"/>
    <p:sldId id="288" r:id="rId5"/>
    <p:sldId id="289" r:id="rId6"/>
    <p:sldId id="290" r:id="rId7"/>
    <p:sldId id="291" r:id="rId8"/>
    <p:sldId id="292" r:id="rId9"/>
    <p:sldId id="293" r:id="rId10"/>
    <p:sldId id="294" r:id="rId11"/>
    <p:sldId id="295" r:id="rId12"/>
    <p:sldId id="296" r:id="rId13"/>
    <p:sldId id="297" r:id="rId14"/>
    <p:sldId id="298" r:id="rId15"/>
    <p:sldId id="299" r:id="rId16"/>
    <p:sldId id="300" r:id="rId17"/>
    <p:sldId id="301" r:id="rId18"/>
    <p:sldId id="302" r:id="rId19"/>
    <p:sldId id="303" r:id="rId20"/>
    <p:sldId id="304" r:id="rId21"/>
    <p:sldId id="305" r:id="rId22"/>
    <p:sldId id="306" r:id="rId23"/>
    <p:sldId id="307" r:id="rId24"/>
    <p:sldId id="308" r:id="rId25"/>
    <p:sldId id="309" r:id="rId26"/>
    <p:sldId id="310" r:id="rId27"/>
    <p:sldId id="326" r:id="rId28"/>
    <p:sldId id="311" r:id="rId29"/>
    <p:sldId id="312" r:id="rId30"/>
    <p:sldId id="313" r:id="rId31"/>
    <p:sldId id="314" r:id="rId32"/>
    <p:sldId id="315" r:id="rId33"/>
    <p:sldId id="316" r:id="rId34"/>
    <p:sldId id="317" r:id="rId35"/>
    <p:sldId id="318" r:id="rId36"/>
    <p:sldId id="319" r:id="rId37"/>
    <p:sldId id="321" r:id="rId38"/>
    <p:sldId id="322" r:id="rId39"/>
    <p:sldId id="323" r:id="rId40"/>
    <p:sldId id="324" r:id="rId4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980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PlaceHolder 1"/>
          <p:cNvSpPr>
            <a:spLocks noGrp="1"/>
          </p:cNvSpPr>
          <p:nvPr>
            <p:ph type="body"/>
          </p:nvPr>
        </p:nvSpPr>
        <p:spPr>
          <a:xfrm>
            <a:off x="777240" y="4777560"/>
            <a:ext cx="6217560" cy="452592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en-US" sz="2000" b="0" strike="noStrike" spc="-1">
                <a:latin typeface="Arial"/>
              </a:rPr>
              <a:t>Click to edit the notes format</a:t>
            </a:r>
          </a:p>
        </p:txBody>
      </p:sp>
      <p:sp>
        <p:nvSpPr>
          <p:cNvPr id="227" name="PlaceHolder 2"/>
          <p:cNvSpPr>
            <a:spLocks noGrp="1"/>
          </p:cNvSpPr>
          <p:nvPr>
            <p:ph type="hdr"/>
          </p:nvPr>
        </p:nvSpPr>
        <p:spPr>
          <a:xfrm>
            <a:off x="0" y="0"/>
            <a:ext cx="3372840" cy="50256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en-US" sz="1400" b="0" strike="noStrike" spc="-1">
                <a:latin typeface="Times New Roman"/>
              </a:rPr>
              <a:t>&lt;header&gt;</a:t>
            </a:r>
          </a:p>
        </p:txBody>
      </p:sp>
      <p:sp>
        <p:nvSpPr>
          <p:cNvPr id="228" name="PlaceHolder 3"/>
          <p:cNvSpPr>
            <a:spLocks noGrp="1"/>
          </p:cNvSpPr>
          <p:nvPr>
            <p:ph type="dt"/>
          </p:nvPr>
        </p:nvSpPr>
        <p:spPr>
          <a:xfrm>
            <a:off x="4399200" y="0"/>
            <a:ext cx="3372840" cy="502560"/>
          </a:xfrm>
          <a:prstGeom prst="rect">
            <a:avLst/>
          </a:prstGeom>
        </p:spPr>
        <p:txBody>
          <a:bodyPr lIns="0" tIns="0" rIns="0" bIns="0"/>
          <a:lstStyle/>
          <a:p>
            <a:pPr algn="r"/>
            <a:r>
              <a:rPr lang="en-US" sz="1400" b="0" strike="noStrike" spc="-1">
                <a:latin typeface="Times New Roman"/>
              </a:rPr>
              <a:t>&lt;date/time&gt;</a:t>
            </a:r>
          </a:p>
        </p:txBody>
      </p:sp>
      <p:sp>
        <p:nvSpPr>
          <p:cNvPr id="229" name="PlaceHolder 4"/>
          <p:cNvSpPr>
            <a:spLocks noGrp="1"/>
          </p:cNvSpPr>
          <p:nvPr>
            <p:ph type="ftr"/>
          </p:nvPr>
        </p:nvSpPr>
        <p:spPr>
          <a:xfrm>
            <a:off x="0" y="9555480"/>
            <a:ext cx="3372840" cy="502560"/>
          </a:xfrm>
          <a:prstGeom prst="rect">
            <a:avLst/>
          </a:prstGeom>
        </p:spPr>
        <p:txBody>
          <a:bodyPr lIns="0" tIns="0" rIns="0" bIns="0" anchor="b"/>
          <a:lstStyle/>
          <a:p>
            <a:r>
              <a:rPr lang="en-US" sz="1400" b="0" strike="noStrike" spc="-1">
                <a:latin typeface="Times New Roman"/>
              </a:rPr>
              <a:t>&lt;footer&gt;</a:t>
            </a:r>
          </a:p>
        </p:txBody>
      </p:sp>
      <p:sp>
        <p:nvSpPr>
          <p:cNvPr id="230" name="PlaceHolder 5"/>
          <p:cNvSpPr>
            <a:spLocks noGrp="1"/>
          </p:cNvSpPr>
          <p:nvPr>
            <p:ph type="sldNum"/>
          </p:nvPr>
        </p:nvSpPr>
        <p:spPr>
          <a:xfrm>
            <a:off x="4399200" y="9555480"/>
            <a:ext cx="3372840" cy="502560"/>
          </a:xfrm>
          <a:prstGeom prst="rect">
            <a:avLst/>
          </a:prstGeom>
        </p:spPr>
        <p:txBody>
          <a:bodyPr lIns="0" tIns="0" rIns="0" bIns="0" anchor="b"/>
          <a:lstStyle/>
          <a:p>
            <a:pPr algn="r"/>
            <a:fld id="{FFC412B5-ED21-44BE-833A-180FAFD14D2C}" type="slidenum">
              <a:rPr lang="en-US" sz="1400" b="0" strike="noStrike" spc="-1">
                <a:latin typeface="Times New Roman"/>
              </a:rPr>
              <a:pPr algn="r"/>
              <a:t>‹#›</a:t>
            </a:fld>
            <a:endParaRPr lang="en-US" sz="14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3181059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3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37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4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41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42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4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45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46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47" name="PlaceHolder 5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48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49" name="PlaceHolder 7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26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2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2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30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5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7"/>
          <p:cNvPicPr/>
          <p:nvPr/>
        </p:nvPicPr>
        <p:blipFill>
          <a:blip r:embed="rId14" cstate="print"/>
          <a:stretch/>
        </p:blipFill>
        <p:spPr>
          <a:xfrm>
            <a:off x="774720" y="163440"/>
            <a:ext cx="910440" cy="462600"/>
          </a:xfrm>
          <a:prstGeom prst="rect">
            <a:avLst/>
          </a:prstGeom>
          <a:ln w="9360">
            <a:noFill/>
          </a:ln>
        </p:spPr>
      </p:pic>
      <p:pic>
        <p:nvPicPr>
          <p:cNvPr id="15" name="Picture 8"/>
          <p:cNvPicPr/>
          <p:nvPr/>
        </p:nvPicPr>
        <p:blipFill>
          <a:blip r:embed="rId15" cstate="print"/>
          <a:stretch/>
        </p:blipFill>
        <p:spPr>
          <a:xfrm>
            <a:off x="2355840" y="144360"/>
            <a:ext cx="729360" cy="433800"/>
          </a:xfrm>
          <a:prstGeom prst="rect">
            <a:avLst/>
          </a:prstGeom>
          <a:ln w="9360">
            <a:noFill/>
          </a:ln>
        </p:spPr>
      </p:pic>
      <p:pic>
        <p:nvPicPr>
          <p:cNvPr id="2" name="Picture 9"/>
          <p:cNvPicPr/>
          <p:nvPr/>
        </p:nvPicPr>
        <p:blipFill>
          <a:blip r:embed="rId16" cstate="print"/>
          <a:stretch/>
        </p:blipFill>
        <p:spPr>
          <a:xfrm>
            <a:off x="3998520" y="144360"/>
            <a:ext cx="738720" cy="462600"/>
          </a:xfrm>
          <a:prstGeom prst="rect">
            <a:avLst/>
          </a:prstGeom>
          <a:ln w="9360">
            <a:noFill/>
          </a:ln>
        </p:spPr>
      </p:pic>
      <p:pic>
        <p:nvPicPr>
          <p:cNvPr id="3" name="Picture 10"/>
          <p:cNvPicPr/>
          <p:nvPr/>
        </p:nvPicPr>
        <p:blipFill>
          <a:blip r:embed="rId17" cstate="print"/>
          <a:stretch/>
        </p:blipFill>
        <p:spPr>
          <a:xfrm>
            <a:off x="5569920" y="144360"/>
            <a:ext cx="900720" cy="471960"/>
          </a:xfrm>
          <a:prstGeom prst="rect">
            <a:avLst/>
          </a:prstGeom>
          <a:ln w="9360">
            <a:noFill/>
          </a:ln>
        </p:spPr>
      </p:pic>
      <p:pic>
        <p:nvPicPr>
          <p:cNvPr id="4" name="Picture 11"/>
          <p:cNvPicPr/>
          <p:nvPr/>
        </p:nvPicPr>
        <p:blipFill>
          <a:blip r:embed="rId18" cstate="print"/>
          <a:stretch/>
        </p:blipFill>
        <p:spPr>
          <a:xfrm>
            <a:off x="7141320" y="144360"/>
            <a:ext cx="776880" cy="481680"/>
          </a:xfrm>
          <a:prstGeom prst="rect">
            <a:avLst/>
          </a:prstGeom>
          <a:ln w="9360">
            <a:noFill/>
          </a:ln>
        </p:spPr>
      </p:pic>
      <p:sp>
        <p:nvSpPr>
          <p:cNvPr id="5" name="CustomShape 1"/>
          <p:cNvSpPr/>
          <p:nvPr/>
        </p:nvSpPr>
        <p:spPr>
          <a:xfrm>
            <a:off x="324000" y="622440"/>
            <a:ext cx="8311320" cy="6354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en-US" sz="1800" b="1" strike="noStrike" spc="-1">
                <a:solidFill>
                  <a:srgbClr val="000000"/>
                </a:solidFill>
                <a:latin typeface="Arial"/>
                <a:ea typeface="DejaVu Sans"/>
              </a:rPr>
              <a:t>Twinning project MD 12 ENPI AG 01 16</a:t>
            </a:r>
            <a:endParaRPr lang="en-US" sz="18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en-US" sz="1800" b="1" i="1" strike="noStrike" spc="-1">
                <a:solidFill>
                  <a:srgbClr val="000000"/>
                </a:solidFill>
                <a:latin typeface="Arial"/>
                <a:ea typeface="DejaVu Sans"/>
              </a:rPr>
              <a:t>Support to the National Food Safety Agency of the Republic of Moldova</a:t>
            </a:r>
            <a:endParaRPr lang="en-US" sz="1800" b="0" strike="noStrike" spc="-1">
              <a:latin typeface="Arial"/>
            </a:endParaRPr>
          </a:p>
        </p:txBody>
      </p:sp>
      <p:pic>
        <p:nvPicPr>
          <p:cNvPr id="6" name="Picture 7"/>
          <p:cNvPicPr/>
          <p:nvPr/>
        </p:nvPicPr>
        <p:blipFill>
          <a:blip r:embed="rId14" cstate="print"/>
          <a:stretch/>
        </p:blipFill>
        <p:spPr>
          <a:xfrm>
            <a:off x="774720" y="163440"/>
            <a:ext cx="910440" cy="462600"/>
          </a:xfrm>
          <a:prstGeom prst="rect">
            <a:avLst/>
          </a:prstGeom>
          <a:ln w="9360">
            <a:noFill/>
          </a:ln>
        </p:spPr>
      </p:pic>
      <p:pic>
        <p:nvPicPr>
          <p:cNvPr id="7" name="Picture 8"/>
          <p:cNvPicPr/>
          <p:nvPr/>
        </p:nvPicPr>
        <p:blipFill>
          <a:blip r:embed="rId15" cstate="print"/>
          <a:stretch/>
        </p:blipFill>
        <p:spPr>
          <a:xfrm>
            <a:off x="2355840" y="144360"/>
            <a:ext cx="729360" cy="433800"/>
          </a:xfrm>
          <a:prstGeom prst="rect">
            <a:avLst/>
          </a:prstGeom>
          <a:ln w="9360">
            <a:noFill/>
          </a:ln>
        </p:spPr>
      </p:pic>
      <p:pic>
        <p:nvPicPr>
          <p:cNvPr id="8" name="Picture 9"/>
          <p:cNvPicPr/>
          <p:nvPr/>
        </p:nvPicPr>
        <p:blipFill>
          <a:blip r:embed="rId16" cstate="print"/>
          <a:stretch/>
        </p:blipFill>
        <p:spPr>
          <a:xfrm>
            <a:off x="3998520" y="144360"/>
            <a:ext cx="738720" cy="462600"/>
          </a:xfrm>
          <a:prstGeom prst="rect">
            <a:avLst/>
          </a:prstGeom>
          <a:ln w="9360">
            <a:noFill/>
          </a:ln>
        </p:spPr>
      </p:pic>
      <p:pic>
        <p:nvPicPr>
          <p:cNvPr id="9" name="Picture 10"/>
          <p:cNvPicPr/>
          <p:nvPr/>
        </p:nvPicPr>
        <p:blipFill>
          <a:blip r:embed="rId17" cstate="print"/>
          <a:stretch/>
        </p:blipFill>
        <p:spPr>
          <a:xfrm>
            <a:off x="5569920" y="144360"/>
            <a:ext cx="900720" cy="471960"/>
          </a:xfrm>
          <a:prstGeom prst="rect">
            <a:avLst/>
          </a:prstGeom>
          <a:ln w="9360">
            <a:noFill/>
          </a:ln>
        </p:spPr>
      </p:pic>
      <p:pic>
        <p:nvPicPr>
          <p:cNvPr id="10" name="Picture 11"/>
          <p:cNvPicPr/>
          <p:nvPr/>
        </p:nvPicPr>
        <p:blipFill>
          <a:blip r:embed="rId18" cstate="print"/>
          <a:stretch/>
        </p:blipFill>
        <p:spPr>
          <a:xfrm>
            <a:off x="7141320" y="144360"/>
            <a:ext cx="776880" cy="481680"/>
          </a:xfrm>
          <a:prstGeom prst="rect">
            <a:avLst/>
          </a:prstGeom>
          <a:ln w="9360">
            <a:noFill/>
          </a:ln>
        </p:spPr>
      </p:pic>
      <p:sp>
        <p:nvSpPr>
          <p:cNvPr id="11" name="CustomShape 2"/>
          <p:cNvSpPr/>
          <p:nvPr/>
        </p:nvSpPr>
        <p:spPr>
          <a:xfrm>
            <a:off x="324000" y="622440"/>
            <a:ext cx="8311320" cy="6354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en-US" sz="1800" b="1" strike="noStrike" spc="-1">
                <a:solidFill>
                  <a:srgbClr val="000000"/>
                </a:solidFill>
                <a:latin typeface="Arial"/>
                <a:ea typeface="DejaVu Sans"/>
              </a:rPr>
              <a:t>Twinning project MD 12 ENPI AG 01 16</a:t>
            </a:r>
            <a:endParaRPr lang="en-US" sz="18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en-US" sz="1800" b="1" i="1" strike="noStrike" spc="-1">
                <a:solidFill>
                  <a:srgbClr val="000000"/>
                </a:solidFill>
                <a:latin typeface="Arial"/>
                <a:ea typeface="DejaVu Sans"/>
              </a:rPr>
              <a:t>Support to the National Food Safety Agency of the Republic of Moldova</a:t>
            </a:r>
            <a:endParaRPr lang="en-US" sz="1800" b="0" strike="noStrike" spc="-1">
              <a:latin typeface="Arial"/>
            </a:endParaRPr>
          </a:p>
        </p:txBody>
      </p:sp>
      <p:sp>
        <p:nvSpPr>
          <p:cNvPr id="12" name="PlaceHolder 3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en-US" sz="4400" b="0" strike="noStrike" spc="-1">
                <a:latin typeface="Arial"/>
              </a:rPr>
              <a:t>Click to edit the title text format</a:t>
            </a:r>
          </a:p>
        </p:txBody>
      </p:sp>
      <p:sp>
        <p:nvSpPr>
          <p:cNvPr id="13" name="PlaceHolder 4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strike="noStrike" spc="-1"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strike="noStrike" spc="-1"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strike="noStrike" spc="-1"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latin typeface="Arial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hyperlink" Target="https://eur-lex.europa.eu/legal-content/EN/TXT/?uri=CELEX:32018D1137" TargetMode="External"/><Relationship Id="rId1" Type="http://schemas.openxmlformats.org/officeDocument/2006/relationships/slideLayout" Target="../slideLayouts/slideLayout10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8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0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CustomShape 1"/>
          <p:cNvSpPr/>
          <p:nvPr/>
        </p:nvSpPr>
        <p:spPr>
          <a:xfrm>
            <a:off x="539640" y="1412640"/>
            <a:ext cx="7988760" cy="2702160"/>
          </a:xfrm>
          <a:prstGeom prst="rect">
            <a:avLst/>
          </a:prstGeom>
          <a:gradFill>
            <a:gsLst>
              <a:gs pos="0">
                <a:srgbClr val="BFD4FE"/>
              </a:gs>
              <a:gs pos="100000">
                <a:srgbClr val="E5EFFF"/>
              </a:gs>
            </a:gsLst>
            <a:lin ang="16200000"/>
          </a:gra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z="4400" spc="-1" dirty="0"/>
              <a:t>Контроль </a:t>
            </a:r>
            <a:r>
              <a:rPr lang="ru-RU" sz="4400" spc="-1" dirty="0" smtClean="0"/>
              <a:t>древесного </a:t>
            </a:r>
            <a:r>
              <a:rPr lang="ru-RU" sz="4400" spc="-1" dirty="0"/>
              <a:t>упаковочного материала</a:t>
            </a:r>
            <a:endParaRPr lang="en-US" sz="4400" b="0" strike="noStrike" spc="-1" dirty="0">
              <a:latin typeface="Arial"/>
            </a:endParaRPr>
          </a:p>
        </p:txBody>
      </p:sp>
      <p:sp>
        <p:nvSpPr>
          <p:cNvPr id="232" name="CustomShape 2"/>
          <p:cNvSpPr/>
          <p:nvPr/>
        </p:nvSpPr>
        <p:spPr>
          <a:xfrm>
            <a:off x="0" y="5013000"/>
            <a:ext cx="4244400" cy="17485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/>
          </a:bodyPr>
          <a:lstStyle/>
          <a:p>
            <a:pPr>
              <a:lnSpc>
                <a:spcPct val="100000"/>
              </a:lnSpc>
              <a:spcBef>
                <a:spcPts val="400"/>
              </a:spcBef>
            </a:pPr>
            <a:endParaRPr lang="en-US" sz="1800" b="0" strike="noStrike" spc="-1">
              <a:latin typeface="Arial"/>
            </a:endParaRPr>
          </a:p>
          <a:p>
            <a:pPr>
              <a:lnSpc>
                <a:spcPct val="100000"/>
              </a:lnSpc>
              <a:spcBef>
                <a:spcPts val="400"/>
              </a:spcBef>
            </a:pPr>
            <a:endParaRPr lang="en-US" sz="1800" b="0" strike="noStrike" spc="-1">
              <a:latin typeface="Arial"/>
            </a:endParaRPr>
          </a:p>
        </p:txBody>
      </p:sp>
      <p:sp>
        <p:nvSpPr>
          <p:cNvPr id="233" name="CustomShape 3"/>
          <p:cNvSpPr/>
          <p:nvPr/>
        </p:nvSpPr>
        <p:spPr>
          <a:xfrm>
            <a:off x="4932851" y="4575720"/>
            <a:ext cx="4244400" cy="2251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/>
          </a:bodyPr>
          <a:lstStyle/>
          <a:p>
            <a:pPr algn="r">
              <a:lnSpc>
                <a:spcPct val="100000"/>
              </a:lnSpc>
              <a:spcBef>
                <a:spcPts val="400"/>
              </a:spcBef>
            </a:pPr>
            <a:endParaRPr lang="en-US" sz="1800" b="0" strike="noStrike" spc="-1" dirty="0">
              <a:latin typeface="Arial"/>
            </a:endParaRPr>
          </a:p>
        </p:txBody>
      </p:sp>
      <p:sp>
        <p:nvSpPr>
          <p:cNvPr id="234" name="CustomShape 4"/>
          <p:cNvSpPr/>
          <p:nvPr/>
        </p:nvSpPr>
        <p:spPr>
          <a:xfrm>
            <a:off x="102600" y="4620600"/>
            <a:ext cx="4741200" cy="1869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  <a:spcBef>
                <a:spcPts val="400"/>
              </a:spcBef>
            </a:pPr>
            <a:endParaRPr lang="en-US" sz="2000" b="0" strike="noStrike" spc="-1" dirty="0">
              <a:latin typeface="Arial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3079440"/>
          </a:xfrm>
        </p:spPr>
        <p:txBody>
          <a:bodyPr>
            <a:normAutofit/>
          </a:bodyPr>
          <a:lstStyle/>
          <a:p>
            <a:r>
              <a:rPr lang="ru-RU" dirty="0" smtClean="0"/>
              <a:t>						Лидия Нечаева</a:t>
            </a:r>
          </a:p>
          <a:p>
            <a:r>
              <a:rPr lang="ru-RU" dirty="0" smtClean="0"/>
              <a:t>						Кишинев</a:t>
            </a:r>
          </a:p>
          <a:p>
            <a:r>
              <a:rPr lang="ru-RU" dirty="0" smtClean="0"/>
              <a:t>						2018-12-06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757680"/>
          </a:xfrm>
        </p:spPr>
        <p:txBody>
          <a:bodyPr>
            <a:normAutofit/>
          </a:bodyPr>
          <a:lstStyle/>
          <a:p>
            <a:pPr algn="ctr"/>
            <a:r>
              <a:rPr lang="ru-RU" sz="3600" b="1" i="1" dirty="0" smtClean="0"/>
              <a:t>Исключения (1)</a:t>
            </a:r>
            <a:endParaRPr lang="en-US" sz="3600" b="1" i="1" dirty="0"/>
          </a:p>
        </p:txBody>
      </p:sp>
      <p:sp>
        <p:nvSpPr>
          <p:cNvPr id="4" name="Text Placeholder 3"/>
          <p:cNvSpPr>
            <a:spLocks noGrp="1"/>
          </p:cNvSpPr>
          <p:nvPr>
            <p:ph type="body"/>
          </p:nvPr>
        </p:nvSpPr>
        <p:spPr>
          <a:xfrm>
            <a:off x="457200" y="2548320"/>
            <a:ext cx="8229240" cy="3928680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i="1" dirty="0" smtClean="0"/>
              <a:t>ДУМ изготовленный из тонкого дерева толщиной 6 мм или менее,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i="1" dirty="0" smtClean="0"/>
              <a:t>многослойная клееная фанера, древесно-стружечные плиты, изготовленрые с использованием клея,тепла и давления,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i="1" dirty="0" smtClean="0"/>
              <a:t>бочонки для вина и алкогольных напитков,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i="1" dirty="0" smtClean="0"/>
              <a:t>подарочные коробки для вина, сигар и других товаров</a:t>
            </a:r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3400" y="5441443"/>
            <a:ext cx="4114800" cy="1568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4007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757680"/>
          </a:xfrm>
        </p:spPr>
        <p:txBody>
          <a:bodyPr>
            <a:normAutofit/>
          </a:bodyPr>
          <a:lstStyle/>
          <a:p>
            <a:pPr algn="ctr"/>
            <a:r>
              <a:rPr lang="ru-RU" sz="3600" b="1" i="1" dirty="0" smtClean="0"/>
              <a:t>Исключения (2)</a:t>
            </a:r>
            <a:endParaRPr lang="en-US" sz="3600" b="1" i="1" dirty="0"/>
          </a:p>
        </p:txBody>
      </p:sp>
      <p:sp>
        <p:nvSpPr>
          <p:cNvPr id="4" name="Text Placeholder 3"/>
          <p:cNvSpPr>
            <a:spLocks noGrp="1"/>
          </p:cNvSpPr>
          <p:nvPr>
            <p:ph type="body"/>
          </p:nvPr>
        </p:nvSpPr>
        <p:spPr>
          <a:xfrm>
            <a:off x="457200" y="2548320"/>
            <a:ext cx="8229240" cy="3700080"/>
          </a:xfrm>
        </p:spPr>
        <p:txBody>
          <a:bodyPr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i="1" dirty="0" smtClean="0"/>
              <a:t>опилки,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i="1" dirty="0" smtClean="0"/>
              <a:t>древесная стружка и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i="1" dirty="0" smtClean="0"/>
              <a:t>древесные щепки,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i="1" dirty="0" smtClean="0"/>
              <a:t>ДУМ составляющие, постоянно прикрепленные к грузовым автомобилям и контейнерам</a:t>
            </a:r>
            <a:endParaRPr lang="en-US" sz="2800" i="1" dirty="0"/>
          </a:p>
        </p:txBody>
      </p:sp>
    </p:spTree>
    <p:extLst>
      <p:ext uri="{BB962C8B-B14F-4D97-AF65-F5344CB8AC3E}">
        <p14:creationId xmlns:p14="http://schemas.microsoft.com/office/powerpoint/2010/main" val="1375046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062480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sz="3600" b="1" i="1" dirty="0" smtClean="0"/>
              <a:t>Утвержденные фитосанитарные меры (1)</a:t>
            </a:r>
            <a:endParaRPr lang="en-US" sz="3600" b="1" i="1" dirty="0"/>
          </a:p>
        </p:txBody>
      </p:sp>
      <p:sp>
        <p:nvSpPr>
          <p:cNvPr id="4" name="Text Placeholder 3"/>
          <p:cNvSpPr>
            <a:spLocks noGrp="1"/>
          </p:cNvSpPr>
          <p:nvPr>
            <p:ph type="body"/>
          </p:nvPr>
        </p:nvSpPr>
        <p:spPr>
          <a:xfrm>
            <a:off x="457200" y="2743200"/>
            <a:ext cx="8229240" cy="3429000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i="1" dirty="0" smtClean="0"/>
              <a:t>Фитосанитарные меры включая обработку и маркировку древесного упаковочного материала,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i="1" dirty="0" smtClean="0"/>
              <a:t>Должна использоваться окоренная древесина для производства ДУМ,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i="1" dirty="0" smtClean="0"/>
              <a:t>Применение маркировки отменяет необходимость использования фитосанитарного сертификата,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i="1" dirty="0" smtClean="0"/>
              <a:t>Эти фитосанитарные меры должны приниматься всеми НОКЗР </a:t>
            </a:r>
            <a:r>
              <a:rPr lang="ru-RU" sz="2400" b="1" i="1" dirty="0" smtClean="0"/>
              <a:t>без дополнительных особых требований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2990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062480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sz="3600" b="1" i="1" dirty="0" smtClean="0"/>
              <a:t>Утвержденные фитосанитарные меры (2)</a:t>
            </a:r>
            <a:endParaRPr lang="en-US" sz="3600" b="1" i="1" dirty="0"/>
          </a:p>
        </p:txBody>
      </p:sp>
      <p:sp>
        <p:nvSpPr>
          <p:cNvPr id="4" name="Text Placeholder 3"/>
          <p:cNvSpPr>
            <a:spLocks noGrp="1"/>
          </p:cNvSpPr>
          <p:nvPr>
            <p:ph type="body"/>
          </p:nvPr>
        </p:nvSpPr>
        <p:spPr>
          <a:xfrm>
            <a:off x="457200" y="2853120"/>
            <a:ext cx="8229240" cy="3319080"/>
          </a:xfrm>
        </p:spPr>
        <p:txBody>
          <a:bodyPr/>
          <a:lstStyle/>
          <a:p>
            <a:r>
              <a:rPr lang="ru-RU" sz="2400" i="1" dirty="0" smtClean="0"/>
              <a:t>Если какая-либо новая обработка или пересмотренная схема обработки для древесного упаковочного материала будет утверждена и включена в настоящий МСФМ 15, то материал, уже обработанный согласно </a:t>
            </a:r>
            <a:r>
              <a:rPr lang="ru-RU" sz="2400" b="1" i="1" dirty="0" smtClean="0"/>
              <a:t>условиям ранее утвержденной </a:t>
            </a:r>
            <a:r>
              <a:rPr lang="ru-RU" sz="2400" i="1" dirty="0" smtClean="0"/>
              <a:t>обработки и/или схемы не будет нуждаться в повторной    обработке или повторной маркировке</a:t>
            </a:r>
            <a:r>
              <a:rPr lang="ru-RU" dirty="0" smtClean="0"/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8308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138680"/>
          </a:xfrm>
        </p:spPr>
        <p:txBody>
          <a:bodyPr>
            <a:normAutofit/>
          </a:bodyPr>
          <a:lstStyle/>
          <a:p>
            <a:pPr algn="ctr"/>
            <a:r>
              <a:rPr lang="ru-RU" sz="3600" b="1" i="1" dirty="0" smtClean="0"/>
              <a:t>Признанные методы обработки (1)</a:t>
            </a:r>
            <a:endParaRPr lang="en-US" sz="3600" b="1" i="1" dirty="0"/>
          </a:p>
        </p:txBody>
      </p:sp>
      <p:sp>
        <p:nvSpPr>
          <p:cNvPr id="4" name="Text Placeholder 3"/>
          <p:cNvSpPr>
            <a:spLocks noGrp="1"/>
          </p:cNvSpPr>
          <p:nvPr>
            <p:ph type="body"/>
          </p:nvPr>
        </p:nvSpPr>
        <p:spPr>
          <a:xfrm>
            <a:off x="457200" y="2929320"/>
            <a:ext cx="8229240" cy="2649600"/>
          </a:xfrm>
        </p:spPr>
        <p:txBody>
          <a:bodyPr>
            <a:no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i="1" dirty="0" smtClean="0"/>
              <a:t>Тепловая обработка в камере сушки (</a:t>
            </a:r>
            <a:r>
              <a:rPr lang="ru-RU" sz="2400" b="1" i="1" dirty="0" smtClean="0"/>
              <a:t>HT</a:t>
            </a:r>
            <a:r>
              <a:rPr lang="ru-RU" sz="2400" i="1" dirty="0" smtClean="0"/>
              <a:t>) температура не ниже  56 °C как минимум в течение 30 минут без перерыва по всей толще древесины,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i="1" dirty="0" smtClean="0"/>
              <a:t>Диэлектрический нагрев с </a:t>
            </a:r>
            <a:r>
              <a:rPr lang="ru-RU" sz="2400" i="1" dirty="0" smtClean="0"/>
              <a:t>использованием диэлектрического нагревания (</a:t>
            </a:r>
            <a:r>
              <a:rPr lang="ru-RU" sz="2400" b="1" i="1" dirty="0" smtClean="0"/>
              <a:t>DH</a:t>
            </a:r>
            <a:r>
              <a:rPr lang="ru-RU" sz="2400" i="1" dirty="0" smtClean="0"/>
              <a:t>) нагревание для достижения минимальной температуры 60°C на протяжении 1 минуты без перерыва по всей толще древесины включая поверхность</a:t>
            </a:r>
            <a:endParaRPr lang="en-US" sz="2400" i="1" dirty="0"/>
          </a:p>
        </p:txBody>
      </p:sp>
    </p:spTree>
    <p:extLst>
      <p:ext uri="{BB962C8B-B14F-4D97-AF65-F5344CB8AC3E}">
        <p14:creationId xmlns:p14="http://schemas.microsoft.com/office/powerpoint/2010/main" val="1080453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062480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sz="3600" b="1" i="1" dirty="0" smtClean="0"/>
              <a:t>Признанные методы обработки (2)</a:t>
            </a:r>
            <a:endParaRPr lang="en-US" sz="3600" b="1" i="1" dirty="0"/>
          </a:p>
        </p:txBody>
      </p:sp>
      <p:sp>
        <p:nvSpPr>
          <p:cNvPr id="4" name="Text Placeholder 3"/>
          <p:cNvSpPr>
            <a:spLocks noGrp="1"/>
          </p:cNvSpPr>
          <p:nvPr>
            <p:ph type="body"/>
          </p:nvPr>
        </p:nvSpPr>
        <p:spPr>
          <a:xfrm>
            <a:off x="457200" y="2971800"/>
            <a:ext cx="8229240" cy="3429000"/>
          </a:xfrm>
        </p:spPr>
        <p:txBody>
          <a:bodyPr>
            <a:norm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i="1" dirty="0" smtClean="0"/>
              <a:t>Фумигация бромистым </a:t>
            </a:r>
            <a:r>
              <a:rPr lang="ru-RU" sz="2400" i="1" dirty="0" smtClean="0"/>
              <a:t>метилом (МВ) </a:t>
            </a:r>
          </a:p>
          <a:p>
            <a:pPr algn="just"/>
            <a:r>
              <a:rPr lang="ru-RU" sz="2400" i="1" dirty="0" smtClean="0"/>
              <a:t>   Фумигация древесного упаковочного материала бромистым метилом должна проводиться в соответствии со схемой, указанной  стандартом и утвержденной НОКЗР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i="1" dirty="0" smtClean="0"/>
              <a:t>Страны Евросоюза  фумигации МВ не используют, </a:t>
            </a:r>
            <a:r>
              <a:rPr lang="ru-RU" sz="2400" b="1" i="1" dirty="0" smtClean="0"/>
              <a:t>но ДУМ обработанный МВ в других странах принимается</a:t>
            </a:r>
            <a:r>
              <a:rPr lang="ru-RU" sz="2400" i="1" dirty="0" smtClean="0"/>
              <a:t>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i="1" dirty="0" smtClean="0"/>
              <a:t>Фумигация сульфурилфторидом </a:t>
            </a:r>
            <a:r>
              <a:rPr lang="ru-RU" sz="2400" i="1" dirty="0" smtClean="0"/>
              <a:t>(SF)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508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/>
          </p:nvPr>
        </p:nvSpPr>
        <p:spPr>
          <a:xfrm>
            <a:off x="457200" y="1219200"/>
            <a:ext cx="8229240" cy="1066800"/>
          </a:xfrm>
        </p:spPr>
        <p:txBody>
          <a:bodyPr>
            <a:normAutofit/>
          </a:bodyPr>
          <a:lstStyle/>
          <a:p>
            <a:pPr algn="ctr"/>
            <a:r>
              <a:rPr lang="ru-RU" sz="3600" b="1" i="1" dirty="0" smtClean="0"/>
              <a:t>Особенности обработки </a:t>
            </a:r>
            <a:r>
              <a:rPr lang="lt-LT" sz="3600" b="1" i="1" dirty="0" smtClean="0"/>
              <a:t>SF</a:t>
            </a:r>
            <a:endParaRPr lang="en-US" sz="3600" b="1" i="1" dirty="0"/>
          </a:p>
        </p:txBody>
      </p:sp>
      <p:sp>
        <p:nvSpPr>
          <p:cNvPr id="4" name="Text Placeholder 3"/>
          <p:cNvSpPr>
            <a:spLocks noGrp="1"/>
          </p:cNvSpPr>
          <p:nvPr>
            <p:ph type="body"/>
          </p:nvPr>
        </p:nvSpPr>
        <p:spPr>
          <a:xfrm>
            <a:off x="457200" y="2286000"/>
            <a:ext cx="8229240" cy="3657600"/>
          </a:xfrm>
        </p:spPr>
        <p:txBody>
          <a:bodyPr>
            <a:no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000" i="1" dirty="0" smtClean="0"/>
              <a:t>Обработка сульфурилфторидом должна проводиться в  соответствии со схемой, указанной в МСФМ и утвержденной НОКЗР.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000" i="1" dirty="0" smtClean="0"/>
              <a:t>позволяет достигать минимальную сумму произведений концентрации на время в течение 24 или 48 часов при заданной температуре и с конечной остаточной концентрацией, которые указаны в ISPM15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000" i="1" dirty="0" smtClean="0"/>
              <a:t>Минимальная температура древесины не должна быть ниже 20°C, а минимальная продолжительность экспозиции не должна быть меньше времени, указанного для каждой температуры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073786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062480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sz="3600" b="1" i="1" dirty="0" smtClean="0"/>
              <a:t>Сульфурилфторид </a:t>
            </a:r>
            <a:r>
              <a:rPr lang="ru-RU" sz="3600" b="1" i="1" dirty="0" smtClean="0"/>
              <a:t>применяется </a:t>
            </a:r>
            <a:r>
              <a:rPr lang="ru-RU" sz="3600" b="1" i="1" dirty="0" smtClean="0"/>
              <a:t>для обработки</a:t>
            </a:r>
            <a:endParaRPr lang="en-US" sz="3600" b="1" i="1" dirty="0"/>
          </a:p>
        </p:txBody>
      </p:sp>
      <p:sp>
        <p:nvSpPr>
          <p:cNvPr id="4" name="Text Placeholder 3"/>
          <p:cNvSpPr>
            <a:spLocks noGrp="1"/>
          </p:cNvSpPr>
          <p:nvPr>
            <p:ph type="body"/>
          </p:nvPr>
        </p:nvSpPr>
        <p:spPr>
          <a:xfrm>
            <a:off x="457200" y="3048000"/>
            <a:ext cx="8229240" cy="3352800"/>
          </a:xfrm>
        </p:spPr>
        <p:txBody>
          <a:bodyPr>
            <a:normAutofit/>
          </a:bodyPr>
          <a:lstStyle/>
          <a:p>
            <a:r>
              <a:rPr lang="ru-RU" sz="2800" i="1" dirty="0" smtClean="0"/>
              <a:t>Если древесина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ru-RU" sz="2800" i="1" dirty="0" smtClean="0"/>
              <a:t>Не превышает </a:t>
            </a:r>
            <a:r>
              <a:rPr lang="ru-RU" sz="2800" i="1" dirty="0" smtClean="0"/>
              <a:t>20 см при измерении по наименьшему габариту</a:t>
            </a:r>
            <a:r>
              <a:rPr lang="lt-LT" sz="2800" i="1" dirty="0" smtClean="0"/>
              <a:t>,</a:t>
            </a:r>
            <a:endParaRPr lang="ru-RU" sz="2800" i="1" dirty="0" smtClean="0"/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ru-RU" sz="2800" i="1" dirty="0" smtClean="0"/>
              <a:t>материала с содержанием влаги </a:t>
            </a:r>
            <a:r>
              <a:rPr lang="ru-RU" sz="2800" i="1" dirty="0" smtClean="0"/>
              <a:t>менее 75</a:t>
            </a:r>
            <a:r>
              <a:rPr lang="ru-RU" sz="2800" i="1" dirty="0" smtClean="0"/>
              <a:t>% (сухая основа).</a:t>
            </a:r>
          </a:p>
          <a:p>
            <a:endParaRPr lang="en-US" sz="2800" i="1" dirty="0"/>
          </a:p>
        </p:txBody>
      </p:sp>
    </p:spTree>
    <p:extLst>
      <p:ext uri="{BB962C8B-B14F-4D97-AF65-F5344CB8AC3E}">
        <p14:creationId xmlns:p14="http://schemas.microsoft.com/office/powerpoint/2010/main" val="4170195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665438"/>
          </a:xfrm>
        </p:spPr>
        <p:txBody>
          <a:bodyPr>
            <a:normAutofit/>
          </a:bodyPr>
          <a:lstStyle/>
          <a:p>
            <a:pPr algn="ctr"/>
            <a:r>
              <a:rPr lang="ru-RU" sz="3600" b="1" i="1" dirty="0" smtClean="0"/>
              <a:t>Маркировка (1)</a:t>
            </a:r>
            <a:endParaRPr lang="en-US" sz="3600" b="1" i="1" dirty="0"/>
          </a:p>
        </p:txBody>
      </p:sp>
      <p:sp>
        <p:nvSpPr>
          <p:cNvPr id="4" name="Text Placeholder 3"/>
          <p:cNvSpPr>
            <a:spLocks noGrp="1"/>
          </p:cNvSpPr>
          <p:nvPr>
            <p:ph type="body"/>
          </p:nvPr>
        </p:nvSpPr>
        <p:spPr>
          <a:xfrm>
            <a:off x="457200" y="2209800"/>
            <a:ext cx="8229240" cy="4191000"/>
          </a:xfrm>
        </p:spPr>
        <p:txBody>
          <a:bodyPr/>
          <a:lstStyle/>
          <a:p>
            <a:r>
              <a:rPr lang="ru-RU" sz="2400" i="1" dirty="0" smtClean="0"/>
              <a:t>Содержание маркировки</a:t>
            </a:r>
          </a:p>
          <a:p>
            <a:r>
              <a:rPr lang="ru-RU" sz="2400" i="1" dirty="0" smtClean="0"/>
              <a:t> - символ (знак IPPC);</a:t>
            </a:r>
          </a:p>
          <a:p>
            <a:r>
              <a:rPr lang="ru-RU" sz="2400" i="1" dirty="0" smtClean="0"/>
              <a:t>-  код страны (утвержденный ISO);</a:t>
            </a:r>
          </a:p>
          <a:p>
            <a:r>
              <a:rPr lang="ru-RU" sz="2400" i="1" dirty="0" smtClean="0"/>
              <a:t>код </a:t>
            </a:r>
            <a:r>
              <a:rPr lang="lt-LT" sz="2400" i="1" dirty="0" smtClean="0"/>
              <a:t>(</a:t>
            </a:r>
            <a:r>
              <a:rPr lang="ru-RU" sz="2400" i="1" dirty="0" smtClean="0"/>
              <a:t>регистрационный номер) изготовителя материала или обработки;</a:t>
            </a:r>
          </a:p>
          <a:p>
            <a:r>
              <a:rPr lang="ru-RU" sz="2400" i="1" dirty="0" smtClean="0"/>
              <a:t>код обработки (НТ, DH, МВ или SF)</a:t>
            </a:r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5600" y="1620562"/>
            <a:ext cx="1731414" cy="196308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428" y="5334000"/>
            <a:ext cx="3877392" cy="1426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489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757680"/>
          </a:xfrm>
        </p:spPr>
        <p:txBody>
          <a:bodyPr>
            <a:normAutofit/>
          </a:bodyPr>
          <a:lstStyle/>
          <a:p>
            <a:pPr algn="ctr"/>
            <a:r>
              <a:rPr lang="ru-RU" sz="3600" b="1" i="1" dirty="0" smtClean="0"/>
              <a:t>Маркировка (2)</a:t>
            </a:r>
            <a:endParaRPr lang="en-US" sz="3600" b="1" i="1" dirty="0"/>
          </a:p>
        </p:txBody>
      </p:sp>
      <p:sp>
        <p:nvSpPr>
          <p:cNvPr id="4" name="Text Placeholder 3"/>
          <p:cNvSpPr>
            <a:spLocks noGrp="1"/>
          </p:cNvSpPr>
          <p:nvPr>
            <p:ph type="body"/>
          </p:nvPr>
        </p:nvSpPr>
        <p:spPr>
          <a:xfrm>
            <a:off x="468284" y="1605905"/>
            <a:ext cx="8305800" cy="3216720"/>
          </a:xfrm>
        </p:spPr>
        <p:txBody>
          <a:bodyPr/>
          <a:lstStyle/>
          <a:p>
            <a:r>
              <a:rPr lang="ru-RU" sz="2400" i="1" dirty="0" smtClean="0"/>
              <a:t>Информация маркировки размещается в рамках  маркировочного знака. Другая, не предусмотренная стандартом информация может быть размещена за рамкой знака.</a:t>
            </a:r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044" y="4267200"/>
            <a:ext cx="4267200" cy="247486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8569" y="4267200"/>
            <a:ext cx="4086190" cy="2540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3093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605280"/>
          </a:xfrm>
        </p:spPr>
        <p:txBody>
          <a:bodyPr>
            <a:normAutofit/>
          </a:bodyPr>
          <a:lstStyle/>
          <a:p>
            <a:pPr algn="ctr"/>
            <a:r>
              <a:rPr lang="ru-RU" sz="3600" b="1" i="1" dirty="0" smtClean="0"/>
              <a:t>Законодательства (1)</a:t>
            </a:r>
            <a:endParaRPr lang="en-US" sz="3600" b="1" i="1" dirty="0"/>
          </a:p>
        </p:txBody>
      </p:sp>
      <p:sp>
        <p:nvSpPr>
          <p:cNvPr id="4" name="Text Placeholder 3"/>
          <p:cNvSpPr>
            <a:spLocks noGrp="1"/>
          </p:cNvSpPr>
          <p:nvPr>
            <p:ph type="body"/>
          </p:nvPr>
        </p:nvSpPr>
        <p:spPr>
          <a:xfrm>
            <a:off x="457200" y="2438400"/>
            <a:ext cx="8229240" cy="3810000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i="1" dirty="0" smtClean="0"/>
              <a:t>МСФМ (ISPM) 15 Регулирование древесного упаковочного материала в международной торговле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i="1" dirty="0" smtClean="0"/>
              <a:t>Директива Совета Европейского союза 2000/29/EB о защитных мерах против ввоза организмов, вредных для растений и растительных продуктов и их распространения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2962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833880"/>
          </a:xfrm>
        </p:spPr>
        <p:txBody>
          <a:bodyPr>
            <a:normAutofit/>
          </a:bodyPr>
          <a:lstStyle/>
          <a:p>
            <a:pPr algn="ctr"/>
            <a:r>
              <a:rPr lang="ru-RU" sz="3600" b="1" i="1" dirty="0" smtClean="0"/>
              <a:t>Маркировка (3)</a:t>
            </a:r>
            <a:endParaRPr lang="en-US" sz="3600" b="1" i="1" dirty="0"/>
          </a:p>
        </p:txBody>
      </p:sp>
      <p:sp>
        <p:nvSpPr>
          <p:cNvPr id="4" name="Text Placeholder 3"/>
          <p:cNvSpPr>
            <a:spLocks noGrp="1"/>
          </p:cNvSpPr>
          <p:nvPr>
            <p:ph type="body"/>
          </p:nvPr>
        </p:nvSpPr>
        <p:spPr>
          <a:xfrm>
            <a:off x="465333" y="2438400"/>
            <a:ext cx="8229240" cy="2362200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i="1" dirty="0" smtClean="0"/>
              <a:t>Маркировка должна быть:</a:t>
            </a:r>
          </a:p>
          <a:p>
            <a:r>
              <a:rPr lang="ru-RU" sz="2000" i="1" dirty="0" smtClean="0"/>
              <a:t>- легко читаемой,</a:t>
            </a:r>
          </a:p>
          <a:p>
            <a:r>
              <a:rPr lang="ru-RU" sz="2000" i="1" dirty="0" smtClean="0"/>
              <a:t>- долговечной и не допускающей ее переноса,</a:t>
            </a:r>
          </a:p>
          <a:p>
            <a:r>
              <a:rPr lang="ru-RU" sz="2000" i="1" dirty="0" smtClean="0"/>
              <a:t>- расположенной в месте как минимум, на двух противоположных сторонах  ДУМ,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i="1" dirty="0" smtClean="0"/>
              <a:t>Маркировка не должна наноситься от руки.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i="1" dirty="0" smtClean="0"/>
              <a:t>Нельзя использовать красного и оранжевого цветов</a:t>
            </a:r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272" y="4724400"/>
            <a:ext cx="3389681" cy="20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853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ь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833880"/>
          </a:xfrm>
        </p:spPr>
        <p:txBody>
          <a:bodyPr>
            <a:normAutofit/>
          </a:bodyPr>
          <a:lstStyle/>
          <a:p>
            <a:pPr algn="ctr"/>
            <a:r>
              <a:rPr lang="ru-RU" sz="3600" b="1" i="1" dirty="0" smtClean="0"/>
              <a:t>Отремонтированный ДУМ </a:t>
            </a:r>
            <a:endParaRPr lang="en-US" sz="3600" b="1" i="1" dirty="0"/>
          </a:p>
        </p:txBody>
      </p:sp>
      <p:sp>
        <p:nvSpPr>
          <p:cNvPr id="4" name="Text Placeholder 3"/>
          <p:cNvSpPr>
            <a:spLocks noGrp="1"/>
          </p:cNvSpPr>
          <p:nvPr>
            <p:ph type="body"/>
          </p:nvPr>
        </p:nvSpPr>
        <p:spPr>
          <a:xfrm>
            <a:off x="457200" y="2624520"/>
            <a:ext cx="8229240" cy="3395280"/>
          </a:xfrm>
        </p:spPr>
        <p:txBody>
          <a:bodyPr/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ru-RU" sz="2800" i="1" dirty="0" smtClean="0"/>
              <a:t>Отремонтированный ДУМ это когда замеряется  не более примерно одной трети составных частей.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ru-RU" sz="2800" i="1" dirty="0" smtClean="0"/>
              <a:t>Каждый добавленный компонент должен быть маркирован по отдельности согласно стардарту</a:t>
            </a:r>
            <a:r>
              <a:rPr lang="ru-RU" dirty="0" smtClean="0"/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6646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681480"/>
          </a:xfrm>
        </p:spPr>
        <p:txBody>
          <a:bodyPr>
            <a:normAutofit/>
          </a:bodyPr>
          <a:lstStyle/>
          <a:p>
            <a:pPr algn="ctr"/>
            <a:r>
              <a:rPr lang="ru-RU" sz="3600" b="1" i="1" dirty="0" smtClean="0"/>
              <a:t>Переделанный ДУМ</a:t>
            </a:r>
            <a:endParaRPr lang="en-US" sz="3600" b="1" i="1" dirty="0"/>
          </a:p>
        </p:txBody>
      </p:sp>
      <p:sp>
        <p:nvSpPr>
          <p:cNvPr id="4" name="Text Placeholder 3"/>
          <p:cNvSpPr>
            <a:spLocks noGrp="1"/>
          </p:cNvSpPr>
          <p:nvPr>
            <p:ph type="body"/>
          </p:nvPr>
        </p:nvSpPr>
        <p:spPr>
          <a:xfrm>
            <a:off x="457200" y="2743200"/>
            <a:ext cx="8229240" cy="2835720"/>
          </a:xfrm>
        </p:spPr>
        <p:txBody>
          <a:bodyPr>
            <a:normAutofit/>
          </a:bodyPr>
          <a:lstStyle/>
          <a:p>
            <a:r>
              <a:rPr lang="ru-RU" sz="2800" i="1" dirty="0" smtClean="0"/>
              <a:t>Заменяется более одной трети составных частей ДУМ</a:t>
            </a:r>
            <a:r>
              <a:rPr lang="lt-LT" sz="2800" i="1" dirty="0" smtClean="0"/>
              <a:t>:</a:t>
            </a:r>
            <a:endParaRPr lang="ru-RU" sz="2800" i="1" dirty="0" smtClean="0"/>
          </a:p>
          <a:p>
            <a:r>
              <a:rPr lang="ru-RU" sz="2800" i="1" dirty="0" smtClean="0"/>
              <a:t> - Любая ранее нанесенная маркировка должна быть навсегда уничтожена.</a:t>
            </a:r>
          </a:p>
          <a:p>
            <a:r>
              <a:rPr lang="ru-RU" sz="2800" i="1" dirty="0" smtClean="0"/>
              <a:t> - ДУМ подвергается повторной обработке и наносится новая маркировка.</a:t>
            </a:r>
          </a:p>
          <a:p>
            <a:endParaRPr lang="en-US" sz="2800" i="1" dirty="0"/>
          </a:p>
        </p:txBody>
      </p:sp>
    </p:spTree>
    <p:extLst>
      <p:ext uri="{BB962C8B-B14F-4D97-AF65-F5344CB8AC3E}">
        <p14:creationId xmlns:p14="http://schemas.microsoft.com/office/powerpoint/2010/main" val="98358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757680"/>
          </a:xfrm>
        </p:spPr>
        <p:txBody>
          <a:bodyPr>
            <a:normAutofit/>
          </a:bodyPr>
          <a:lstStyle/>
          <a:p>
            <a:pPr algn="ctr"/>
            <a:r>
              <a:rPr lang="ru-RU" sz="3600" b="1" i="1" dirty="0" smtClean="0"/>
              <a:t>Право на изготовление ДУМ</a:t>
            </a:r>
            <a:endParaRPr lang="en-US" sz="3600" b="1" i="1" dirty="0"/>
          </a:p>
        </p:txBody>
      </p:sp>
      <p:sp>
        <p:nvSpPr>
          <p:cNvPr id="4" name="Text Placeholder 3"/>
          <p:cNvSpPr>
            <a:spLocks noGrp="1"/>
          </p:cNvSpPr>
          <p:nvPr>
            <p:ph type="body"/>
          </p:nvPr>
        </p:nvSpPr>
        <p:spPr>
          <a:xfrm>
            <a:off x="457200" y="2548320"/>
            <a:ext cx="8229240" cy="3776280"/>
          </a:xfrm>
        </p:spPr>
        <p:txBody>
          <a:bodyPr>
            <a:normAutofit lnSpcReduction="10000"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i="1" dirty="0" smtClean="0"/>
              <a:t>Изготовитель должен быть зарегистрирован в фитосанитарном регистре,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i="1" dirty="0" smtClean="0"/>
              <a:t>Подает заявку для получения разрешения для обработки или изготовления ДУМ,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i="1" dirty="0" smtClean="0"/>
              <a:t>Инспектор регистрирует заявку и пересылает эсксперту для проведения оценки камеры,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i="1" dirty="0" smtClean="0"/>
              <a:t>Получив положительный отчет эксперта инспектор проводит фитосанитарную проверку,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i="1" dirty="0" smtClean="0"/>
              <a:t>Результаты проверки с выводами и рекомендацией высылает специалистам фитосанитарного отдела (ФО)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i="1" dirty="0" smtClean="0"/>
              <a:t>После проверки предоставленной документации ФО, издается приказ директора</a:t>
            </a:r>
            <a:r>
              <a:rPr lang="en-US" sz="2000" i="1" dirty="0" smtClean="0"/>
              <a:t>,</a:t>
            </a:r>
            <a:r>
              <a:rPr lang="ru-RU" sz="2000" i="1" dirty="0" smtClean="0"/>
              <a:t> предоставляющей право для использования номера для маркировки ДУМ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i="1" dirty="0"/>
          </a:p>
        </p:txBody>
      </p:sp>
    </p:spTree>
    <p:extLst>
      <p:ext uri="{BB962C8B-B14F-4D97-AF65-F5344CB8AC3E}">
        <p14:creationId xmlns:p14="http://schemas.microsoft.com/office/powerpoint/2010/main" val="1899986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757680"/>
          </a:xfrm>
        </p:spPr>
        <p:txBody>
          <a:bodyPr>
            <a:normAutofit/>
          </a:bodyPr>
          <a:lstStyle/>
          <a:p>
            <a:pPr algn="ctr"/>
            <a:r>
              <a:rPr lang="ru-RU" sz="3600" b="1" i="1" dirty="0" smtClean="0"/>
              <a:t>Действия инспектора</a:t>
            </a:r>
            <a:endParaRPr lang="en-US" sz="3600" b="1" i="1" dirty="0"/>
          </a:p>
        </p:txBody>
      </p:sp>
      <p:sp>
        <p:nvSpPr>
          <p:cNvPr id="4" name="Text Placeholder 3"/>
          <p:cNvSpPr>
            <a:spLocks noGrp="1"/>
          </p:cNvSpPr>
          <p:nvPr>
            <p:ph type="body"/>
          </p:nvPr>
        </p:nvSpPr>
        <p:spPr>
          <a:xfrm>
            <a:off x="457200" y="2548320"/>
            <a:ext cx="8229240" cy="3928680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i="1" dirty="0" smtClean="0"/>
              <a:t>Заводит папку с уже имеющимися документами для получившего право маркировать ДУМ</a:t>
            </a:r>
            <a:r>
              <a:rPr lang="lt-LT" sz="2400" i="1" dirty="0" smtClean="0"/>
              <a:t>,</a:t>
            </a:r>
            <a:endParaRPr lang="ru-RU" sz="2400" i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i="1" dirty="0" smtClean="0"/>
              <a:t>Данное предприятие проверяется согласно плану не менее 2 раз в год</a:t>
            </a:r>
            <a:r>
              <a:rPr lang="lt-LT" sz="2400" i="1" dirty="0" smtClean="0"/>
              <a:t>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i="1" dirty="0" smtClean="0"/>
              <a:t>Проверяется документация</a:t>
            </a:r>
            <a:r>
              <a:rPr lang="lt-LT" sz="2400" i="1" dirty="0" smtClean="0"/>
              <a:t>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i="1" dirty="0" smtClean="0"/>
              <a:t>Графики сушки</a:t>
            </a:r>
            <a:r>
              <a:rPr lang="lt-LT" sz="2400" i="1" dirty="0" smtClean="0"/>
              <a:t>,</a:t>
            </a:r>
            <a:endParaRPr lang="ru-RU" sz="2400" i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i="1" dirty="0" smtClean="0"/>
              <a:t>Места</a:t>
            </a:r>
            <a:r>
              <a:rPr lang="lt-LT" sz="2400" i="1" dirty="0" smtClean="0"/>
              <a:t> </a:t>
            </a:r>
            <a:r>
              <a:rPr lang="ru-RU" sz="2400" i="1" dirty="0" smtClean="0"/>
              <a:t>складирования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i="1" dirty="0" smtClean="0"/>
              <a:t>Маркировка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i="1" dirty="0" smtClean="0"/>
              <a:t>Регистрацию высушенных партий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i="1" dirty="0" smtClean="0"/>
              <a:t>При необходимости</a:t>
            </a:r>
            <a:r>
              <a:rPr lang="lt-LT" sz="2400" i="1" dirty="0" smtClean="0"/>
              <a:t>,</a:t>
            </a:r>
            <a:r>
              <a:rPr lang="ru-RU" sz="2400" i="1" dirty="0" smtClean="0"/>
              <a:t> документы купли продажи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2000" i="1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8675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833880"/>
          </a:xfrm>
        </p:spPr>
        <p:txBody>
          <a:bodyPr>
            <a:normAutofit/>
          </a:bodyPr>
          <a:lstStyle/>
          <a:p>
            <a:pPr algn="ctr"/>
            <a:r>
              <a:rPr lang="ru-RU" sz="3600" b="1" i="1" dirty="0" smtClean="0"/>
              <a:t>Эксперты по оценке камер</a:t>
            </a:r>
            <a:endParaRPr lang="en-US" sz="3600" b="1" i="1" dirty="0"/>
          </a:p>
        </p:txBody>
      </p:sp>
      <p:sp>
        <p:nvSpPr>
          <p:cNvPr id="4" name="Text Placeholder 3"/>
          <p:cNvSpPr>
            <a:spLocks noGrp="1"/>
          </p:cNvSpPr>
          <p:nvPr>
            <p:ph type="body"/>
          </p:nvPr>
        </p:nvSpPr>
        <p:spPr>
          <a:xfrm>
            <a:off x="457200" y="2438400"/>
            <a:ext cx="8229240" cy="3962400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i="1" dirty="0" smtClean="0"/>
              <a:t>Выбираются на конкурсной основе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i="1" dirty="0" smtClean="0"/>
              <a:t>Должны иметь соответствующее образование в области обработки дерева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i="1" dirty="0" smtClean="0"/>
              <a:t>Опыт работы камерной сушки не менее 3 лет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i="1" dirty="0" smtClean="0"/>
              <a:t>Принимается во внимание стоимость оценки камеры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i="1" dirty="0" smtClean="0"/>
              <a:t>Оплата работы эксперта проводится оцениваемым предприятием через Государственную службу по растениеводству при Министерстве сельского хозяйства</a:t>
            </a:r>
            <a:endParaRPr lang="en-US" sz="2400" i="1" dirty="0" smtClean="0"/>
          </a:p>
        </p:txBody>
      </p:sp>
    </p:spTree>
    <p:extLst>
      <p:ext uri="{BB962C8B-B14F-4D97-AF65-F5344CB8AC3E}">
        <p14:creationId xmlns:p14="http://schemas.microsoft.com/office/powerpoint/2010/main" val="1640815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605280"/>
          </a:xfrm>
        </p:spPr>
        <p:txBody>
          <a:bodyPr>
            <a:normAutofit/>
          </a:bodyPr>
          <a:lstStyle/>
          <a:p>
            <a:pPr algn="ctr"/>
            <a:r>
              <a:rPr lang="ru-RU" sz="3600" b="1" i="1" dirty="0" smtClean="0"/>
              <a:t>Обязанности эксперта</a:t>
            </a:r>
            <a:endParaRPr lang="en-US" sz="3600" b="1" i="1" dirty="0"/>
          </a:p>
        </p:txBody>
      </p:sp>
      <p:sp>
        <p:nvSpPr>
          <p:cNvPr id="4" name="Text Placeholder 3"/>
          <p:cNvSpPr>
            <a:spLocks noGrp="1"/>
          </p:cNvSpPr>
          <p:nvPr>
            <p:ph type="body"/>
          </p:nvPr>
        </p:nvSpPr>
        <p:spPr>
          <a:xfrm>
            <a:off x="457200" y="2362200"/>
            <a:ext cx="8229240" cy="4114800"/>
          </a:xfrm>
        </p:spPr>
        <p:txBody>
          <a:bodyPr>
            <a:normAutofit lnSpcReduction="10000"/>
          </a:bodyPr>
          <a:lstStyle/>
          <a:p>
            <a:endParaRPr lang="ru-RU" sz="2000" i="1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i="1" dirty="0" smtClean="0"/>
          </a:p>
          <a:p>
            <a:r>
              <a:rPr lang="ru-RU" sz="2000" i="1" dirty="0" smtClean="0"/>
              <a:t>Техническая оценка камеры</a:t>
            </a:r>
            <a:endParaRPr lang="ru-RU" sz="2000" i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i="1" dirty="0" smtClean="0"/>
              <a:t>Теплопроводность стен, пола, потолка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i="1" dirty="0" smtClean="0"/>
              <a:t>Нагревательные приборы, равномерность распределения тепла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i="1" dirty="0" smtClean="0"/>
              <a:t>Вентиляция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i="1" dirty="0" smtClean="0"/>
              <a:t>Установление зондов в нескольких точках камеры при помощи которых определяют самые холодные точки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i="1" dirty="0" smtClean="0"/>
              <a:t>Установить вид и толщину обрабатываемой древесины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i="1" dirty="0" smtClean="0"/>
              <a:t>Время проведения сушки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i="1" dirty="0" smtClean="0"/>
              <a:t>Наличие зондов, компьютеров для (фиксации) записи процесса обработки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i="1" dirty="0" smtClean="0"/>
              <a:t>Подготовка отчета выводов рекомендаций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i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i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i="1" dirty="0" smtClean="0"/>
          </a:p>
          <a:p>
            <a:endParaRPr lang="en-US" sz="2000" i="1" dirty="0"/>
          </a:p>
        </p:txBody>
      </p:sp>
    </p:spTree>
    <p:extLst>
      <p:ext uri="{BB962C8B-B14F-4D97-AF65-F5344CB8AC3E}">
        <p14:creationId xmlns:p14="http://schemas.microsoft.com/office/powerpoint/2010/main" val="2622741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833880"/>
          </a:xfrm>
        </p:spPr>
        <p:txBody>
          <a:bodyPr>
            <a:normAutofit/>
          </a:bodyPr>
          <a:lstStyle/>
          <a:p>
            <a:pPr algn="ctr"/>
            <a:r>
              <a:rPr lang="ru-RU" sz="3600" b="1" i="1" dirty="0" smtClean="0"/>
              <a:t>Использование выводов эксперта</a:t>
            </a:r>
            <a:endParaRPr lang="en-US" sz="3600" b="1" i="1" dirty="0"/>
          </a:p>
        </p:txBody>
      </p:sp>
      <p:sp>
        <p:nvSpPr>
          <p:cNvPr id="4" name="Text Placeholder 3"/>
          <p:cNvSpPr>
            <a:spLocks noGrp="1"/>
          </p:cNvSpPr>
          <p:nvPr>
            <p:ph type="body"/>
          </p:nvPr>
        </p:nvSpPr>
        <p:spPr>
          <a:xfrm>
            <a:off x="457200" y="2514600"/>
            <a:ext cx="8229240" cy="2362200"/>
          </a:xfrm>
        </p:spPr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i="1" dirty="0" smtClean="0"/>
              <a:t>В процессе обработки предприятие обязано устанавливать зонды в самых холодных</a:t>
            </a:r>
            <a:r>
              <a:rPr lang="lt-LT" sz="2400" i="1" dirty="0" smtClean="0"/>
              <a:t>,</a:t>
            </a:r>
            <a:r>
              <a:rPr lang="ru-RU" sz="2400" i="1" dirty="0" smtClean="0"/>
              <a:t> экспертом установленных точках</a:t>
            </a:r>
            <a:r>
              <a:rPr lang="en-US" sz="2400" i="1" dirty="0" smtClean="0"/>
              <a:t> </a:t>
            </a:r>
            <a:r>
              <a:rPr lang="ru-RU" sz="2400" i="1" dirty="0" smtClean="0"/>
              <a:t>камеры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i="1" dirty="0" smtClean="0"/>
              <a:t>Инспектор проводя контрольные исследования при сборе данных со своим накопителем данных также пользуется выводами эксперта</a:t>
            </a:r>
            <a:endParaRPr lang="en-US" sz="2400" i="1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9800" y="4953000"/>
            <a:ext cx="3590476" cy="15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6695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757680"/>
          </a:xfrm>
        </p:spPr>
        <p:txBody>
          <a:bodyPr>
            <a:normAutofit/>
          </a:bodyPr>
          <a:lstStyle/>
          <a:p>
            <a:pPr algn="ctr"/>
            <a:r>
              <a:rPr lang="ru-RU" sz="3600" b="1" i="1" dirty="0" smtClean="0"/>
              <a:t>Процедуры при импорте</a:t>
            </a:r>
            <a:endParaRPr lang="en-US" sz="3600" b="1" i="1" dirty="0"/>
          </a:p>
        </p:txBody>
      </p:sp>
      <p:sp>
        <p:nvSpPr>
          <p:cNvPr id="4" name="Text Placeholder 3"/>
          <p:cNvSpPr>
            <a:spLocks noGrp="1"/>
          </p:cNvSpPr>
          <p:nvPr>
            <p:ph type="body"/>
          </p:nvPr>
        </p:nvSpPr>
        <p:spPr>
          <a:xfrm>
            <a:off x="457200" y="2438400"/>
            <a:ext cx="8229240" cy="3810000"/>
          </a:xfrm>
        </p:spPr>
        <p:txBody>
          <a:bodyPr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i="1" dirty="0" smtClean="0"/>
              <a:t>ДУМ сопровождают большую часть грузов не подлежащих фитосанитарному контролю, которым и следует уделить  внимание. 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i="1" dirty="0" smtClean="0"/>
              <a:t>  Установливается сотрудничество с таможенными службами, которые направляют ДУМ для фитосанитарного контроля.</a:t>
            </a:r>
            <a:endParaRPr lang="en-US" sz="2800" i="1" dirty="0"/>
          </a:p>
        </p:txBody>
      </p:sp>
    </p:spTree>
    <p:extLst>
      <p:ext uri="{BB962C8B-B14F-4D97-AF65-F5344CB8AC3E}">
        <p14:creationId xmlns:p14="http://schemas.microsoft.com/office/powerpoint/2010/main" val="759484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757680"/>
          </a:xfrm>
        </p:spPr>
        <p:txBody>
          <a:bodyPr>
            <a:normAutofit/>
          </a:bodyPr>
          <a:lstStyle/>
          <a:p>
            <a:pPr algn="ctr"/>
            <a:r>
              <a:rPr lang="ru-RU" sz="3600" b="1" i="1" dirty="0" smtClean="0"/>
              <a:t>Контроль ДУМ в пункте ввоза</a:t>
            </a:r>
            <a:endParaRPr lang="en-US" sz="3600" b="1" i="1" dirty="0"/>
          </a:p>
        </p:txBody>
      </p:sp>
      <p:sp>
        <p:nvSpPr>
          <p:cNvPr id="4" name="Text Placeholder 3"/>
          <p:cNvSpPr>
            <a:spLocks noGrp="1"/>
          </p:cNvSpPr>
          <p:nvPr>
            <p:ph type="body"/>
          </p:nvPr>
        </p:nvSpPr>
        <p:spPr>
          <a:xfrm>
            <a:off x="457200" y="2438400"/>
            <a:ext cx="8229240" cy="3810000"/>
          </a:xfrm>
        </p:spPr>
        <p:txBody>
          <a:bodyPr/>
          <a:lstStyle/>
          <a:p>
            <a:pPr algn="just"/>
            <a:r>
              <a:rPr lang="ru-RU" sz="2400" i="1" dirty="0" smtClean="0"/>
              <a:t>Проверка на выявление: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i="1" dirty="0" smtClean="0"/>
              <a:t>маркировки и ее соответствие требованиям стандарта,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i="1" dirty="0" smtClean="0"/>
              <a:t>вредных организмов и их симптомов,</a:t>
            </a:r>
          </a:p>
          <a:p>
            <a:pPr algn="just"/>
            <a:r>
              <a:rPr lang="ru-RU" sz="2400" i="1" dirty="0" smtClean="0"/>
              <a:t>Присутствие коры согласно стандарту:</a:t>
            </a:r>
          </a:p>
          <a:p>
            <a:pPr algn="just"/>
            <a:r>
              <a:rPr lang="ru-RU" sz="2400" i="1" dirty="0" smtClean="0"/>
              <a:t> - ширина менее 3 см (вне зависимости от их длины) или</a:t>
            </a:r>
          </a:p>
          <a:p>
            <a:pPr algn="just"/>
            <a:r>
              <a:rPr lang="ru-RU" sz="2400" i="1" dirty="0" smtClean="0"/>
              <a:t>- ширина более 3 см при общей площади поверхности одной отдельной площадки коры должна быть менее 50 квадратных сантиметров.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8280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681480"/>
          </a:xfrm>
        </p:spPr>
        <p:txBody>
          <a:bodyPr>
            <a:normAutofit/>
          </a:bodyPr>
          <a:lstStyle/>
          <a:p>
            <a:pPr algn="ctr"/>
            <a:r>
              <a:rPr lang="ru-RU" sz="3600" b="1" i="1" dirty="0" smtClean="0"/>
              <a:t>Законодательства (2)</a:t>
            </a:r>
            <a:endParaRPr lang="en-US" sz="3600" b="1" i="1" dirty="0"/>
          </a:p>
        </p:txBody>
      </p:sp>
      <p:sp>
        <p:nvSpPr>
          <p:cNvPr id="4" name="Text Placeholder 3"/>
          <p:cNvSpPr>
            <a:spLocks noGrp="1"/>
          </p:cNvSpPr>
          <p:nvPr>
            <p:ph type="body"/>
          </p:nvPr>
        </p:nvSpPr>
        <p:spPr>
          <a:xfrm>
            <a:off x="457200" y="2472120"/>
            <a:ext cx="8229240" cy="3852480"/>
          </a:xfrm>
        </p:spPr>
        <p:txBody>
          <a:bodyPr>
            <a:normAutofit lnSpcReduction="10000"/>
          </a:bodyPr>
          <a:lstStyle/>
          <a:p>
            <a:r>
              <a:rPr lang="ru-RU" sz="2400" i="1" dirty="0" smtClean="0"/>
              <a:t>Ряд решений Европейского Союза: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i="1" dirty="0" smtClean="0"/>
              <a:t>2015/474/ES надзор за китайским ДУМ, используемым для перевозки указанных товаров, проверки  и другие меры по перевозке указанных товаров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i="1" dirty="0" smtClean="0"/>
              <a:t>2015/179/ES позволяет отступление от требований директивы 2000/29/ЕС для ввоза ящиков с боеприпасами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i="1" dirty="0" smtClean="0"/>
              <a:t>2018/1137/ES о досмотре завозимого Древесного Упаковочного Материала с грузами из третьих стран, о фитосанитарных проверках и других мерах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8703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062480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sz="3600" b="1" i="1" dirty="0" smtClean="0"/>
              <a:t>Контроль китайских товаров с ДУМ</a:t>
            </a:r>
            <a:endParaRPr lang="en-US" sz="3600" b="1" i="1" dirty="0"/>
          </a:p>
        </p:txBody>
      </p:sp>
      <p:sp>
        <p:nvSpPr>
          <p:cNvPr id="4" name="Text Placeholder 3"/>
          <p:cNvSpPr>
            <a:spLocks noGrp="1"/>
          </p:cNvSpPr>
          <p:nvPr>
            <p:ph type="body"/>
          </p:nvPr>
        </p:nvSpPr>
        <p:spPr>
          <a:xfrm>
            <a:off x="457200" y="2743200"/>
            <a:ext cx="8229240" cy="3352800"/>
          </a:xfrm>
        </p:spPr>
        <p:txBody>
          <a:bodyPr/>
          <a:lstStyle/>
          <a:p>
            <a:r>
              <a:rPr lang="ru-RU" sz="2000" i="1" dirty="0" smtClean="0"/>
              <a:t>Согласно  решению 2015/474/ES  ДУМ контролируется при ввозе следующей продукции из Китая;</a:t>
            </a:r>
            <a:endParaRPr lang="en-US" sz="2000" i="1" dirty="0" smtClean="0"/>
          </a:p>
          <a:p>
            <a:r>
              <a:rPr lang="ru-RU" sz="2000" i="1" dirty="0" smtClean="0"/>
              <a:t>2514 – сланец,</a:t>
            </a:r>
          </a:p>
          <a:p>
            <a:r>
              <a:rPr lang="ru-RU" sz="2000" i="1" dirty="0" smtClean="0"/>
              <a:t>2515 – мрамор,</a:t>
            </a:r>
          </a:p>
          <a:p>
            <a:r>
              <a:rPr lang="ru-RU" sz="2000" i="1" dirty="0" smtClean="0"/>
              <a:t>2516 – гранит,</a:t>
            </a:r>
          </a:p>
          <a:p>
            <a:r>
              <a:rPr lang="en-US" sz="2000" i="1" dirty="0" smtClean="0"/>
              <a:t>6801 –</a:t>
            </a:r>
            <a:r>
              <a:rPr lang="ru-RU" sz="2000" i="1" dirty="0" smtClean="0"/>
              <a:t> установки, бордюры и плиты из природного камня </a:t>
            </a:r>
            <a:endParaRPr lang="en-US" sz="2000" i="1" dirty="0" smtClean="0"/>
          </a:p>
          <a:p>
            <a:r>
              <a:rPr lang="en-US" sz="2000" i="1" dirty="0" smtClean="0"/>
              <a:t>6802 –</a:t>
            </a:r>
            <a:r>
              <a:rPr lang="ru-RU" sz="2000" i="1" dirty="0" smtClean="0"/>
              <a:t> монументальный или строительный камень</a:t>
            </a:r>
            <a:endParaRPr lang="en-US" sz="2000" i="1" dirty="0" smtClean="0"/>
          </a:p>
          <a:p>
            <a:r>
              <a:rPr lang="en-US" sz="2000" i="1" dirty="0" smtClean="0"/>
              <a:t>6803 –</a:t>
            </a:r>
            <a:r>
              <a:rPr lang="ru-RU" sz="2000" i="1" dirty="0" smtClean="0"/>
              <a:t> обработанный шифер и изделия из сланца </a:t>
            </a:r>
            <a:endParaRPr lang="en-US" sz="2000" i="1" dirty="0" smtClean="0"/>
          </a:p>
          <a:p>
            <a:r>
              <a:rPr lang="en-US" sz="2000" i="1" dirty="0" smtClean="0"/>
              <a:t>6908 –</a:t>
            </a:r>
            <a:r>
              <a:rPr lang="ru-RU" sz="2000" i="1" dirty="0" smtClean="0"/>
              <a:t> глазурованные керамические настенная плитка</a:t>
            </a:r>
            <a:endParaRPr lang="en-US" sz="2000" i="1" dirty="0" smtClean="0"/>
          </a:p>
          <a:p>
            <a:r>
              <a:rPr lang="en-US" sz="2000" i="1" dirty="0" smtClean="0"/>
              <a:t>7210 –</a:t>
            </a:r>
            <a:r>
              <a:rPr lang="ru-RU" sz="2000" i="1" dirty="0" smtClean="0"/>
              <a:t> прокат плоский из железа или нелегированной стали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6981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flipV="1">
            <a:off x="457200" y="1418400"/>
            <a:ext cx="8229240" cy="1818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/>
          </p:nvPr>
        </p:nvSpPr>
        <p:spPr>
          <a:xfrm>
            <a:off x="457200" y="1676400"/>
            <a:ext cx="8229240" cy="1219200"/>
          </a:xfrm>
        </p:spPr>
        <p:txBody>
          <a:bodyPr/>
          <a:lstStyle/>
          <a:p>
            <a:pPr algn="ctr"/>
            <a:r>
              <a:rPr lang="ru-RU" sz="3600" b="1" i="1" dirty="0" smtClean="0"/>
              <a:t>Контроль китайских и белорусских товаров с ДУМ</a:t>
            </a:r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/>
          </p:nvPr>
        </p:nvSpPr>
        <p:spPr>
          <a:xfrm>
            <a:off x="457200" y="3124200"/>
            <a:ext cx="8229240" cy="2454720"/>
          </a:xfrm>
        </p:spPr>
        <p:txBody>
          <a:bodyPr>
            <a:normAutofit fontScale="92500" lnSpcReduction="20000"/>
          </a:bodyPr>
          <a:lstStyle/>
          <a:p>
            <a:r>
              <a:rPr lang="ru-RU" sz="2800" dirty="0" smtClean="0"/>
              <a:t>Согласно решению 2018/1137/ES о досмотре завозимого Древесного Упаковочного Материала с грузами из третьих стран, фитосанитарных проверках и других мерах</a:t>
            </a:r>
            <a:r>
              <a:rPr lang="lt-LT" sz="2800" dirty="0" smtClean="0"/>
              <a:t>,</a:t>
            </a:r>
            <a:r>
              <a:rPr lang="ru-RU" sz="2800" dirty="0" smtClean="0"/>
              <a:t> списки контролируемых товаров из обеих стран значительно расширены, которые можно найти по адресу</a:t>
            </a:r>
            <a:endParaRPr lang="lt-LT" sz="2800" dirty="0" smtClean="0"/>
          </a:p>
          <a:p>
            <a:endParaRPr lang="lt-LT" dirty="0" smtClean="0"/>
          </a:p>
          <a:p>
            <a:r>
              <a:rPr lang="en-US" dirty="0" smtClean="0">
                <a:hlinkClick r:id="rId2"/>
              </a:rPr>
              <a:t>https://eur-lex.europa.eu/legal-content/EN/TXT/?uri=CELEX:32018D1137</a:t>
            </a:r>
            <a:endParaRPr lang="lt-LT" dirty="0" smtClean="0"/>
          </a:p>
          <a:p>
            <a:endParaRPr lang="ru-RU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2130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/>
          </p:nvPr>
        </p:nvSpPr>
        <p:spPr>
          <a:xfrm>
            <a:off x="437147" y="1575351"/>
            <a:ext cx="8229240" cy="786849"/>
          </a:xfrm>
        </p:spPr>
        <p:txBody>
          <a:bodyPr>
            <a:normAutofit/>
          </a:bodyPr>
          <a:lstStyle/>
          <a:p>
            <a:pPr algn="ctr"/>
            <a:r>
              <a:rPr lang="ru-RU" sz="3600" b="1" i="1" dirty="0" smtClean="0"/>
              <a:t>Заметка для инспекторов</a:t>
            </a:r>
            <a:endParaRPr lang="en-US" sz="3600" b="1" i="1" dirty="0"/>
          </a:p>
        </p:txBody>
      </p:sp>
      <p:sp>
        <p:nvSpPr>
          <p:cNvPr id="4" name="Text Placeholder 3"/>
          <p:cNvSpPr>
            <a:spLocks noGrp="1"/>
          </p:cNvSpPr>
          <p:nvPr>
            <p:ph type="body"/>
          </p:nvPr>
        </p:nvSpPr>
        <p:spPr>
          <a:xfrm>
            <a:off x="457200" y="2519151"/>
            <a:ext cx="8229240" cy="3805449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sz="2800" i="1" dirty="0" smtClean="0"/>
              <a:t>Грузы древесины (то есть, строевая древесина и пиломатериалы) могут поддерживаться крепежной     древесиной, изготовленной из того же типа и качества древесины и соответствующей тем же     фитосанитарным требованиям, что и древесина в грузе. </a:t>
            </a:r>
            <a:r>
              <a:rPr lang="ru-RU" sz="2800" b="1" i="1" dirty="0" smtClean="0"/>
              <a:t>В таких случаях, крепежная древесина считаeтся частью груза, и не предъвляются требования как к древесным упаковочным материалам в контексте стандарта ISPM 15.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5431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062480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sz="3600" b="1" i="1" dirty="0" smtClean="0"/>
              <a:t>Рекомендуемые фитосанитарные меры в пункте ввоза</a:t>
            </a:r>
            <a:endParaRPr lang="en-US" sz="3600" b="1" i="1" dirty="0"/>
          </a:p>
        </p:txBody>
      </p:sp>
      <p:sp>
        <p:nvSpPr>
          <p:cNvPr id="4" name="Text Placeholder 3"/>
          <p:cNvSpPr>
            <a:spLocks noGrp="1"/>
          </p:cNvSpPr>
          <p:nvPr>
            <p:ph type="body"/>
          </p:nvPr>
        </p:nvSpPr>
        <p:spPr>
          <a:xfrm>
            <a:off x="457200" y="2683042"/>
            <a:ext cx="8229240" cy="3471480"/>
          </a:xfrm>
        </p:spPr>
        <p:txBody>
          <a:bodyPr/>
          <a:lstStyle/>
          <a:p>
            <a:r>
              <a:rPr lang="ru-RU" sz="2800" i="1" dirty="0" smtClean="0"/>
              <a:t>- сжигание, если разрешено,</a:t>
            </a:r>
          </a:p>
          <a:p>
            <a:r>
              <a:rPr lang="ru-RU" sz="2800" i="1" dirty="0" smtClean="0"/>
              <a:t>-  глубокое закапывание,</a:t>
            </a:r>
          </a:p>
          <a:p>
            <a:r>
              <a:rPr lang="ru-RU" sz="2800" i="1" dirty="0" smtClean="0"/>
              <a:t>-  переработка (измельчение на щепу и дальнейшая ее переработка),</a:t>
            </a:r>
          </a:p>
          <a:p>
            <a:r>
              <a:rPr lang="ru-RU" sz="2800" i="1" dirty="0" smtClean="0"/>
              <a:t>-  возврат,</a:t>
            </a:r>
          </a:p>
          <a:p>
            <a:r>
              <a:rPr lang="ru-RU" sz="2800" i="1" dirty="0" smtClean="0"/>
              <a:t>-  другие методы, утвержденные НОКЗР.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071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214880"/>
          </a:xfrm>
        </p:spPr>
        <p:txBody>
          <a:bodyPr>
            <a:normAutofit/>
          </a:bodyPr>
          <a:lstStyle/>
          <a:p>
            <a:pPr algn="ctr"/>
            <a:r>
              <a:rPr lang="ru-RU" sz="3600" b="1" i="1" dirty="0" smtClean="0"/>
              <a:t>Фитосанитарные меры в пункте ввоза (опыт Литвы)(1</a:t>
            </a:r>
            <a:endParaRPr lang="en-US" sz="3600" b="1" i="1" dirty="0"/>
          </a:p>
        </p:txBody>
      </p:sp>
      <p:sp>
        <p:nvSpPr>
          <p:cNvPr id="4" name="Text Placeholder 3"/>
          <p:cNvSpPr>
            <a:spLocks noGrp="1"/>
          </p:cNvSpPr>
          <p:nvPr>
            <p:ph type="body"/>
          </p:nvPr>
        </p:nvSpPr>
        <p:spPr>
          <a:xfrm>
            <a:off x="457200" y="3005520"/>
            <a:ext cx="8229240" cy="3319080"/>
          </a:xfrm>
        </p:spPr>
        <p:txBody>
          <a:bodyPr>
            <a:normAutofit/>
          </a:bodyPr>
          <a:lstStyle/>
          <a:p>
            <a:r>
              <a:rPr lang="ru-RU" sz="2800" i="1" dirty="0" smtClean="0"/>
              <a:t>Груз, предназначенный другой стране Евросоюза, несоответствующий требованиям ДУМ возвращается</a:t>
            </a:r>
          </a:p>
          <a:p>
            <a:r>
              <a:rPr lang="ru-RU" sz="2800" i="1" dirty="0" smtClean="0"/>
              <a:t>или </a:t>
            </a:r>
          </a:p>
          <a:p>
            <a:r>
              <a:rPr lang="ru-RU" sz="2800" i="1" dirty="0" smtClean="0"/>
              <a:t>при согласии НОКЗР разрешается ввоз при условии его дальнейшего контроля в стране назначения</a:t>
            </a:r>
            <a:endParaRPr lang="en-US" sz="2800" i="1" dirty="0"/>
          </a:p>
        </p:txBody>
      </p:sp>
    </p:spTree>
    <p:extLst>
      <p:ext uri="{BB962C8B-B14F-4D97-AF65-F5344CB8AC3E}">
        <p14:creationId xmlns:p14="http://schemas.microsoft.com/office/powerpoint/2010/main" val="2704365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367280"/>
          </a:xfrm>
        </p:spPr>
        <p:txBody>
          <a:bodyPr>
            <a:normAutofit/>
          </a:bodyPr>
          <a:lstStyle/>
          <a:p>
            <a:pPr algn="ctr"/>
            <a:r>
              <a:rPr lang="ru-RU" sz="3600" b="1" i="1" dirty="0" smtClean="0"/>
              <a:t>Фитосанитарные меры в пункте ввоза (опыт Литвы)(2)</a:t>
            </a:r>
            <a:endParaRPr lang="en-US" sz="3600" b="1" i="1" dirty="0"/>
          </a:p>
        </p:txBody>
      </p:sp>
      <p:sp>
        <p:nvSpPr>
          <p:cNvPr id="4" name="Text Placeholder 3"/>
          <p:cNvSpPr>
            <a:spLocks noGrp="1"/>
          </p:cNvSpPr>
          <p:nvPr>
            <p:ph type="body"/>
          </p:nvPr>
        </p:nvSpPr>
        <p:spPr>
          <a:xfrm>
            <a:off x="457200" y="2971800"/>
            <a:ext cx="8229240" cy="3352800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i="1" dirty="0" smtClean="0"/>
              <a:t>Груз возвращается при обнаружении живых микроорганизмов в ДУМ (в любом случае и предназначенном для любой страны).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i="1" dirty="0" smtClean="0"/>
              <a:t>Груз, предназначенный для Литвы, с несоответствующей маркировкой или при ее отсутствии может быть ввезен для обработки или уничтожения ДУМ.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2095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291080"/>
          </a:xfrm>
        </p:spPr>
        <p:txBody>
          <a:bodyPr>
            <a:normAutofit/>
          </a:bodyPr>
          <a:lstStyle/>
          <a:p>
            <a:pPr algn="ctr"/>
            <a:r>
              <a:rPr lang="ru-RU" sz="3600" b="1" i="1" dirty="0" smtClean="0"/>
              <a:t>Заметка для инспекторов</a:t>
            </a:r>
          </a:p>
          <a:p>
            <a:pPr algn="ctr"/>
            <a:endParaRPr lang="en-US" sz="3600" b="1" i="1" dirty="0"/>
          </a:p>
        </p:txBody>
      </p:sp>
      <p:sp>
        <p:nvSpPr>
          <p:cNvPr id="4" name="Text Placeholder 3"/>
          <p:cNvSpPr>
            <a:spLocks noGrp="1"/>
          </p:cNvSpPr>
          <p:nvPr>
            <p:ph type="body"/>
          </p:nvPr>
        </p:nvSpPr>
        <p:spPr>
          <a:xfrm>
            <a:off x="457200" y="2895600"/>
            <a:ext cx="8229240" cy="3505200"/>
          </a:xfrm>
        </p:spPr>
        <p:txBody>
          <a:bodyPr>
            <a:normAutofit/>
          </a:bodyPr>
          <a:lstStyle/>
          <a:p>
            <a:r>
              <a:rPr lang="ru-RU" sz="2800" i="1" dirty="0" smtClean="0"/>
              <a:t>Ввозимых груз состоящий из одних поддонов или ящиков является не древесными изделиями, а ДУМ и должен быть соответственно обработан и маркирован.  Фитосанитврный сертификат на такой груз не требуется</a:t>
            </a:r>
            <a:endParaRPr lang="en-US" sz="2800" i="1" dirty="0"/>
          </a:p>
        </p:txBody>
      </p:sp>
    </p:spTree>
    <p:extLst>
      <p:ext uri="{BB962C8B-B14F-4D97-AF65-F5344CB8AC3E}">
        <p14:creationId xmlns:p14="http://schemas.microsoft.com/office/powerpoint/2010/main" val="54982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347" y="1418401"/>
            <a:ext cx="8419306" cy="11724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857" y="2743200"/>
            <a:ext cx="4263514" cy="319763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4001" y="2438400"/>
            <a:ext cx="4322439" cy="3243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483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214880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ru-RU" sz="3200" b="1" i="1" dirty="0" smtClean="0"/>
              <a:t>Переносчик  сосновой нематоды – жук Monochamus spp. Необходим отбор образцов</a:t>
            </a:r>
            <a:endParaRPr lang="en-US" sz="3200" b="1" i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258" y="3200400"/>
            <a:ext cx="4167846" cy="283368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0758" y="3005520"/>
            <a:ext cx="3895682" cy="3225064"/>
          </a:xfrm>
          <a:prstGeom prst="rect">
            <a:avLst/>
          </a:prstGeom>
        </p:spPr>
      </p:pic>
      <p:sp>
        <p:nvSpPr>
          <p:cNvPr id="4" name="Text Placeholder 3"/>
          <p:cNvSpPr>
            <a:spLocks noGrp="1"/>
          </p:cNvSpPr>
          <p:nvPr>
            <p:ph type="body"/>
          </p:nvPr>
        </p:nvSpPr>
        <p:spPr>
          <a:xfrm>
            <a:off x="457200" y="2819400"/>
            <a:ext cx="8229240" cy="3581400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7086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291080"/>
          </a:xfrm>
        </p:spPr>
        <p:txBody>
          <a:bodyPr>
            <a:normAutofit/>
          </a:bodyPr>
          <a:lstStyle/>
          <a:p>
            <a:pPr algn="ctr"/>
            <a:r>
              <a:rPr lang="ru-RU" sz="3600" b="1" i="1" dirty="0" smtClean="0"/>
              <a:t>Маркировка не соответствует требованиям</a:t>
            </a:r>
            <a:endParaRPr lang="en-US" sz="3600" b="1" i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3081720"/>
            <a:ext cx="4648200" cy="270948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0256" y="3081720"/>
            <a:ext cx="3917131" cy="2709479"/>
          </a:xfrm>
          <a:prstGeom prst="rect">
            <a:avLst/>
          </a:prstGeom>
        </p:spPr>
      </p:pic>
      <p:sp>
        <p:nvSpPr>
          <p:cNvPr id="4" name="Text Placeholder 3"/>
          <p:cNvSpPr>
            <a:spLocks noGrp="1"/>
          </p:cNvSpPr>
          <p:nvPr>
            <p:ph type="body"/>
          </p:nvPr>
        </p:nvSpPr>
        <p:spPr>
          <a:xfrm>
            <a:off x="457200" y="3048000"/>
            <a:ext cx="8229240" cy="3124200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5120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681480"/>
          </a:xfrm>
        </p:spPr>
        <p:txBody>
          <a:bodyPr>
            <a:normAutofit/>
          </a:bodyPr>
          <a:lstStyle/>
          <a:p>
            <a:pPr algn="ctr"/>
            <a:r>
              <a:rPr lang="ru-RU" sz="3600" b="1" i="1" dirty="0" smtClean="0"/>
              <a:t>Законодательства (3)</a:t>
            </a:r>
            <a:endParaRPr lang="en-US" sz="3600" b="1" i="1" dirty="0"/>
          </a:p>
        </p:txBody>
      </p:sp>
      <p:sp>
        <p:nvSpPr>
          <p:cNvPr id="4" name="Text Placeholder 3"/>
          <p:cNvSpPr>
            <a:spLocks noGrp="1"/>
          </p:cNvSpPr>
          <p:nvPr>
            <p:ph type="body"/>
          </p:nvPr>
        </p:nvSpPr>
        <p:spPr>
          <a:xfrm>
            <a:off x="457200" y="2472120"/>
            <a:ext cx="8229240" cy="3852480"/>
          </a:xfrm>
        </p:spPr>
        <p:txBody>
          <a:bodyPr/>
          <a:lstStyle/>
          <a:p>
            <a:r>
              <a:rPr lang="ru-RU" sz="2400" i="1" dirty="0" smtClean="0"/>
              <a:t>Законодательные акты Литовской Республики: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i="1" dirty="0" smtClean="0"/>
              <a:t>Приказ Министра сельского хозяйства Nr. 3D-519 об утверждении правил  проверки ввозимого древесного упаковочного материала  в Литовскую Республику и Европейский союз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i="1" dirty="0" smtClean="0"/>
              <a:t>Приказ Министра сельского хозяйства Nr. 3D-408 о термической обработке маркировке и поставке на рынок древесного упаковочного материала и древесины для его изготовления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9825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4400"/>
          </a:xfrm>
        </p:spPr>
        <p:txBody>
          <a:bodyPr>
            <a:normAutofit/>
          </a:bodyPr>
          <a:lstStyle/>
          <a:p>
            <a:pPr algn="ctr"/>
            <a:r>
              <a:rPr lang="ru-RU" sz="3600" b="1" i="1" dirty="0" smtClean="0"/>
              <a:t>Спасибо за внимание</a:t>
            </a:r>
            <a:br>
              <a:rPr lang="ru-RU" sz="3600" b="1" i="1" dirty="0" smtClean="0"/>
            </a:br>
            <a:r>
              <a:rPr lang="ru-RU" sz="3600" b="1" i="1" dirty="0" smtClean="0"/>
              <a:t/>
            </a:r>
            <a:br>
              <a:rPr lang="ru-RU" sz="3600" b="1" i="1" dirty="0" smtClean="0"/>
            </a:br>
            <a:r>
              <a:rPr lang="ru-RU" sz="3600" b="1" i="1" dirty="0" smtClean="0"/>
              <a:t>Вопросы </a:t>
            </a:r>
            <a:endParaRPr lang="en-US" sz="3600" b="1" i="1" dirty="0"/>
          </a:p>
        </p:txBody>
      </p:sp>
      <p:sp>
        <p:nvSpPr>
          <p:cNvPr id="4" name="Text Placeholder 3"/>
          <p:cNvSpPr>
            <a:spLocks noGrp="1"/>
          </p:cNvSpPr>
          <p:nvPr>
            <p:ph type="body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3572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757680"/>
          </a:xfrm>
        </p:spPr>
        <p:txBody>
          <a:bodyPr>
            <a:normAutofit/>
          </a:bodyPr>
          <a:lstStyle/>
          <a:p>
            <a:pPr algn="ctr"/>
            <a:r>
              <a:rPr lang="ru-RU" sz="3600" b="1" i="1" dirty="0" smtClean="0"/>
              <a:t>Польза законодательных актов</a:t>
            </a:r>
            <a:endParaRPr lang="en-US" sz="3600" b="1" i="1" dirty="0"/>
          </a:p>
        </p:txBody>
      </p:sp>
      <p:sp>
        <p:nvSpPr>
          <p:cNvPr id="4" name="Text Placeholder 3"/>
          <p:cNvSpPr>
            <a:spLocks noGrp="1"/>
          </p:cNvSpPr>
          <p:nvPr>
            <p:ph type="body"/>
          </p:nvPr>
        </p:nvSpPr>
        <p:spPr>
          <a:xfrm>
            <a:off x="457200" y="2548320"/>
            <a:ext cx="8229240" cy="4004880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i="1" dirty="0" smtClean="0"/>
              <a:t>Утвержденные фитосанитарные меры уменьшают возможность ввоза и распространения карантинных организмов  с необработанным древесным упаковочным материалом (далее-ДУМ)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i="1" dirty="0" smtClean="0"/>
              <a:t>Указанные методы обработки древесины и ДУМ уничтожают карантинные организмы в любой стадии развития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3227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062480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sz="3600" b="1" i="1" dirty="0" smtClean="0"/>
              <a:t>Польза законодательных актов (1)</a:t>
            </a:r>
            <a:endParaRPr lang="en-US" sz="3600" b="1" i="1" dirty="0"/>
          </a:p>
        </p:txBody>
      </p:sp>
      <p:sp>
        <p:nvSpPr>
          <p:cNvPr id="4" name="Text Placeholder 3"/>
          <p:cNvSpPr>
            <a:spLocks noGrp="1"/>
          </p:cNvSpPr>
          <p:nvPr>
            <p:ph type="body"/>
          </p:nvPr>
        </p:nvSpPr>
        <p:spPr>
          <a:xfrm>
            <a:off x="457200" y="3200400"/>
            <a:ext cx="8229240" cy="2819400"/>
          </a:xfrm>
        </p:spPr>
        <p:txBody>
          <a:bodyPr/>
          <a:lstStyle/>
          <a:p>
            <a:r>
              <a:rPr lang="ru-RU" sz="2800" i="1" dirty="0" smtClean="0"/>
              <a:t>Известно, что вредные организмы, связанные с древесным упаковочным материалом, негативно воздействуют на здоровье леса и биологическое разнообразие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5517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138680"/>
          </a:xfrm>
        </p:spPr>
        <p:txBody>
          <a:bodyPr>
            <a:normAutofit/>
          </a:bodyPr>
          <a:lstStyle/>
          <a:p>
            <a:pPr algn="ctr"/>
            <a:r>
              <a:rPr lang="ru-RU" sz="3600" b="1" i="1" dirty="0" smtClean="0"/>
              <a:t>Польза законодательных актов (2)</a:t>
            </a:r>
            <a:endParaRPr lang="en-US" sz="3600" b="1" i="1" dirty="0"/>
          </a:p>
        </p:txBody>
      </p:sp>
      <p:sp>
        <p:nvSpPr>
          <p:cNvPr id="4" name="Text Placeholder 3"/>
          <p:cNvSpPr>
            <a:spLocks noGrp="1"/>
          </p:cNvSpPr>
          <p:nvPr>
            <p:ph type="body"/>
          </p:nvPr>
        </p:nvSpPr>
        <p:spPr>
          <a:xfrm>
            <a:off x="457200" y="2743200"/>
            <a:ext cx="8229240" cy="808800"/>
          </a:xfrm>
        </p:spPr>
        <p:txBody>
          <a:bodyPr>
            <a:normAutofit/>
          </a:bodyPr>
          <a:lstStyle/>
          <a:p>
            <a:r>
              <a:rPr lang="ru-RU" sz="2000" i="1" dirty="0" smtClean="0"/>
              <a:t>ДУМ часто изготавливается  из необработанной древесины, в которой остаются живые карантинные организмы</a:t>
            </a:r>
            <a:endParaRPr lang="en-US" sz="2000" i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92602" y="3628756"/>
            <a:ext cx="4343040" cy="341048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3733800"/>
            <a:ext cx="4064232" cy="3200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508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833880"/>
          </a:xfrm>
        </p:spPr>
        <p:txBody>
          <a:bodyPr>
            <a:normAutofit/>
          </a:bodyPr>
          <a:lstStyle/>
          <a:p>
            <a:pPr algn="ctr"/>
            <a:r>
              <a:rPr lang="ru-RU" sz="3600" b="1" i="1" dirty="0" smtClean="0"/>
              <a:t>Сфера действия стандарта</a:t>
            </a:r>
            <a:endParaRPr lang="en-US" sz="3600" b="1" i="1" dirty="0"/>
          </a:p>
        </p:txBody>
      </p:sp>
      <p:sp>
        <p:nvSpPr>
          <p:cNvPr id="4" name="Text Placeholder 3"/>
          <p:cNvSpPr>
            <a:spLocks noGrp="1"/>
          </p:cNvSpPr>
          <p:nvPr>
            <p:ph type="body"/>
          </p:nvPr>
        </p:nvSpPr>
        <p:spPr>
          <a:xfrm>
            <a:off x="457200" y="2819400"/>
            <a:ext cx="8229240" cy="2759520"/>
          </a:xfrm>
        </p:spPr>
        <p:txBody>
          <a:bodyPr/>
          <a:lstStyle/>
          <a:p>
            <a:r>
              <a:rPr lang="ru-RU" sz="2800" i="1" dirty="0" smtClean="0"/>
              <a:t>МСФМ 15 распространяется на все формы древесного упаковочного материала, которые могут переносить вредных организмы, представляющих риск,  главным образом, для живых деревьев.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1778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833880"/>
          </a:xfrm>
        </p:spPr>
        <p:txBody>
          <a:bodyPr>
            <a:normAutofit/>
          </a:bodyPr>
          <a:lstStyle/>
          <a:p>
            <a:pPr algn="ctr"/>
            <a:r>
              <a:rPr lang="ru-RU" sz="3600" b="1" i="1" dirty="0" smtClean="0"/>
              <a:t>Контролируемый ДУМ</a:t>
            </a:r>
            <a:endParaRPr lang="en-US" sz="3600" b="1" i="1" dirty="0"/>
          </a:p>
        </p:txBody>
      </p:sp>
      <p:sp>
        <p:nvSpPr>
          <p:cNvPr id="4" name="Text Placeholder 3"/>
          <p:cNvSpPr>
            <a:spLocks noGrp="1"/>
          </p:cNvSpPr>
          <p:nvPr>
            <p:ph type="body"/>
          </p:nvPr>
        </p:nvSpPr>
        <p:spPr>
          <a:xfrm>
            <a:off x="457200" y="2700720"/>
            <a:ext cx="8229240" cy="3623880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800" i="1" dirty="0" smtClean="0"/>
              <a:t>упаковочные блоки,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800" i="1" dirty="0" smtClean="0"/>
              <a:t>ящики,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800" i="1" dirty="0" smtClean="0"/>
              <a:t>крепежная древесина,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800" i="1" dirty="0" smtClean="0"/>
              <a:t>поддоны,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800" i="1" dirty="0" smtClean="0"/>
              <a:t>кабельные барабаны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800" i="1" dirty="0" smtClean="0"/>
              <a:t>катушки/бобины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74840" y="2316086"/>
            <a:ext cx="3511600" cy="4541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2946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2889</TotalTime>
  <Words>1514</Words>
  <Application>Microsoft Office PowerPoint</Application>
  <PresentationFormat>On-screen Show (4:3)</PresentationFormat>
  <Paragraphs>171</Paragraphs>
  <Slides>40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6" baseType="lpstr">
      <vt:lpstr>Arial</vt:lpstr>
      <vt:lpstr>DejaVu Sans</vt:lpstr>
      <vt:lpstr>Symbol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ь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/>
  <dc:creator>Antonas Iljinas</dc:creator>
  <dc:description/>
  <cp:lastModifiedBy>Vartotojas</cp:lastModifiedBy>
  <cp:revision>190</cp:revision>
  <dcterms:created xsi:type="dcterms:W3CDTF">2018-05-30T06:55:01Z</dcterms:created>
  <dcterms:modified xsi:type="dcterms:W3CDTF">2018-12-05T16:59:13Z</dcterms:modified>
  <dc:language>en-US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16.0000</vt:lpwstr>
  </property>
  <property fmtid="{D5CDD505-2E9C-101B-9397-08002B2CF9AE}" pid="3" name="HiddenSlides">
    <vt:i4>0</vt:i4>
  </property>
  <property fmtid="{D5CDD505-2E9C-101B-9397-08002B2CF9AE}" pid="4" name="HyperlinksChanged">
    <vt:bool>false</vt:bool>
  </property>
  <property fmtid="{D5CDD505-2E9C-101B-9397-08002B2CF9AE}" pid="5" name="LinksUpToDate">
    <vt:bool>false</vt:bool>
  </property>
  <property fmtid="{D5CDD505-2E9C-101B-9397-08002B2CF9AE}" pid="6" name="MMClips">
    <vt:i4>0</vt:i4>
  </property>
  <property fmtid="{D5CDD505-2E9C-101B-9397-08002B2CF9AE}" pid="7" name="Notes">
    <vt:i4>1</vt:i4>
  </property>
  <property fmtid="{D5CDD505-2E9C-101B-9397-08002B2CF9AE}" pid="8" name="PresentationFormat">
    <vt:lpwstr>On-screen Show (4:3)</vt:lpwstr>
  </property>
  <property fmtid="{D5CDD505-2E9C-101B-9397-08002B2CF9AE}" pid="9" name="ScaleCrop">
    <vt:bool>false</vt:bool>
  </property>
  <property fmtid="{D5CDD505-2E9C-101B-9397-08002B2CF9AE}" pid="10" name="ShareDoc">
    <vt:bool>false</vt:bool>
  </property>
  <property fmtid="{D5CDD505-2E9C-101B-9397-08002B2CF9AE}" pid="11" name="Slides">
    <vt:i4>20</vt:i4>
  </property>
</Properties>
</file>