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0" r:id="rId2"/>
  </p:sldMasterIdLst>
  <p:notesMasterIdLst>
    <p:notesMasterId r:id="rId51"/>
  </p:notesMasterIdLst>
  <p:sldIdLst>
    <p:sldId id="256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  <p:sldId id="324" r:id="rId42"/>
    <p:sldId id="325" r:id="rId43"/>
    <p:sldId id="326" r:id="rId44"/>
    <p:sldId id="329" r:id="rId45"/>
    <p:sldId id="327" r:id="rId46"/>
    <p:sldId id="328" r:id="rId47"/>
    <p:sldId id="330" r:id="rId48"/>
    <p:sldId id="331" r:id="rId49"/>
    <p:sldId id="332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133" autoAdjust="0"/>
  </p:normalViewPr>
  <p:slideViewPr>
    <p:cSldViewPr>
      <p:cViewPr varScale="1">
        <p:scale>
          <a:sx n="89" d="100"/>
          <a:sy n="89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22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228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229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230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FFC412B5-ED21-44BE-833A-180FAFD14D2C}" type="slidenum">
              <a:rPr lang="en-US" sz="1400" b="0" strike="noStrike" spc="-1">
                <a:latin typeface="Times New Roman"/>
              </a:rPr>
              <a:pPr algn="r"/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8105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FFC412B5-ED21-44BE-833A-180FAFD14D2C}" type="slidenum">
              <a:rPr lang="en-US" sz="1400" b="0" strike="noStrike" spc="-1" smtClean="0">
                <a:latin typeface="Times New Roman"/>
              </a:rPr>
              <a:pPr algn="r"/>
              <a:t>36</a:t>
            </a:fld>
            <a:endParaRPr lang="en-US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415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3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5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15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2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3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4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5" name="CustomShape 1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6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7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9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10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11" name="CustomShape 2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1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183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184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185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186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187" name="CustomShape 1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2"/>
          <p:cNvSpPr/>
          <p:nvPr/>
        </p:nvSpPr>
        <p:spPr>
          <a:xfrm>
            <a:off x="0" y="5013000"/>
            <a:ext cx="4244400" cy="1748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1800" b="0" strike="noStrike" spc="-1">
              <a:latin typeface="Arial"/>
            </a:endParaRPr>
          </a:p>
        </p:txBody>
      </p:sp>
      <p:sp>
        <p:nvSpPr>
          <p:cNvPr id="233" name="CustomShape 3"/>
          <p:cNvSpPr/>
          <p:nvPr/>
        </p:nvSpPr>
        <p:spPr>
          <a:xfrm>
            <a:off x="4916160" y="4579560"/>
            <a:ext cx="4244400" cy="225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endParaRPr lang="en-US" sz="1800" b="0" strike="noStrike" spc="-1" dirty="0">
              <a:latin typeface="Arial"/>
            </a:endParaRPr>
          </a:p>
        </p:txBody>
      </p:sp>
      <p:sp>
        <p:nvSpPr>
          <p:cNvPr id="234" name="CustomShape 4"/>
          <p:cNvSpPr/>
          <p:nvPr/>
        </p:nvSpPr>
        <p:spPr>
          <a:xfrm>
            <a:off x="102600" y="4620600"/>
            <a:ext cx="4741200" cy="186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2000" b="0" strike="noStrike" spc="-1" dirty="0">
              <a:latin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0" y="1752601"/>
            <a:ext cx="7391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/>
              <a:t>Бактериальный ожог плодовых культур </a:t>
            </a:r>
            <a:br>
              <a:rPr lang="ru-RU" sz="3600" b="1" i="1" dirty="0"/>
            </a:br>
            <a:r>
              <a:rPr lang="ru-RU" sz="3600" b="1" i="1" dirty="0"/>
              <a:t>(</a:t>
            </a:r>
            <a:r>
              <a:rPr lang="en-US" sz="3600" b="1" i="1" dirty="0" err="1"/>
              <a:t>Erwinia</a:t>
            </a:r>
            <a:r>
              <a:rPr lang="en-US" sz="3600" b="1" i="1" dirty="0"/>
              <a:t> </a:t>
            </a:r>
            <a:r>
              <a:rPr lang="en-US" sz="3600" b="1" i="1" dirty="0" err="1"/>
              <a:t>amylovora</a:t>
            </a:r>
            <a:r>
              <a:rPr lang="en-US" sz="3600" b="1" i="1" dirty="0"/>
              <a:t> (Burrill) Winslow et al.)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24600" y="4620600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Лидия Нечаева</a:t>
            </a:r>
          </a:p>
          <a:p>
            <a:r>
              <a:rPr lang="ru-RU" sz="2400" dirty="0" smtClean="0"/>
              <a:t>Кишинев</a:t>
            </a:r>
          </a:p>
          <a:p>
            <a:r>
              <a:rPr lang="ru-RU" sz="2400" dirty="0" smtClean="0"/>
              <a:t>2018 -12- 06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/>
          <a:lstStyle/>
          <a:p>
            <a:pPr algn="ctr"/>
            <a:r>
              <a:rPr lang="ru-RU" sz="3600" b="1" i="1" dirty="0" smtClean="0"/>
              <a:t>Вторжение болезни в Европу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362200"/>
            <a:ext cx="8229240" cy="43434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3021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833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Общие требования Евросоюза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624520"/>
            <a:ext cx="8229240" cy="3242880"/>
          </a:xfrm>
        </p:spPr>
        <p:txBody>
          <a:bodyPr>
            <a:noAutofit/>
          </a:bodyPr>
          <a:lstStyle/>
          <a:p>
            <a:r>
              <a:rPr lang="ru-RU" sz="2400" i="1" dirty="0" smtClean="0"/>
              <a:t>Вредные организмы, включенные в списки директивы 2000/29/ЕС запрещено ввозить и распространять во всех государствах-членах Европейского Союза включая Литовскую Республику, если они обнаружены на перечисленных в списках  растениях или продуктах растительного происхождения. Вредные организмы, также запрещены к ввозу  и распространнению в определенные защищенные зоны (ZP), если они включены в списках для ZP.</a:t>
            </a:r>
          </a:p>
          <a:p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xmlns="" val="360755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Контролируемые растения (БОП)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72120"/>
            <a:ext cx="8229240" cy="362388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1" dirty="0" smtClean="0"/>
              <a:t>Растения:</a:t>
            </a:r>
            <a:r>
              <a:rPr lang="ru-RU" sz="2400" i="1" dirty="0" smtClean="0"/>
              <a:t> </a:t>
            </a:r>
            <a:r>
              <a:rPr lang="en-US" sz="2400" i="1" dirty="0" err="1" smtClean="0"/>
              <a:t>Amelanchier</a:t>
            </a:r>
            <a:r>
              <a:rPr lang="en-US" sz="2400" i="1" dirty="0" smtClean="0"/>
              <a:t> Med., </a:t>
            </a:r>
            <a:r>
              <a:rPr lang="en-US" sz="2400" i="1" dirty="0" err="1" smtClean="0"/>
              <a:t>Chaenomeles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Lindl</a:t>
            </a:r>
            <a:r>
              <a:rPr lang="en-US" sz="2400" i="1" dirty="0" smtClean="0"/>
              <a:t>.(</a:t>
            </a:r>
            <a:r>
              <a:rPr lang="ru-RU" sz="2400" i="1" dirty="0" smtClean="0"/>
              <a:t>айва), </a:t>
            </a:r>
            <a:r>
              <a:rPr lang="en-US" sz="2400" i="1" dirty="0" smtClean="0"/>
              <a:t>Cotoneaster </a:t>
            </a:r>
            <a:r>
              <a:rPr lang="en-US" sz="2400" i="1" dirty="0" err="1" smtClean="0"/>
              <a:t>Ehrh</a:t>
            </a:r>
            <a:r>
              <a:rPr lang="en-US" sz="2400" i="1" dirty="0" smtClean="0"/>
              <a:t>. (</a:t>
            </a:r>
            <a:r>
              <a:rPr lang="ru-RU" sz="2400" i="1" dirty="0" smtClean="0"/>
              <a:t>кизильник), </a:t>
            </a:r>
            <a:r>
              <a:rPr lang="en-US" sz="2400" i="1" dirty="0" err="1" smtClean="0"/>
              <a:t>Crataegus</a:t>
            </a:r>
            <a:r>
              <a:rPr lang="en-US" sz="2400" i="1" dirty="0" smtClean="0"/>
              <a:t> L. (</a:t>
            </a:r>
            <a:r>
              <a:rPr lang="ru-RU" sz="2400" i="1" dirty="0" smtClean="0"/>
              <a:t>боярышник), </a:t>
            </a:r>
            <a:r>
              <a:rPr lang="en-US" sz="2400" i="1" dirty="0" smtClean="0"/>
              <a:t>Cydonia Mill.,  </a:t>
            </a:r>
            <a:r>
              <a:rPr lang="en-US" sz="2400" i="1" dirty="0" err="1" smtClean="0"/>
              <a:t>Eriobotrya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Lindl</a:t>
            </a:r>
            <a:r>
              <a:rPr lang="en-US" sz="2400" i="1" dirty="0" smtClean="0"/>
              <a:t>., Malus Mill. (</a:t>
            </a:r>
            <a:r>
              <a:rPr lang="ru-RU" sz="2400" i="1" dirty="0" smtClean="0"/>
              <a:t>яблони), </a:t>
            </a:r>
            <a:r>
              <a:rPr lang="en-US" sz="2400" i="1" dirty="0" err="1" smtClean="0"/>
              <a:t>Mespilus</a:t>
            </a:r>
            <a:r>
              <a:rPr lang="en-US" sz="2400" i="1" dirty="0" smtClean="0"/>
              <a:t> L.(</a:t>
            </a:r>
            <a:r>
              <a:rPr lang="ru-RU" sz="2400" i="1" dirty="0" smtClean="0"/>
              <a:t>мушмула), </a:t>
            </a:r>
            <a:r>
              <a:rPr lang="en-US" sz="2400" i="1" dirty="0" err="1" smtClean="0"/>
              <a:t>Photinia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davidiana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Dcne</a:t>
            </a:r>
            <a:r>
              <a:rPr lang="en-US" sz="2400" i="1" dirty="0" smtClean="0"/>
              <a:t>. (</a:t>
            </a:r>
            <a:r>
              <a:rPr lang="ru-RU" sz="2400" i="1" dirty="0" smtClean="0"/>
              <a:t>фотинии) </a:t>
            </a:r>
            <a:r>
              <a:rPr lang="en-US" sz="2400" i="1" dirty="0" err="1" smtClean="0"/>
              <a:t>Cardot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Pyracantha</a:t>
            </a:r>
            <a:r>
              <a:rPr lang="en-US" sz="2400" i="1" dirty="0" smtClean="0"/>
              <a:t> M. </a:t>
            </a:r>
            <a:r>
              <a:rPr lang="en-US" sz="2400" i="1" dirty="0" err="1" smtClean="0"/>
              <a:t>Roem</a:t>
            </a:r>
            <a:r>
              <a:rPr lang="en-US" sz="2400" i="1" dirty="0" smtClean="0"/>
              <a:t>., </a:t>
            </a:r>
            <a:r>
              <a:rPr lang="en-US" sz="2400" i="1" dirty="0" err="1" smtClean="0"/>
              <a:t>Pyrus</a:t>
            </a:r>
            <a:r>
              <a:rPr lang="en-US" sz="2400" i="1" dirty="0" smtClean="0"/>
              <a:t> (</a:t>
            </a:r>
            <a:r>
              <a:rPr lang="ru-RU" sz="2400" i="1" dirty="0" smtClean="0"/>
              <a:t>груши) </a:t>
            </a:r>
            <a:r>
              <a:rPr lang="en-US" sz="2400" i="1" dirty="0" smtClean="0"/>
              <a:t>L. </a:t>
            </a:r>
            <a:r>
              <a:rPr lang="en-US" sz="2400" i="1" dirty="0" err="1" smtClean="0"/>
              <a:t>Sorbus</a:t>
            </a:r>
            <a:r>
              <a:rPr lang="en-US" sz="2400" i="1" dirty="0" smtClean="0"/>
              <a:t> L (</a:t>
            </a:r>
            <a:r>
              <a:rPr lang="ru-RU" sz="2400" i="1" dirty="0" smtClean="0"/>
              <a:t>рябина).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Растущие растения, растения предназначенные для посадки, кроме семян и фруктов</a:t>
            </a:r>
            <a:r>
              <a:rPr lang="lt-LT" sz="2400" i="1" dirty="0" smtClean="0"/>
              <a:t>,</a:t>
            </a:r>
            <a:r>
              <a:rPr lang="ru-RU" sz="2400" i="1" dirty="0" smtClean="0"/>
              <a:t> или любую часть растения и живую пыльцу при перемещении в защищенную зону</a:t>
            </a:r>
            <a:r>
              <a:rPr lang="ru-RU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9343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Контролируемые объекты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362200"/>
            <a:ext cx="8229240" cy="4114800"/>
          </a:xfrm>
        </p:spPr>
        <p:txBody>
          <a:bodyPr>
            <a:normAutofit lnSpcReduction="10000"/>
          </a:bodyPr>
          <a:lstStyle/>
          <a:p>
            <a:r>
              <a:rPr lang="ru-RU" sz="2400" i="1" dirty="0" smtClean="0"/>
              <a:t>Питомники проверяются  не менее 2-х раз и территория вокруг них, в радиусе не менее 500 м</a:t>
            </a:r>
          </a:p>
          <a:p>
            <a:r>
              <a:rPr lang="ru-RU" sz="2400" i="1" dirty="0" smtClean="0"/>
              <a:t>Раз  во время вегетационного периода  проверяются: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промышленные сады,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территория вокруг садов в радиусе не менее 250 м,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торговые точки,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склады.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Мониторинг включает проверки: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парков,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базаров,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живой изгороди,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приусадебных участков и др.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350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833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Время проведения проверки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533400" y="2438400"/>
            <a:ext cx="8229240" cy="3429000"/>
          </a:xfrm>
        </p:spPr>
        <p:txBody>
          <a:bodyPr/>
          <a:lstStyle/>
          <a:p>
            <a:r>
              <a:rPr lang="ru-RU" sz="2800" b="1" i="1" dirty="0" smtClean="0"/>
              <a:t>Первая проверка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Май-июль, в зависимости от погодных условий, но после  или в конце цветения,</a:t>
            </a:r>
          </a:p>
          <a:p>
            <a:r>
              <a:rPr lang="ru-RU" sz="2800" b="1" i="1" dirty="0" smtClean="0"/>
              <a:t>Вторая проверка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Август-октябрь</a:t>
            </a:r>
          </a:p>
          <a:p>
            <a:r>
              <a:rPr lang="ru-RU" sz="2800" i="1" dirty="0" smtClean="0"/>
              <a:t>Один раз в год необходимо отбирать образец из каждого питомника для лабораторного исследования </a:t>
            </a:r>
            <a:r>
              <a:rPr lang="lt-LT" sz="2800" i="1" dirty="0" smtClean="0"/>
              <a:t>(ZP).</a:t>
            </a:r>
            <a:endParaRPr lang="ru-RU" sz="2800" i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5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 fontScale="92500"/>
          </a:bodyPr>
          <a:lstStyle/>
          <a:p>
            <a:pPr algn="ctr"/>
            <a:r>
              <a:rPr lang="ru-RU" sz="3600" b="1" i="1" dirty="0" smtClean="0"/>
              <a:t>Этапы фитосанитарной проверки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228600" y="2286000"/>
            <a:ext cx="8229240" cy="3547680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i="1" dirty="0" smtClean="0"/>
              <a:t>Инспектор проверяет документацию</a:t>
            </a:r>
            <a:r>
              <a:rPr lang="ru-RU" sz="2800" i="1" dirty="0" smtClean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журнал регистрации о проведенных наблюдениях,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использования средств защиты растений,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проведенной дезинфекции складов и техники,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регистрация паспортов растений и их хранение,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документы купли- продажи растений.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Как и где уничтожаются остатки растений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i="1" dirty="0" smtClean="0"/>
          </a:p>
          <a:p>
            <a:r>
              <a:rPr lang="ru-RU" sz="2800" b="1" i="1" dirty="0" smtClean="0"/>
              <a:t>Проверяет выращиваемые в поле или складируемые растения хозяева бактериальнього ожога плодовых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58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052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Обозначение места проверки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395920"/>
            <a:ext cx="8229240" cy="36238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С помощью GPS отмечает место проверки (сад, питомник, склад).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Отмечает место откуда были взяты образцы (GPS и нанесение маркировки на дерево).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Обнаружив симптомы болезни отбирается образец для лабораторного исследования</a:t>
            </a:r>
            <a:r>
              <a:rPr lang="ru-RU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84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Меры при отборе образца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362200"/>
            <a:ext cx="8229240" cy="3886200"/>
          </a:xfrm>
        </p:spPr>
        <p:txBody>
          <a:bodyPr/>
          <a:lstStyle/>
          <a:p>
            <a:r>
              <a:rPr lang="ru-RU" sz="2800" i="1" dirty="0" smtClean="0"/>
              <a:t>Если были обнаружены симптомы болезни и отобраны образцы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 реализация растений из питомника запрещается до получения результатов исследований,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партия растений, приготовленная для реализации должна быть отделена от других партий и изолирована до получения результатов исследований</a:t>
            </a:r>
            <a:r>
              <a:rPr lang="ru-RU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851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9100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Профилактические  меры (</a:t>
            </a:r>
            <a:r>
              <a:rPr lang="en-US" sz="3600" b="1" i="1" dirty="0" smtClean="0"/>
              <a:t>ZP)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14600"/>
            <a:ext cx="8229240" cy="3429000"/>
          </a:xfrm>
        </p:spPr>
        <p:txBody>
          <a:bodyPr/>
          <a:lstStyle/>
          <a:p>
            <a:r>
              <a:rPr lang="ru-RU" sz="3200" i="1" dirty="0" smtClean="0"/>
              <a:t>В целях профилактики образуется изоляционная полоса вокруг насаждений, в которой не должно быть растений-хозяев: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 smtClean="0"/>
              <a:t>Вокруг питомников – 20 м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 smtClean="0"/>
              <a:t>Вокруг садов – 10 м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8972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Действия при обнаружении очага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72120"/>
            <a:ext cx="8229240" cy="4004880"/>
          </a:xfrm>
        </p:spPr>
        <p:txBody>
          <a:bodyPr>
            <a:normAutofit lnSpcReduction="10000"/>
          </a:bodyPr>
          <a:lstStyle/>
          <a:p>
            <a:r>
              <a:rPr lang="ru-RU" sz="2000" b="1" i="1" dirty="0" smtClean="0"/>
              <a:t>Получив положительный рузультат лабораторных исследований, инспектор не позднее 3 дней;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информирует владельца и предписывает обязательные фитосанитарные меры и термины их внедрения,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устанливает границы зараженной  и буферной территорий в компьютерной программе или на бумажной карте хозяйства,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распространяется информация об установлении очага в данной зоне,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информрует пчеловодов, ульи которых находятся  в радиусе 1 км,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проводится отслеживание для установления источника инфекции и возможного дальнейшего ее распространения,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Высылается сообщение (нотификация) Еврокомисси и другим странам ЕС через систему EUROPHYT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314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52908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Содержание доклада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38400"/>
            <a:ext cx="8229240" cy="314052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Законодательные акты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Статус и распространение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Фитосанитарные меры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Контроль и уничтожение очага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Особенности болезни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Симптомы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Отбор образцов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30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833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Установление границ очага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38400"/>
            <a:ext cx="8229240" cy="3581400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i="1" dirty="0" smtClean="0"/>
              <a:t>Устанавливается граница зараженной зоны (</a:t>
            </a:r>
            <a:r>
              <a:rPr lang="lt-LT" sz="3000" i="1" dirty="0" smtClean="0"/>
              <a:t>IZ</a:t>
            </a:r>
            <a:r>
              <a:rPr lang="ru-RU" sz="3000" i="1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i="1" dirty="0" smtClean="0"/>
              <a:t>Вокруг зараженной зоны радиусом 1 км устанавливается охранная зона (</a:t>
            </a:r>
            <a:r>
              <a:rPr lang="lt-LT" sz="3000" i="1" dirty="0" smtClean="0"/>
              <a:t>ZP)</a:t>
            </a:r>
            <a:r>
              <a:rPr lang="ru-RU" sz="3000" i="1" dirty="0" smtClean="0"/>
              <a:t>,Литва). </a:t>
            </a:r>
            <a:endParaRPr lang="lt-LT" sz="3000" i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i="1" dirty="0" smtClean="0"/>
              <a:t>Вокруг охранной зоны радиусом  3  км устанавливается буфернафя зона</a:t>
            </a:r>
            <a:r>
              <a:rPr lang="lt-LT" sz="3000" i="1" dirty="0" smtClean="0"/>
              <a:t> (BZ)</a:t>
            </a:r>
            <a:r>
              <a:rPr lang="ru-RU" sz="3000" i="1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i="1" dirty="0" smtClean="0"/>
              <a:t>Устанавливается по решению ответственной службы согласно законодательству страны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723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1880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8" y="0"/>
            <a:ext cx="9111603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1676400"/>
            <a:ext cx="8229240" cy="48768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5493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 flipV="1">
            <a:off x="457200" y="1558801"/>
            <a:ext cx="8229240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1558801"/>
            <a:ext cx="8229240" cy="507059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70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052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Обследования после обнаружения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62013" y="2395920"/>
            <a:ext cx="8229240" cy="4081080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>В год обнаружения и в течении следующего года после обнаружения БОП во время вегетации проводятся обследование питомников или садов каждые две недели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xmlns="" val="407744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418400"/>
            <a:ext cx="8229240" cy="11724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Уничтожение зараженных растений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14600"/>
            <a:ext cx="8229240" cy="3962400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Зараженные растения</a:t>
            </a:r>
            <a:r>
              <a:rPr lang="lt-LT" sz="2000" i="1" dirty="0" smtClean="0"/>
              <a:t> </a:t>
            </a:r>
            <a:r>
              <a:rPr lang="ru-RU" sz="2000" i="1" dirty="0" smtClean="0"/>
              <a:t>(</a:t>
            </a:r>
            <a:r>
              <a:rPr lang="lt-LT" sz="2000" i="1" dirty="0" smtClean="0"/>
              <a:t>IZ)</a:t>
            </a:r>
            <a:r>
              <a:rPr lang="ru-RU" sz="2000" i="1" dirty="0" smtClean="0"/>
              <a:t> должны быть вырваны с корнями (или срублены) и сожжены в течении 15 дней после предписания инспектора.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Оставшиеся пни обрабатываются средствами защиты растений  (СЗР) действующее вещество которого глифосат.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Также уничтожаются растения произрастающие в питомнике и низкорослом саду в радиусе 10 м вокруг зараженного дерева.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В высокорослом саду уничтожаются растения произрастающие вокруг зараженного дерева в радиусе 20 м.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Уничтожаются деревья соседнего приусадебного участка, парка и др. если имели соприкосновение с зараженным растением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xmlns="" val="123990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Обязанности владельца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86000"/>
            <a:ext cx="8229240" cy="3962400"/>
          </a:xfrm>
        </p:spPr>
        <p:txBody>
          <a:bodyPr>
            <a:normAutofit fontScale="92500" lnSpcReduction="10000"/>
          </a:bodyPr>
          <a:lstStyle/>
          <a:p>
            <a:r>
              <a:rPr lang="ru-RU" sz="2400" i="1" dirty="0" smtClean="0"/>
              <a:t>В течении 2 последующих лет после уничтожения  зараженных растений: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Проводить наблюдения за растениями – хозяевами в хозяйстве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При подозрении информировать инспектора,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Хранить документацию об уничтожении (акт выданный инспектором),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Фиксировать результаты наблюдений (в регистрационном журнале),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Сохранять данные реализации из BZ, привоев и подвоев из других полей хозяйства,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Использования СЗР,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Дезинфицировать складские помещения, технику и др.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641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Запреты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362200"/>
            <a:ext cx="8229240" cy="365760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i="1" dirty="0" smtClean="0"/>
              <a:t>В последующие 2 года реализовать растения из питомника, садов подвоев и привоев, находящихся в очаге БОП, запрещается.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i="1" dirty="0" smtClean="0"/>
              <a:t>Инспектор информирует пчеловодов, что с начала цветения растений хозяев и две недели после окончания цветения вывозить, завозить или перевозить ульи запрещается.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i="1" dirty="0" smtClean="0"/>
              <a:t>Запрещается садить новый сад.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13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Реализация из буферной зоны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362200"/>
            <a:ext cx="8229240" cy="39624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Владелец подает заявку инспектору для разрешения  на реализацию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Инспектор проводит фитосанитарную проверку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После проведенной проверки (не обнаружив БОП) получает результаты проверки с разрешением на реализацию.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570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Обязанности инспектора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362200"/>
            <a:ext cx="8229240" cy="381000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После уничтожения зараженных растений хозяев инспектор должен провести не менее 2 проверок зараженного хозяйства до конца вегетационного периода (в год обнаружения),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Последующие  2 года проводить проверки в очаге БОП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В течении второго года после  обнаружения очага взять образцы от растений хозяев для лабораторных исследований.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Если присутствие бактерии Erwinia amylovora не обнаружено, карантин с хозяйства снимается.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Растения продаются только с паспортом растения (врутри Евросоюза)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197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Зараженные растения в торговле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48320"/>
            <a:ext cx="8229240" cy="3547680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Обнаружив зараженные растения в торговле (ярмарка, базар, специализированный магазин, склад и др.) владелец обязан: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Не позднее 15 дней со дня предписания инспектора зараженные растения уничтожить при участиии инспектора.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Место хранения зараженных растений дезифицировать и об этом информировать инспектора.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Информировать инспектора о планируемом завозе новых растений холзяев;</a:t>
            </a:r>
          </a:p>
          <a:p>
            <a:r>
              <a:rPr lang="ru-RU" sz="2400" i="1" dirty="0" smtClean="0"/>
              <a:t>- Завезенные растения хранить отдельно,</a:t>
            </a:r>
          </a:p>
          <a:p>
            <a:r>
              <a:rPr lang="ru-RU" sz="2400" i="1" dirty="0" smtClean="0"/>
              <a:t>- Реализовать после фитосанитарной проверки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xmlns="" val="131700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29928" y="1600200"/>
            <a:ext cx="8229240" cy="45288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Законодательства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34880"/>
            <a:ext cx="8229240" cy="3708720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ДИРЕКТИВ</a:t>
            </a:r>
            <a:r>
              <a:rPr lang="lt-LT" sz="2000" i="1" dirty="0" smtClean="0"/>
              <a:t>A</a:t>
            </a:r>
            <a:r>
              <a:rPr lang="ru-RU" sz="2000" i="1" dirty="0" smtClean="0"/>
              <a:t> СОВЕТА ЕК 2000/29 / ЕС от 8 мая 2000  О защитных мерах против внедрения организмов, вредных для растений и растительных продуктов в Сообщество и их распространения,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Постановление Комиссии (ЕС) 690/2008 от</a:t>
            </a:r>
            <a:r>
              <a:rPr lang="lt-LT" sz="2000" i="1" dirty="0" smtClean="0"/>
              <a:t> </a:t>
            </a:r>
            <a:r>
              <a:rPr lang="ru-RU" sz="2000" i="1" dirty="0" smtClean="0"/>
              <a:t>4 июля 2008 г., в котором признаются защищенные зоны в Сообществе, в которых здоровье растений подвергается особой опасности,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Описание процедуры применения фитосанитарных мер против бактериального ожога плодовых, утвержденное приказом Министра сельского хозяйства № 3D-246 от 14 июня 2006 г.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Методика по отбору образцов на выявление бактерии Erwinia amylovora, утвержденная приказом директора Государственной службы по растениеводству при Министерстве сельского хозяйства № A1-581 от 17 августа 2015 г.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6451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052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Особенности болезни (1)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395920"/>
            <a:ext cx="8229240" cy="4004880"/>
          </a:xfrm>
        </p:spPr>
        <p:txBody>
          <a:bodyPr>
            <a:normAutofit lnSpcReduction="10000"/>
          </a:bodyPr>
          <a:lstStyle/>
          <a:p>
            <a:r>
              <a:rPr lang="ru-RU" sz="2400" i="1" dirty="0" smtClean="0"/>
              <a:t>Трудно предсказуемая,</a:t>
            </a:r>
          </a:p>
          <a:p>
            <a:r>
              <a:rPr lang="ru-RU" sz="2400" i="1" dirty="0" smtClean="0"/>
              <a:t>Непрогнозируемая</a:t>
            </a:r>
          </a:p>
          <a:p>
            <a:r>
              <a:rPr lang="ru-RU" sz="2400" i="1" dirty="0" smtClean="0"/>
              <a:t>Резистентная (латентная форма)</a:t>
            </a:r>
          </a:p>
          <a:p>
            <a:r>
              <a:rPr lang="ru-RU" sz="2400" i="1" dirty="0" smtClean="0"/>
              <a:t>Внутренний безсимптомный рак</a:t>
            </a:r>
          </a:p>
          <a:p>
            <a:r>
              <a:rPr lang="ru-RU" sz="2400" i="1" dirty="0" smtClean="0"/>
              <a:t>Жизнеспособна, но некультиви-</a:t>
            </a:r>
          </a:p>
          <a:p>
            <a:r>
              <a:rPr lang="ru-RU" sz="2400" i="1" dirty="0" smtClean="0"/>
              <a:t>руемая</a:t>
            </a:r>
          </a:p>
          <a:p>
            <a:r>
              <a:rPr lang="ru-RU" sz="2400" i="1" dirty="0" smtClean="0"/>
              <a:t>Выживает без растения хозяина</a:t>
            </a:r>
          </a:p>
          <a:p>
            <a:r>
              <a:rPr lang="ru-RU" sz="2400" i="1" dirty="0" smtClean="0"/>
              <a:t>В нестерильной почва -3 недели,</a:t>
            </a:r>
          </a:p>
          <a:p>
            <a:r>
              <a:rPr lang="ru-RU" sz="2400" i="1" dirty="0" smtClean="0"/>
              <a:t>Стерильная - 4 месяца, </a:t>
            </a:r>
          </a:p>
          <a:p>
            <a:r>
              <a:rPr lang="ru-RU" sz="2400" i="1" dirty="0" smtClean="0"/>
              <a:t>В насекомых - 14 дней</a:t>
            </a:r>
          </a:p>
          <a:p>
            <a:r>
              <a:rPr lang="ru-RU" sz="2400" i="1" dirty="0" smtClean="0"/>
              <a:t>В орошаемой воде до 1 года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2209800"/>
            <a:ext cx="3047640" cy="45552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34200" y="3276600"/>
            <a:ext cx="734432" cy="13290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0400" y="5170911"/>
            <a:ext cx="930442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665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524000"/>
            <a:ext cx="8229240" cy="6858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Особенности болезни (2)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133600"/>
            <a:ext cx="8229240" cy="4267200"/>
          </a:xfrm>
        </p:spPr>
        <p:txBody>
          <a:bodyPr/>
          <a:lstStyle/>
          <a:p>
            <a:r>
              <a:rPr lang="ru-RU" sz="2000" i="1" dirty="0" smtClean="0"/>
              <a:t>Бактерия поражает все</a:t>
            </a:r>
          </a:p>
          <a:p>
            <a:r>
              <a:rPr lang="ru-RU" sz="2000" i="1" dirty="0" smtClean="0"/>
              <a:t> части растения</a:t>
            </a:r>
          </a:p>
          <a:p>
            <a:r>
              <a:rPr lang="ru-RU" sz="2000" i="1" dirty="0" smtClean="0"/>
              <a:t>Инфекция присутствует во всем расте</a:t>
            </a:r>
          </a:p>
          <a:p>
            <a:r>
              <a:rPr lang="ru-RU" sz="2000" i="1" dirty="0" smtClean="0"/>
              <a:t>нии,(за исключением семян)</a:t>
            </a:r>
          </a:p>
          <a:p>
            <a:r>
              <a:rPr lang="ru-RU" sz="2000" i="1" dirty="0" smtClean="0"/>
              <a:t>Раны выделяют эксудат с массой</a:t>
            </a:r>
          </a:p>
          <a:p>
            <a:r>
              <a:rPr lang="ru-RU" sz="2000" i="1" dirty="0" smtClean="0"/>
              <a:t> бактерии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2320705"/>
            <a:ext cx="3432345" cy="25788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2354" y="5072436"/>
            <a:ext cx="4162014" cy="26567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117" y="5081668"/>
            <a:ext cx="4713469" cy="2662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1200" y="2514601"/>
            <a:ext cx="1012024" cy="155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850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026121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371600"/>
            <a:ext cx="8229240" cy="3810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/>
              <a:t>Цикл развития бактерии</a:t>
            </a:r>
            <a:endParaRPr lang="en-US" sz="2400" b="1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438400"/>
            <a:ext cx="8305440" cy="390778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1824479"/>
            <a:ext cx="8229240" cy="472872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777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Внешние признаки БОП (1)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86000"/>
            <a:ext cx="8229240" cy="2667000"/>
          </a:xfrm>
        </p:spPr>
        <p:txBody>
          <a:bodyPr/>
          <a:lstStyle/>
          <a:p>
            <a:r>
              <a:rPr lang="ru-RU" i="1" dirty="0" smtClean="0"/>
              <a:t>Весной кора вокруг зараженной почки светлеет</a:t>
            </a:r>
          </a:p>
          <a:p>
            <a:r>
              <a:rPr lang="ru-RU" i="1" dirty="0" smtClean="0"/>
              <a:t>Позже цвет становится серебряным, чешуйчатым, </a:t>
            </a:r>
          </a:p>
          <a:p>
            <a:r>
              <a:rPr lang="ru-RU" i="1" dirty="0" smtClean="0"/>
              <a:t>выделяется эксудат</a:t>
            </a:r>
          </a:p>
          <a:p>
            <a:r>
              <a:rPr lang="ru-RU" i="1" dirty="0" smtClean="0"/>
              <a:t>Благоприятные условия для инфекции: </a:t>
            </a:r>
          </a:p>
          <a:p>
            <a:r>
              <a:rPr lang="ru-RU" i="1" dirty="0" smtClean="0"/>
              <a:t>Температура не ниже 18°C, утренний туман</a:t>
            </a:r>
          </a:p>
          <a:p>
            <a:r>
              <a:rPr lang="ru-RU" i="1" dirty="0" smtClean="0"/>
              <a:t> роса</a:t>
            </a:r>
          </a:p>
          <a:p>
            <a:r>
              <a:rPr lang="ru-RU" i="1" dirty="0" smtClean="0"/>
              <a:t>Инкубационный период 18-30 дней</a:t>
            </a:r>
          </a:p>
          <a:p>
            <a:r>
              <a:rPr lang="ru-RU" i="1" dirty="0" smtClean="0"/>
              <a:t>Цветы вянут, гибнут, темнеют, но не опадают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3600" y="2438400"/>
            <a:ext cx="3054361" cy="17740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4657153"/>
            <a:ext cx="2926334" cy="22008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0400" y="4657153"/>
            <a:ext cx="2737341" cy="22008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800" y="4571802"/>
            <a:ext cx="2895851" cy="22861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48400" y="2514600"/>
            <a:ext cx="1012024" cy="132904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66800" y="4800600"/>
            <a:ext cx="1713638" cy="16338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5200" y="4953001"/>
            <a:ext cx="2316734" cy="190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444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Внешние признаки БОП (2)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86000"/>
            <a:ext cx="8229240" cy="4191000"/>
          </a:xfrm>
        </p:spPr>
        <p:txBody>
          <a:bodyPr/>
          <a:lstStyle/>
          <a:p>
            <a:r>
              <a:rPr lang="ru-RU" sz="2000" i="1" dirty="0" smtClean="0"/>
              <a:t>Листья отмирают, темнеют,</a:t>
            </a:r>
          </a:p>
          <a:p>
            <a:r>
              <a:rPr lang="ru-RU" sz="2000" i="1" dirty="0" smtClean="0"/>
              <a:t> могут скручиваются, кожистые </a:t>
            </a:r>
          </a:p>
          <a:p>
            <a:r>
              <a:rPr lang="ru-RU" sz="2000" i="1" dirty="0" smtClean="0"/>
              <a:t>на ощупь, но не опадают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36250"/>
            <a:ext cx="4724400" cy="3421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0546" y="3383650"/>
            <a:ext cx="4123454" cy="34743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2472120"/>
            <a:ext cx="8305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Листья отмирают, темнеют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dirty="0"/>
              <a:t>могут скручиваются, кожистые на ощупь,</a:t>
            </a:r>
          </a:p>
          <a:p>
            <a:r>
              <a:rPr lang="ru-RU" dirty="0"/>
              <a:t>не опадают</a:t>
            </a:r>
          </a:p>
        </p:txBody>
      </p:sp>
    </p:spTree>
    <p:extLst>
      <p:ext uri="{BB962C8B-B14F-4D97-AF65-F5344CB8AC3E}">
        <p14:creationId xmlns:p14="http://schemas.microsoft.com/office/powerpoint/2010/main" xmlns="" val="338469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418400"/>
            <a:ext cx="8229240" cy="715200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3600" b="1" i="1" smtClean="0"/>
              <a:t>Побеги, ветки меняется цвет, выделяется эксудат, образуется крюк „Шеферда“, кора темнеет, появляются выделения</a:t>
            </a:r>
            <a:endParaRPr lang="ru-RU" sz="3600" b="1" i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133600"/>
            <a:ext cx="8229240" cy="4419600"/>
          </a:xfrm>
        </p:spPr>
        <p:txBody>
          <a:bodyPr/>
          <a:lstStyle/>
          <a:p>
            <a:r>
              <a:rPr lang="ru-RU" i="1" smtClean="0"/>
              <a:t>Побеги, ветки меняется цвет, выделяется эксудат, образуется крюк „Шеферда“, кора темнеет, появляются выделения</a:t>
            </a:r>
            <a:endParaRPr lang="ru-RU" i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0800" y="2563200"/>
            <a:ext cx="2618232" cy="42257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27066" y="2743200"/>
            <a:ext cx="2861702" cy="40457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3278400"/>
            <a:ext cx="3511972" cy="354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611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371600"/>
            <a:ext cx="8229240" cy="6096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/>
              <a:t>Стволы, ветки</a:t>
            </a:r>
            <a:endParaRPr lang="en-US" sz="2800" b="1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1418400"/>
            <a:ext cx="2742840" cy="52040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0399" y="1828800"/>
            <a:ext cx="3124201" cy="48404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222" y="1828800"/>
            <a:ext cx="2743438" cy="33835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9975" y="4953000"/>
            <a:ext cx="2971800" cy="1752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00" y="5096435"/>
            <a:ext cx="1828800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640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371600"/>
            <a:ext cx="8229240" cy="7914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Пораженная древесина и кора</a:t>
            </a:r>
            <a:endParaRPr lang="en-US" sz="3600" b="1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2010071"/>
            <a:ext cx="5096698" cy="46516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1981200"/>
            <a:ext cx="3572566" cy="4651651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264099" y="1981200"/>
            <a:ext cx="8458200" cy="48006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524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418400"/>
            <a:ext cx="8229240" cy="10200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Отбор образцов при обнаружении симптомов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362200"/>
            <a:ext cx="8229240" cy="4191000"/>
          </a:xfrm>
        </p:spPr>
        <p:txBody>
          <a:bodyPr/>
          <a:lstStyle/>
          <a:p>
            <a:r>
              <a:rPr lang="ru-RU" i="1" dirty="0" smtClean="0"/>
              <a:t>Один образец составляет: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/>
              <a:t>Срезается 15-20 см длиной ветка вместе с зараженными  листьями, соцветиями, плодами, веточками (с эксудатом),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/>
              <a:t>Срезается 20 см длиной часть ветки, если поражены стебель или ветки растения, или 10-15 см коры растения с несколькими мм древесины, если есть вдавленность, кора потрескалась  и заметны раковые поражения. Срезается так, чтобы была видна граница между здоровой и пораженной частями.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/>
              <a:t>Может включать несколько субобразцов (например: соцветие – один субобразец, ветки – второй) от одного растения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/>
              <a:t>Если рядом с исследуемым объектом растут другие растения хозяева с симптомами болезни, обязательно отобрать образцы от каждого зараженного дерева отдельно.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/>
              <a:t>Один образец отбирается если заражена живая изгородь или целый ряд деревьев.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6464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0218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98628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600" b="1" i="1" dirty="0" smtClean="0"/>
              <a:t>Отбор образцов на выявление латентной инфекции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90800"/>
            <a:ext cx="8229240" cy="3886200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Один образец составляет: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30 веток от одного вида растений хозяев,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30 веток от розоцветных срезать одинаковое количество каждого вида, но не более  чем от 3 видов, (отбирается в питомнике, садах подвоев и привоев, если выращивается несколько видов семейства розоцветных)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Садовыми ножницами (секатором) срезать по одной ветке (15-20 см длиной) от разных растений хозяев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xmlns="" val="153453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88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Статус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743200"/>
            <a:ext cx="8229240" cy="335280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/>
              <a:t>Erwinia </a:t>
            </a:r>
            <a:r>
              <a:rPr lang="en-US" sz="2800" i="1" dirty="0" err="1" smtClean="0"/>
              <a:t>amylovora</a:t>
            </a:r>
            <a:r>
              <a:rPr lang="en-US" sz="2800" i="1" dirty="0" smtClean="0"/>
              <a:t> –</a:t>
            </a:r>
            <a:r>
              <a:rPr lang="ru-RU" sz="2800" i="1" dirty="0" smtClean="0"/>
              <a:t>код ЕОКЗР (</a:t>
            </a:r>
            <a:r>
              <a:rPr lang="en-US" sz="2800" i="1" dirty="0" smtClean="0"/>
              <a:t>EPPO) ERWIAM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Бактериальный ожог плодовых культур (БОП) – (английкое название) </a:t>
            </a:r>
            <a:r>
              <a:rPr lang="en-US" sz="2800" i="1" dirty="0" err="1" smtClean="0"/>
              <a:t>fireblight</a:t>
            </a:r>
            <a:endParaRPr lang="en-US" sz="2800" i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/>
              <a:t>EPPO </a:t>
            </a:r>
            <a:r>
              <a:rPr lang="ru-RU" sz="2800" i="1" dirty="0" smtClean="0"/>
              <a:t>список </a:t>
            </a:r>
            <a:r>
              <a:rPr lang="en-US" sz="2800" i="1" dirty="0" smtClean="0"/>
              <a:t>A2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Директива 2000/29/</a:t>
            </a:r>
            <a:r>
              <a:rPr lang="en-US" sz="2800" i="1" dirty="0" smtClean="0"/>
              <a:t>EU </a:t>
            </a:r>
            <a:r>
              <a:rPr lang="ru-RU" sz="2800" i="1" dirty="0" smtClean="0"/>
              <a:t>приложение </a:t>
            </a:r>
            <a:r>
              <a:rPr lang="en-US" sz="2800" i="1" dirty="0" smtClean="0"/>
              <a:t>II/A2  </a:t>
            </a:r>
            <a:r>
              <a:rPr lang="ru-RU" sz="2800" i="1" dirty="0" smtClean="0"/>
              <a:t>и </a:t>
            </a:r>
            <a:r>
              <a:rPr lang="en-US" sz="2800" i="1" dirty="0" smtClean="0"/>
              <a:t>EU </a:t>
            </a:r>
            <a:r>
              <a:rPr lang="ru-RU" sz="2800" i="1" dirty="0" smtClean="0"/>
              <a:t>приложение </a:t>
            </a:r>
            <a:r>
              <a:rPr lang="en-US" sz="2800" i="1" dirty="0" smtClean="0"/>
              <a:t>II/B </a:t>
            </a:r>
          </a:p>
          <a:p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xmlns="" val="64166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524000"/>
            <a:ext cx="8229240" cy="609600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Как правильно отбрать образцы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133600"/>
            <a:ext cx="8229240" cy="4343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При очень ясных симптомах болезни, образцы нужно отбирать от еще живых частей растения (но не засохшие), чтобы было меньше вторичных микрооганизмов, которые мешают исследованиям.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Ткани образцов должны быть влажные, поэтому упаковываются в слегка увлажненные бумажные полотенца, салфетки или фильтровальную бумагу и помещаются в полиэтиленовый пакет.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После отбора каждого образца инструменты и руки необходимо дезинфицировать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342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945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295400"/>
            <a:ext cx="8229240" cy="8382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Хранение и транспортировка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86000"/>
            <a:ext cx="8229240" cy="40386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Хранить и транспортировать образцы можно при температуре 4–22 °C.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Чтобы образец не сопрел и не погибли бактерии (не превышать 27 ºC внутри пакета) образцы помещать в мини холодильник, охладительный контейнер или коробку с охладительными элементами (образец не должен соприкасаться с охладительными элементами, между ними  положить несколько слоев бумаги).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Образец должен быть доставлен в лабораторию как можно быстрее, но не позже 72 часов.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xmlns="" val="211535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0624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Не рекомендуется отбор образцов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3048000"/>
            <a:ext cx="8229240" cy="31242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 smtClean="0"/>
              <a:t>Когда среднесуточная температура ниже 18 °C;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 smtClean="0"/>
              <a:t>После сильного дождя или града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 smtClean="0"/>
              <a:t>По засушливым дням с сильным ветром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7599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928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371600"/>
            <a:ext cx="822924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Необходимые материалы и инструменты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14600"/>
            <a:ext cx="8229240" cy="411480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Садовые ножницы (секатор), нож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Одноразовые перчатки и дезинфицирующая жидкость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Лупа (увеличительное стекло)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Посуда с 70% этиловым спортом для дезинфекции инструментов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Зажигалка или спички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Одноразовые пакеты (мешочки)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Бумага и вода для смачивания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Бланки документов для заполнения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Пломбы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Распылительные краски или яркие ленты для  пометки растений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GPS (аппарат по установлению местонахождения)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07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418400"/>
            <a:ext cx="8229240" cy="7914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Как избежать болезни?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304800" y="2209800"/>
            <a:ext cx="8229240" cy="441960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Производитель должен проконсультироваться с региональным отделением </a:t>
            </a:r>
            <a:r>
              <a:rPr lang="lt-LT" sz="2400" i="1" dirty="0" smtClean="0"/>
              <a:t>c</a:t>
            </a:r>
            <a:r>
              <a:rPr lang="ru-RU" sz="2400" i="1" dirty="0" smtClean="0"/>
              <a:t>лужбы</a:t>
            </a:r>
            <a:r>
              <a:rPr lang="lt-LT" sz="2400" i="1" dirty="0" smtClean="0"/>
              <a:t>,</a:t>
            </a:r>
            <a:r>
              <a:rPr lang="ru-RU" sz="2400" i="1" dirty="0" smtClean="0"/>
              <a:t> чтобы заложить питомник или сад растений семейства розоцветных, для выяснения, нет ли бактериального ожога  в радиусе 5 км.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Он также должен обратить внимание не образуются ли  общественные сады, не присутствуют ли старые изгороди боярышника или кизильникa вокруг планируемого места производства, поскольку эти факторы чаще всего являются наиболее угрожающими и благоприятными условиями для распространения болезни.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7646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371600"/>
            <a:ext cx="8229240" cy="685800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Агротехнические рекомендации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86000"/>
            <a:ext cx="8229240" cy="381000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Выращивать менее восприимчивые виды растений;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Защищать сады от насекомых;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Соблюдать правила транспортировки ульев;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Oпрыскивать смесью с содержанием меди;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Дезинфицировать секаторы;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Не оставлять открытых ран на деревьях, удалять раковые раны;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Во время удобрения важно добиться необходимого N-P-K баланса для деревьев, не переборщить c азотными удобрениями;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Поддерживайте рН почвы 5,5-6,5</a:t>
            </a:r>
            <a:r>
              <a:rPr lang="ru-RU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235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524000"/>
            <a:ext cx="8229240" cy="6858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Необходимо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09800"/>
            <a:ext cx="8229240" cy="4343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подготовить инспекторов, организовывать их систематическое обучение по распознаванию БОП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информирование общественности о появлении, наносимом вреде и симптомах болезни,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проверка натуральных наиболее восприимчивых растений хозяев  в первую очередь (более восприимчивый Crataegus и Pyrus),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результаты проверки заносить в систему c  указанием места проверки, владельца, площади и количества проверенных деревьев с отметкой об отборе образцов.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xmlns="" val="189445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043680"/>
          </a:xfrm>
        </p:spPr>
        <p:txBody>
          <a:bodyPr/>
          <a:lstStyle/>
          <a:p>
            <a:pPr algn="ctr"/>
            <a:r>
              <a:rPr lang="en-US" sz="3600" b="1" i="1" dirty="0" smtClean="0"/>
              <a:t>C</a:t>
            </a:r>
            <a:r>
              <a:rPr lang="ru-RU" sz="3600" b="1" i="1" dirty="0" smtClean="0"/>
              <a:t>пасибо за внимание !</a:t>
            </a:r>
          </a:p>
          <a:p>
            <a:pPr algn="ctr"/>
            <a:endParaRPr lang="ru-RU" sz="3600" b="1" i="1" dirty="0"/>
          </a:p>
          <a:p>
            <a:pPr algn="ctr"/>
            <a:r>
              <a:rPr lang="ru-RU" sz="3600" b="1" i="1" dirty="0" smtClean="0"/>
              <a:t>Вопросы</a:t>
            </a:r>
            <a:r>
              <a:rPr lang="lt-LT" sz="3600" b="1" i="1" dirty="0" smtClean="0"/>
              <a:t>?</a:t>
            </a:r>
            <a:endParaRPr lang="ru-RU" sz="3600" b="1" i="1" dirty="0" smtClean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 flipV="1">
            <a:off x="457200" y="5578920"/>
            <a:ext cx="8229240" cy="136080"/>
          </a:xfrm>
        </p:spPr>
        <p:txBody>
          <a:bodyPr>
            <a:normAutofit fontScale="6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6905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052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Распространение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650680"/>
            <a:ext cx="8229240" cy="2988120"/>
          </a:xfrm>
        </p:spPr>
        <p:txBody>
          <a:bodyPr/>
          <a:lstStyle/>
          <a:p>
            <a:r>
              <a:rPr lang="ru-RU" sz="2800" i="1" dirty="0" smtClean="0"/>
              <a:t>Обнаружена в некоторых странах Африки</a:t>
            </a:r>
            <a:r>
              <a:rPr lang="lt-LT" sz="2800" i="1" dirty="0" smtClean="0"/>
              <a:t> </a:t>
            </a:r>
            <a:r>
              <a:rPr lang="ru-RU" sz="2800" i="1" dirty="0" smtClean="0"/>
              <a:t>и Азии, во многих странах Америки, Европы и в Новой Зеландии</a:t>
            </a:r>
          </a:p>
          <a:p>
            <a:r>
              <a:rPr lang="ru-RU" sz="2800" i="1" dirty="0" smtClean="0"/>
              <a:t>Поражает около 200 растений семейства Rosaceae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703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418400"/>
            <a:ext cx="8229240" cy="79140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Распространение бактериального ожога плодовых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63200"/>
            <a:ext cx="8229240" cy="3761400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Уильям Кокс первый описал бактериальный ожог в   1817 году, который повреждает фруктовые деревья.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Тем не менее, даже сегодня профилактика этого заболевания является сложной задачей.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Из 28 стран членов Евросоюза болезнь не обнаружена только в 3 странах: Мальте, Эстония и Финляндии.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Статус защищенной зоны (ZP) имеют 12 стран Евросоюза и в 7 странах установлены буферные зоны (BZ)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0106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371600"/>
            <a:ext cx="8229240" cy="10668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Способы распространения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971800"/>
            <a:ext cx="8229240" cy="2607120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Распространению болезни на дальние расстояния способствует международная торговля посадочным  материалом и частями зараженных растений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xmlns="" val="90378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6096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Способы распространения 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09800"/>
            <a:ext cx="8229240" cy="3933000"/>
          </a:xfrm>
        </p:spPr>
        <p:txBody>
          <a:bodyPr>
            <a:normAutofit fontScale="92500" lnSpcReduction="10000"/>
          </a:bodyPr>
          <a:lstStyle/>
          <a:p>
            <a:r>
              <a:rPr lang="ru-RU" sz="2400" i="1" dirty="0" smtClean="0"/>
              <a:t>Благоприятные условия для распространения и развития бактерии Erwinia amylovora, когда относительно влажно (относительная влажность 70%) и тепло (от 15 до 32 °C).</a:t>
            </a:r>
          </a:p>
          <a:p>
            <a:r>
              <a:rPr lang="ru-RU" sz="2400" i="1" dirty="0" smtClean="0"/>
              <a:t>Источником инфекции может быть любая зараженная часть растения.</a:t>
            </a:r>
          </a:p>
          <a:p>
            <a:r>
              <a:rPr lang="ru-RU" sz="2400" i="1" dirty="0" smtClean="0"/>
              <a:t>Способы распространения:</a:t>
            </a:r>
            <a:br>
              <a:rPr lang="ru-RU" sz="2400" i="1" dirty="0" smtClean="0"/>
            </a:br>
            <a:r>
              <a:rPr lang="ru-RU" sz="2400" i="1" dirty="0" smtClean="0"/>
              <a:t> - насекомые (пчелы, муравьи, тля и т. д.);</a:t>
            </a:r>
            <a:br>
              <a:rPr lang="ru-RU" sz="2400" i="1" dirty="0" smtClean="0"/>
            </a:br>
            <a:r>
              <a:rPr lang="ru-RU" sz="2400" i="1" dirty="0" smtClean="0"/>
              <a:t> - дождь, град, вода для орошения;</a:t>
            </a:r>
            <a:br>
              <a:rPr lang="ru-RU" sz="2400" i="1" dirty="0" smtClean="0"/>
            </a:br>
            <a:r>
              <a:rPr lang="ru-RU" sz="2400" i="1" dirty="0" smtClean="0"/>
              <a:t> - ветер;</a:t>
            </a:r>
            <a:br>
              <a:rPr lang="ru-RU" sz="2400" i="1" dirty="0" smtClean="0"/>
            </a:br>
            <a:r>
              <a:rPr lang="ru-RU" sz="2400" i="1" dirty="0" smtClean="0"/>
              <a:t> - пыльца;</a:t>
            </a:r>
            <a:br>
              <a:rPr lang="ru-RU" sz="2400" i="1" dirty="0" smtClean="0"/>
            </a:br>
            <a:r>
              <a:rPr lang="ru-RU" sz="2400" i="1" dirty="0" smtClean="0"/>
              <a:t> - птицы;</a:t>
            </a:r>
            <a:br>
              <a:rPr lang="ru-RU" sz="2400" i="1" dirty="0" smtClean="0"/>
            </a:br>
            <a:r>
              <a:rPr lang="ru-RU" sz="2400" i="1" dirty="0" smtClean="0"/>
              <a:t> - деятельность человека (посадочный </a:t>
            </a:r>
          </a:p>
          <a:p>
            <a:r>
              <a:rPr lang="ru-RU" sz="2400" i="1" dirty="0" smtClean="0"/>
              <a:t>материал, инструменты, упаковочные материалы</a:t>
            </a:r>
            <a:r>
              <a:rPr lang="ru-RU" dirty="0" smtClean="0"/>
              <a:t>).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4600" y="3276600"/>
            <a:ext cx="2569597" cy="246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155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5290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Распространение болезни в мире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209" y="2514600"/>
            <a:ext cx="8919221" cy="358170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760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2796</TotalTime>
  <Words>2136</Words>
  <Application>Microsoft Office PowerPoint</Application>
  <PresentationFormat>On-screen Show (4:3)</PresentationFormat>
  <Paragraphs>232</Paragraphs>
  <Slides>48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Office Theme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ь</vt:lpstr>
      <vt:lpstr>Slide 47</vt:lpstr>
      <vt:lpstr>Slide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Antonas Iljinas</dc:creator>
  <dc:description/>
  <cp:lastModifiedBy>user</cp:lastModifiedBy>
  <cp:revision>189</cp:revision>
  <dcterms:created xsi:type="dcterms:W3CDTF">2018-05-30T06:55:01Z</dcterms:created>
  <dcterms:modified xsi:type="dcterms:W3CDTF">2018-12-07T07:09:00Z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</Properties>
</file>