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8"/>
  </p:notesMasterIdLst>
  <p:sldIdLst>
    <p:sldId id="257" r:id="rId2"/>
    <p:sldId id="312" r:id="rId3"/>
    <p:sldId id="313" r:id="rId4"/>
    <p:sldId id="314" r:id="rId5"/>
    <p:sldId id="315" r:id="rId6"/>
    <p:sldId id="316" r:id="rId7"/>
    <p:sldId id="317" r:id="rId8"/>
    <p:sldId id="318" r:id="rId9"/>
    <p:sldId id="320" r:id="rId10"/>
    <p:sldId id="319" r:id="rId11"/>
    <p:sldId id="322" r:id="rId12"/>
    <p:sldId id="259" r:id="rId13"/>
    <p:sldId id="323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8" r:id="rId22"/>
    <p:sldId id="269" r:id="rId23"/>
    <p:sldId id="270" r:id="rId24"/>
    <p:sldId id="308" r:id="rId25"/>
    <p:sldId id="310" r:id="rId26"/>
    <p:sldId id="32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73" autoAdjust="0"/>
    <p:restoredTop sz="94660"/>
  </p:normalViewPr>
  <p:slideViewPr>
    <p:cSldViewPr snapToGrid="0">
      <p:cViewPr varScale="1">
        <p:scale>
          <a:sx n="66" d="100"/>
          <a:sy n="66" d="100"/>
        </p:scale>
        <p:origin x="6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3EC99-9CAD-461A-A1EC-95BE56E0C02A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1131F-5525-4463-AC3C-902BD93B856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04481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FFD1-2A06-4D5D-90B8-DA3F7773A52A}" type="slidenum">
              <a:rPr lang="lt-LT" smtClean="0"/>
              <a:t>3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559589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/>
              <a:t>Kroviniai – importas, eksportas.</a:t>
            </a:r>
          </a:p>
          <a:p>
            <a:r>
              <a:rPr lang="lt-LT" dirty="0" smtClean="0"/>
              <a:t>Fitosanitarinis patikrinimas: dokumentinis, tapatumo (</a:t>
            </a:r>
            <a:r>
              <a:rPr lang="lt-LT" dirty="0" err="1" smtClean="0"/>
              <a:t>identity</a:t>
            </a:r>
            <a:r>
              <a:rPr lang="lt-LT" dirty="0" smtClean="0"/>
              <a:t>, </a:t>
            </a:r>
            <a:r>
              <a:rPr lang="lt-LT" dirty="0" err="1" smtClean="0"/>
              <a:t>integrity</a:t>
            </a:r>
            <a:r>
              <a:rPr lang="lt-LT" dirty="0" smtClean="0"/>
              <a:t>), vizualinis.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5DFE1-1C4B-4FA1-A248-7E9995B9131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51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82EC1-B126-4C27-911B-C273E482857B}" type="slidenum">
              <a:rPr lang="lv-LV" smtClean="0"/>
              <a:pPr/>
              <a:t>12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872247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fld id="{773BE4E2-3FA2-431F-BD38-F1412EA93918}" type="slidenum">
              <a:rPr lang="de-DE"/>
              <a:pPr/>
              <a:t>14</a:t>
            </a:fld>
            <a:endParaRPr lang="de-DE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GB" smtClean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717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PQR link: http://www.eppo.int/DATABASES/databases.htm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82EC1-B126-4C27-911B-C273E482857B}" type="slidenum">
              <a:rPr lang="lv-LV" smtClean="0"/>
              <a:pPr/>
              <a:t>15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97516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200" b="1">
                <a:solidFill>
                  <a:srgbClr val="FFD624"/>
                </a:solidFill>
                <a:latin typeface="Verdana" pitchFamily="34" charset="0"/>
              </a:defRPr>
            </a:lvl1pPr>
            <a:lvl2pPr marL="703054" indent="-270405" eaLnBrk="0" hangingPunct="0">
              <a:defRPr sz="7200" b="1">
                <a:solidFill>
                  <a:srgbClr val="FFD624"/>
                </a:solidFill>
                <a:latin typeface="Verdana" pitchFamily="34" charset="0"/>
              </a:defRPr>
            </a:lvl2pPr>
            <a:lvl3pPr marL="1081621" indent="-216324" eaLnBrk="0" hangingPunct="0">
              <a:defRPr sz="7200" b="1">
                <a:solidFill>
                  <a:srgbClr val="FFD624"/>
                </a:solidFill>
                <a:latin typeface="Verdana" pitchFamily="34" charset="0"/>
              </a:defRPr>
            </a:lvl3pPr>
            <a:lvl4pPr marL="1514269" indent="-216324" eaLnBrk="0" hangingPunct="0">
              <a:defRPr sz="7200" b="1">
                <a:solidFill>
                  <a:srgbClr val="FFD624"/>
                </a:solidFill>
                <a:latin typeface="Verdana" pitchFamily="34" charset="0"/>
              </a:defRPr>
            </a:lvl4pPr>
            <a:lvl5pPr marL="1946918" indent="-216324" eaLnBrk="0" hangingPunct="0">
              <a:defRPr sz="7200" b="1">
                <a:solidFill>
                  <a:srgbClr val="FFD624"/>
                </a:solidFill>
                <a:latin typeface="Verdana" pitchFamily="34" charset="0"/>
              </a:defRPr>
            </a:lvl5pPr>
            <a:lvl6pPr marL="2379566" indent="-216324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D624"/>
                </a:solidFill>
                <a:latin typeface="Verdana" pitchFamily="34" charset="0"/>
              </a:defRPr>
            </a:lvl6pPr>
            <a:lvl7pPr marL="2812214" indent="-216324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D624"/>
                </a:solidFill>
                <a:latin typeface="Verdana" pitchFamily="34" charset="0"/>
              </a:defRPr>
            </a:lvl7pPr>
            <a:lvl8pPr marL="3244863" indent="-216324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D624"/>
                </a:solidFill>
                <a:latin typeface="Verdana" pitchFamily="34" charset="0"/>
              </a:defRPr>
            </a:lvl8pPr>
            <a:lvl9pPr marL="3677511" indent="-216324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eaLnBrk="1" hangingPunct="1"/>
            <a:fld id="{AC91CBE4-8B19-4487-A6EB-5BC5AE67CCD7}" type="slidenum">
              <a:rPr lang="de-DE" altLang="lv-LV" sz="1100" b="0">
                <a:solidFill>
                  <a:schemeClr val="tx1"/>
                </a:solidFill>
                <a:latin typeface="Arial" pitchFamily="34" charset="0"/>
              </a:rPr>
              <a:pPr eaLnBrk="1" hangingPunct="1"/>
              <a:t>21</a:t>
            </a:fld>
            <a:endParaRPr lang="de-DE" altLang="lv-LV" sz="11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lv-LV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606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food/plant/plant_health_biosecurity/europhyt/interceptions_en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gd.eppo.int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http://ec.europa.eu/food/plant/organisms/imports/declarations_phyto_certificates_en.pdf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1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jpe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5" Type="http://schemas.openxmlformats.org/officeDocument/2006/relationships/image" Target="../media/image3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2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91544" y="1764792"/>
            <a:ext cx="7990656" cy="183565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lt-LT" sz="2800" b="1" dirty="0" smtClean="0">
                <a:solidFill>
                  <a:schemeClr val="tx1"/>
                </a:solidFill>
              </a:rPr>
              <a:t/>
            </a:r>
            <a:br>
              <a:rPr lang="lt-LT" sz="2800" b="1" dirty="0" smtClean="0">
                <a:solidFill>
                  <a:schemeClr val="tx1"/>
                </a:solidFill>
              </a:rPr>
            </a:br>
            <a:r>
              <a:rPr lang="lt-LT" sz="2800" b="1" dirty="0">
                <a:solidFill>
                  <a:schemeClr val="tx1"/>
                </a:solidFill>
              </a:rPr>
              <a:t/>
            </a:r>
            <a:br>
              <a:rPr lang="lt-LT" sz="2800" b="1" dirty="0">
                <a:solidFill>
                  <a:schemeClr val="tx1"/>
                </a:solidFill>
              </a:rPr>
            </a:br>
            <a:r>
              <a:rPr lang="lt-LT" sz="2800" b="1" dirty="0" smtClean="0">
                <a:solidFill>
                  <a:schemeClr val="tx1"/>
                </a:solidFill>
              </a:rPr>
              <a:t/>
            </a:r>
            <a:br>
              <a:rPr lang="lt-LT" sz="2800" b="1" dirty="0" smtClean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rgbClr val="34411B"/>
                </a:solidFill>
                <a:cs typeface="Times New Roman" pitchFamily="18" charset="0"/>
              </a:rPr>
              <a:t>Контроль импорта растений, растительных продуктов </a:t>
            </a:r>
            <a:r>
              <a:rPr lang="ru-RU" sz="3600" b="1" dirty="0" smtClean="0">
                <a:solidFill>
                  <a:srgbClr val="34411B"/>
                </a:solidFill>
                <a:cs typeface="Times New Roman" pitchFamily="18" charset="0"/>
              </a:rPr>
              <a:t>и </a:t>
            </a:r>
            <a:r>
              <a:rPr lang="ru-RU" sz="3600" b="1" dirty="0">
                <a:solidFill>
                  <a:srgbClr val="34411B"/>
                </a:solidFill>
                <a:cs typeface="Times New Roman" pitchFamily="18" charset="0"/>
              </a:rPr>
              <a:t>других подкарантинных </a:t>
            </a:r>
            <a:r>
              <a:rPr lang="ru-RU" sz="3600" b="1" dirty="0" smtClean="0">
                <a:solidFill>
                  <a:srgbClr val="34411B"/>
                </a:solidFill>
                <a:cs typeface="Times New Roman" pitchFamily="18" charset="0"/>
              </a:rPr>
              <a:t>материалов</a:t>
            </a:r>
            <a:endParaRPr lang="de-AT" sz="36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72400" y="5279504"/>
            <a:ext cx="3882008" cy="1296144"/>
          </a:xfrm>
        </p:spPr>
        <p:txBody>
          <a:bodyPr>
            <a:normAutofit/>
          </a:bodyPr>
          <a:lstStyle/>
          <a:p>
            <a:pPr lvl="0"/>
            <a:r>
              <a:rPr lang="ru-RU" sz="2400" b="1" dirty="0" smtClean="0">
                <a:solidFill>
                  <a:schemeClr val="tx1"/>
                </a:solidFill>
                <a:cs typeface="Times New Roman" pitchFamily="18" charset="0"/>
              </a:rPr>
              <a:t>Вильма Микелайтене</a:t>
            </a:r>
            <a:endParaRPr lang="en-GB" sz="24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altLang="lt-LT" sz="2000" b="1" dirty="0">
                <a:solidFill>
                  <a:srgbClr val="000000"/>
                </a:solidFill>
              </a:rPr>
              <a:t>Фитосанитарный эксперт</a:t>
            </a:r>
            <a:endParaRPr lang="lv-LV" altLang="lt-LT" sz="2000" b="1" dirty="0">
              <a:solidFill>
                <a:srgbClr val="000000"/>
              </a:solidFill>
            </a:endParaRPr>
          </a:p>
          <a:p>
            <a:pPr lvl="0"/>
            <a:endParaRPr lang="en-US" sz="2400" b="1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3" descr="C:\Users\kromanova\Desktop\Dokumenti\My Pictures\kravu kontrole\lidosta_fito\IMG_196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547880" y="3905006"/>
            <a:ext cx="2700669" cy="23759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968343" y="609600"/>
            <a:ext cx="268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Annex 3</a:t>
            </a:r>
            <a:endParaRPr lang="lv-LV" b="1" dirty="0"/>
          </a:p>
        </p:txBody>
      </p:sp>
    </p:spTree>
    <p:extLst>
      <p:ext uri="{BB962C8B-B14F-4D97-AF65-F5344CB8AC3E}">
        <p14:creationId xmlns:p14="http://schemas.microsoft.com/office/powerpoint/2010/main" val="386341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 txBox="1">
            <a:spLocks noGrp="1"/>
          </p:cNvSpPr>
          <p:nvPr>
            <p:ph type="title"/>
          </p:nvPr>
        </p:nvSpPr>
        <p:spPr>
          <a:xfrm>
            <a:off x="388531" y="65789"/>
            <a:ext cx="8229600" cy="557955"/>
          </a:xfrm>
        </p:spPr>
        <p:txBody>
          <a:bodyPr>
            <a:normAutofit fontScale="90000"/>
          </a:bodyPr>
          <a:lstStyle/>
          <a:p>
            <a:r>
              <a:rPr lang="ru-RU" altLang="en-US" b="1" dirty="0" smtClean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Контроль импорта</a:t>
            </a:r>
            <a:r>
              <a:rPr altLang="en-US" b="1" dirty="0" smtClean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altLang="lt-LT" dirty="0" smtClean="0">
              <a:latin typeface="Calibri" panose="020F0502020204030204" pitchFamily="34" charset="0"/>
            </a:endParaRPr>
          </a:p>
        </p:txBody>
      </p:sp>
      <p:sp>
        <p:nvSpPr>
          <p:cNvPr id="25603" name="Title 1"/>
          <p:cNvSpPr txBox="1">
            <a:spLocks/>
          </p:cNvSpPr>
          <p:nvPr/>
        </p:nvSpPr>
        <p:spPr bwMode="auto">
          <a:xfrm>
            <a:off x="1874209" y="1342696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spcBef>
                <a:spcPts val="8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500"/>
              </a:spcBef>
              <a:buSzPct val="100000"/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500"/>
              </a:spcBef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ru-RU" altLang="lt-LT" sz="2800" dirty="0"/>
              <a:t>Список контролируемы</a:t>
            </a:r>
            <a:r>
              <a:rPr lang="ru-RU" altLang="en-US" sz="2800" dirty="0"/>
              <a:t>х</a:t>
            </a:r>
            <a:r>
              <a:rPr lang="ru-RU" altLang="lt-LT" sz="2800" dirty="0"/>
              <a:t> объектов основан на коде товара по таможне </a:t>
            </a:r>
          </a:p>
        </p:txBody>
      </p:sp>
      <p:sp>
        <p:nvSpPr>
          <p:cNvPr id="6" name="Down Arrow 5"/>
          <p:cNvSpPr/>
          <p:nvPr/>
        </p:nvSpPr>
        <p:spPr>
          <a:xfrm>
            <a:off x="5976846" y="2346635"/>
            <a:ext cx="220662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lt-LT"/>
          </a:p>
        </p:txBody>
      </p:sp>
      <p:sp>
        <p:nvSpPr>
          <p:cNvPr id="25605" name="Title 1"/>
          <p:cNvSpPr txBox="1">
            <a:spLocks/>
          </p:cNvSpPr>
          <p:nvPr/>
        </p:nvSpPr>
        <p:spPr bwMode="auto">
          <a:xfrm>
            <a:off x="1864427" y="2589637"/>
            <a:ext cx="8445500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spcBef>
                <a:spcPts val="8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500"/>
              </a:spcBef>
              <a:buSzPct val="100000"/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500"/>
              </a:spcBef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ru-RU" altLang="lt-LT" sz="2800" dirty="0"/>
              <a:t>Идентификация товаров на таможне по списку, после чего груз направляется на фитосанитарный пост</a:t>
            </a:r>
          </a:p>
        </p:txBody>
      </p:sp>
      <p:pic>
        <p:nvPicPr>
          <p:cNvPr id="2560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312" y="4392728"/>
            <a:ext cx="82296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388302" y="5391716"/>
            <a:ext cx="3698875" cy="509587"/>
          </a:xfrm>
        </p:spPr>
        <p:txBody>
          <a:bodyPr>
            <a:noAutofit/>
          </a:bodyPr>
          <a:lstStyle/>
          <a:p>
            <a:pPr marL="0" indent="0" algn="ctr">
              <a:buNone/>
              <a:defRPr/>
            </a:pPr>
            <a:r>
              <a:rPr lang="ru-RU" altLang="en-US" sz="2800" b="1" dirty="0">
                <a:solidFill>
                  <a:srgbClr val="2B361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Импорт </a:t>
            </a:r>
            <a:r>
              <a:rPr lang="ru-RU" altLang="en-US" sz="2800" b="1" dirty="0" smtClean="0">
                <a:solidFill>
                  <a:srgbClr val="2B3616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разрешен</a:t>
            </a:r>
            <a:endParaRPr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88196" y="4341465"/>
            <a:ext cx="5169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en-US" sz="2800" dirty="0"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В соответствии с требованиями?</a:t>
            </a:r>
            <a:endParaRPr lang="de-DE" altLang="en-US" sz="2800" dirty="0"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4038213" y="4842128"/>
            <a:ext cx="214312" cy="6365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lt-LT"/>
          </a:p>
        </p:txBody>
      </p:sp>
      <p:sp>
        <p:nvSpPr>
          <p:cNvPr id="13" name="Rectangle 12"/>
          <p:cNvSpPr/>
          <p:nvPr/>
        </p:nvSpPr>
        <p:spPr>
          <a:xfrm>
            <a:off x="3327532" y="4838164"/>
            <a:ext cx="784225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en-US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да</a:t>
            </a:r>
            <a:endParaRPr lang="en-GB" altLang="en-US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5612" name="Rectangle 13"/>
          <p:cNvSpPr>
            <a:spLocks noChangeArrowheads="1"/>
          </p:cNvSpPr>
          <p:nvPr/>
        </p:nvSpPr>
        <p:spPr bwMode="auto">
          <a:xfrm>
            <a:off x="6919322" y="4868326"/>
            <a:ext cx="628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en-US" sz="2400" b="1" dirty="0">
                <a:solidFill>
                  <a:srgbClr val="FF0000"/>
                </a:solidFill>
              </a:rPr>
              <a:t>нет</a:t>
            </a:r>
          </a:p>
        </p:txBody>
      </p:sp>
      <p:sp>
        <p:nvSpPr>
          <p:cNvPr id="19" name="Down Arrow 18"/>
          <p:cNvSpPr/>
          <p:nvPr/>
        </p:nvSpPr>
        <p:spPr>
          <a:xfrm>
            <a:off x="7590966" y="4856260"/>
            <a:ext cx="196516" cy="6365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lt-LT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6398385" y="5353450"/>
            <a:ext cx="2487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en-US" sz="3200" b="1" dirty="0">
                <a:solidFill>
                  <a:srgbClr val="FF0000"/>
                </a:solidFill>
              </a:rPr>
              <a:t>Запрет ввоза</a:t>
            </a:r>
          </a:p>
        </p:txBody>
      </p:sp>
      <p:sp>
        <p:nvSpPr>
          <p:cNvPr id="25615" name="Rectangle 16"/>
          <p:cNvSpPr>
            <a:spLocks noChangeArrowheads="1"/>
          </p:cNvSpPr>
          <p:nvPr/>
        </p:nvSpPr>
        <p:spPr bwMode="auto">
          <a:xfrm>
            <a:off x="3211513" y="6289675"/>
            <a:ext cx="20431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en-US" sz="3200" b="1"/>
              <a:t>Таможня</a:t>
            </a:r>
          </a:p>
        </p:txBody>
      </p:sp>
      <p:sp>
        <p:nvSpPr>
          <p:cNvPr id="23" name="Down Arrow 22"/>
          <p:cNvSpPr/>
          <p:nvPr/>
        </p:nvSpPr>
        <p:spPr>
          <a:xfrm>
            <a:off x="4030663" y="5894057"/>
            <a:ext cx="201612" cy="5445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lt-LT"/>
          </a:p>
        </p:txBody>
      </p:sp>
      <p:pic>
        <p:nvPicPr>
          <p:cNvPr id="25617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8371" y="3965038"/>
            <a:ext cx="184785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94695" y="561052"/>
            <a:ext cx="569130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en-US" sz="2600" dirty="0">
                <a:latin typeface="Calibri" panose="020F0502020204030204" pitchFamily="34" charset="0"/>
              </a:rPr>
              <a:t>Директив</a:t>
            </a:r>
            <a:r>
              <a:rPr lang="en-US" altLang="en-US" sz="2600" dirty="0">
                <a:latin typeface="Calibri" panose="020F0502020204030204" pitchFamily="34" charset="0"/>
              </a:rPr>
              <a:t>a 2000/29/EC I-V </a:t>
            </a:r>
            <a:r>
              <a:rPr lang="az-Cyrl-AZ" altLang="en-US" sz="2600" dirty="0">
                <a:latin typeface="Calibri" panose="020F0502020204030204" pitchFamily="34" charset="0"/>
              </a:rPr>
              <a:t>приложение</a:t>
            </a:r>
            <a:endParaRPr lang="en-US" altLang="en-US" sz="2600" dirty="0">
              <a:latin typeface="Calibri" panose="020F0502020204030204" pitchFamily="34" charset="0"/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5952129" y="997945"/>
            <a:ext cx="202607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lt-LT"/>
          </a:p>
        </p:txBody>
      </p:sp>
      <p:sp>
        <p:nvSpPr>
          <p:cNvPr id="21" name="Down Arrow 20"/>
          <p:cNvSpPr/>
          <p:nvPr/>
        </p:nvSpPr>
        <p:spPr>
          <a:xfrm>
            <a:off x="5952129" y="3818589"/>
            <a:ext cx="220662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4069114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 txBox="1">
            <a:spLocks noGrp="1" noChangeArrowheads="1"/>
          </p:cNvSpPr>
          <p:nvPr>
            <p:ph type="title"/>
          </p:nvPr>
        </p:nvSpPr>
        <p:spPr>
          <a:xfrm>
            <a:off x="1637414" y="140338"/>
            <a:ext cx="10260419" cy="1225550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en-US" sz="2600" b="1" dirty="0">
                <a:solidFill>
                  <a:srgbClr val="3441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</a:t>
            </a:r>
            <a:r>
              <a:rPr lang="ru-RU" altLang="en-US" sz="2600" b="1" dirty="0">
                <a:solidFill>
                  <a:srgbClr val="34411B"/>
                </a:solidFill>
                <a:latin typeface="Calibri" panose="020F0502020204030204" pitchFamily="34" charset="0"/>
              </a:rPr>
              <a:t>пунктaх пограничного </a:t>
            </a:r>
            <a:r>
              <a:rPr lang="ru-RU" altLang="en-US" sz="2600" b="1" dirty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фитосанитарно</a:t>
            </a:r>
            <a:r>
              <a:rPr lang="ru-RU" altLang="en-US" sz="2600" b="1" dirty="0">
                <a:solidFill>
                  <a:srgbClr val="34411B"/>
                </a:solidFill>
                <a:latin typeface="Calibri" panose="020F0502020204030204" pitchFamily="34" charset="0"/>
              </a:rPr>
              <a:t>г</a:t>
            </a:r>
            <a:r>
              <a:rPr lang="ru-RU" altLang="en-US" sz="2600" b="1" dirty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 </a:t>
            </a:r>
            <a:r>
              <a:rPr lang="ru-RU" altLang="en-US" sz="2600" b="1" dirty="0">
                <a:solidFill>
                  <a:srgbClr val="34411B"/>
                </a:solidFill>
                <a:latin typeface="Calibri" panose="020F0502020204030204" pitchFamily="34" charset="0"/>
              </a:rPr>
              <a:t>контроля </a:t>
            </a:r>
            <a:r>
              <a:rPr lang="en-US" altLang="en-US" sz="2600" b="1" dirty="0">
                <a:solidFill>
                  <a:srgbClr val="3441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altLang="en-US" sz="2600" b="1" dirty="0">
                <a:solidFill>
                  <a:srgbClr val="3441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600" b="1" dirty="0" smtClean="0">
                <a:solidFill>
                  <a:srgbClr val="3441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altLang="en-US" sz="2600" b="1" dirty="0" smtClean="0">
                <a:solidFill>
                  <a:srgbClr val="3441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600" b="1" dirty="0" smtClean="0">
                <a:solidFill>
                  <a:srgbClr val="34411B"/>
                </a:solidFill>
                <a:latin typeface="Calibri" panose="020F0502020204030204" pitchFamily="34" charset="0"/>
              </a:rPr>
              <a:t>по</a:t>
            </a:r>
            <a:r>
              <a:rPr altLang="en-US" sz="2600" b="1" dirty="0" smtClean="0">
                <a:solidFill>
                  <a:srgbClr val="34411B"/>
                </a:solidFill>
                <a:latin typeface="Calibri" panose="020F0502020204030204" pitchFamily="34" charset="0"/>
              </a:rPr>
              <a:t> </a:t>
            </a:r>
            <a:r>
              <a:rPr lang="ru-RU" altLang="en-US" sz="2600" b="1" dirty="0">
                <a:solidFill>
                  <a:srgbClr val="3441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Директиве </a:t>
            </a:r>
            <a:r>
              <a:rPr lang="en-US" altLang="en-US" sz="2600" b="1" dirty="0" smtClean="0">
                <a:solidFill>
                  <a:srgbClr val="34411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98/22/EC</a:t>
            </a:r>
            <a:endParaRPr lang="en-GB" altLang="en-US" sz="2600" b="1" dirty="0">
              <a:solidFill>
                <a:srgbClr val="34411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4" descr="PC19012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1721" y="3196135"/>
            <a:ext cx="4555904" cy="3661865"/>
          </a:xfrm>
        </p:spPr>
      </p:pic>
      <p:pic>
        <p:nvPicPr>
          <p:cNvPr id="8196" name="Object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62603" y="3196135"/>
            <a:ext cx="4714421" cy="3661865"/>
          </a:xfrm>
          <a:noFill/>
        </p:spPr>
      </p:pic>
      <p:sp>
        <p:nvSpPr>
          <p:cNvPr id="2" name="Rectangle 1"/>
          <p:cNvSpPr/>
          <p:nvPr/>
        </p:nvSpPr>
        <p:spPr>
          <a:xfrm>
            <a:off x="1073889" y="1018272"/>
            <a:ext cx="108239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Страны 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EC 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должны информировать Комиссию в письменной форме 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en-GB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обозначенных мест</a:t>
            </a:r>
            <a:r>
              <a:rPr lang="en-GB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как пунк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ввоза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GB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Страны 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также 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должны перечислить все другие 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места</a:t>
            </a:r>
            <a:r>
              <a:rPr lang="lt-L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lt-LT" sz="2200" dirty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внутри </a:t>
            </a:r>
            <a:r>
              <a:rPr lang="ru-RU" altLang="lt-LT" sz="2200" dirty="0" smtClean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страны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altLang="lt-LT" sz="2200" dirty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которые являются</a:t>
            </a:r>
            <a:r>
              <a:rPr lang="ru-RU" altLang="lt-LT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t-LT" altLang="lt-L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утвержденными мест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ми инспекции;</a:t>
            </a:r>
            <a:endParaRPr lang="lt-LT" sz="2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Вышеуказанные места должны удовлетворять 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определенны</a:t>
            </a:r>
            <a:r>
              <a:rPr lang="lt-L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минимальные</a:t>
            </a:r>
            <a:r>
              <a:rPr lang="lt-L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условия на инфраструктур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, оборудования</a:t>
            </a:r>
            <a:r>
              <a:rPr lang="lt-L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lt-L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lt-LT" sz="2200" dirty="0" smtClean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друг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ие</a:t>
            </a:r>
            <a:r>
              <a:rPr lang="lt-L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sz="2200" dirty="0" smtClean="0">
                <a:solidFill>
                  <a:srgbClr val="3441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требования</a:t>
            </a:r>
            <a:r>
              <a:rPr lang="lt-LT" altLang="en-US" sz="2200" dirty="0" smtClean="0">
                <a:solidFill>
                  <a:srgbClr val="3441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lt-LT" sz="2200" dirty="0" smtClean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огла</a:t>
            </a:r>
            <a:r>
              <a:rPr lang="ru-RU" altLang="lt-LT" sz="2200" dirty="0" smtClean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lt-L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lt-LT" altLang="en-US" sz="2200" dirty="0" smtClean="0">
                <a:solidFill>
                  <a:srgbClr val="3441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sz="2200" dirty="0">
                <a:solidFill>
                  <a:srgbClr val="3441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Директиве </a:t>
            </a:r>
            <a:r>
              <a:rPr lang="en-US" altLang="en-US" sz="2200" dirty="0" smtClean="0">
                <a:solidFill>
                  <a:srgbClr val="3441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98/22/EC.</a:t>
            </a:r>
            <a:endParaRPr lang="ru-RU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ru-RU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99094"/>
            <a:ext cx="28854" cy="590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-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lt-LT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lt-L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lt-L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199094"/>
            <a:ext cx="28854" cy="590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-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lt-LT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lt-L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83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4" y="142149"/>
            <a:ext cx="8219256" cy="5760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Общая процедура </a:t>
            </a:r>
            <a:r>
              <a:rPr lang="ru-RU" sz="2800" b="1" spc="1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досмотр</a:t>
            </a:r>
            <a:r>
              <a:rPr lang="en-GB" sz="2800" b="1" spc="1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1757516" y="2364190"/>
            <a:ext cx="9598055" cy="4978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/>
              <a:t>Кажда</a:t>
            </a:r>
            <a:r>
              <a:rPr lang="ru-RU" sz="2400" b="1" dirty="0"/>
              <a:t>я</a:t>
            </a:r>
            <a:r>
              <a:rPr lang="ru-RU" sz="2400" b="1" dirty="0" smtClean="0"/>
              <a:t> </a:t>
            </a:r>
            <a:r>
              <a:rPr lang="ru-RU" sz="2400" b="1" dirty="0"/>
              <a:t>партия груза должна быть тщательно проверена:</a:t>
            </a:r>
            <a:endParaRPr lang="lv-LV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12</a:t>
            </a:fld>
            <a:endParaRPr lang="lv-LV"/>
          </a:p>
        </p:txBody>
      </p:sp>
      <p:sp>
        <p:nvSpPr>
          <p:cNvPr id="18439" name="Rectangle 3"/>
          <p:cNvSpPr>
            <a:spLocks noChangeArrowheads="1"/>
          </p:cNvSpPr>
          <p:nvPr/>
        </p:nvSpPr>
        <p:spPr bwMode="auto">
          <a:xfrm>
            <a:off x="1775501" y="2862068"/>
            <a:ext cx="940994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000" dirty="0"/>
              <a:t>Если груз состоит из разных партий</a:t>
            </a:r>
            <a:r>
              <a:rPr lang="lv-LV" sz="2000" dirty="0"/>
              <a:t>,</a:t>
            </a:r>
            <a:r>
              <a:rPr lang="ru-RU" sz="2000" dirty="0"/>
              <a:t> </a:t>
            </a:r>
            <a:r>
              <a:rPr lang="ru-RU" sz="2000" dirty="0" smtClean="0"/>
              <a:t>кажд</a:t>
            </a:r>
            <a:r>
              <a:rPr lang="ru-RU" sz="2000" dirty="0"/>
              <a:t>ая</a:t>
            </a:r>
            <a:r>
              <a:rPr lang="ru-RU" sz="2000" dirty="0" smtClean="0"/>
              <a:t> </a:t>
            </a:r>
            <a:r>
              <a:rPr lang="ru-RU" sz="2000" dirty="0"/>
              <a:t>из них </a:t>
            </a:r>
            <a:r>
              <a:rPr lang="ru-RU" sz="2000" dirty="0" smtClean="0"/>
              <a:t>должн</a:t>
            </a:r>
            <a:r>
              <a:rPr lang="en-GB" sz="2000" dirty="0" smtClean="0"/>
              <a:t>a</a:t>
            </a:r>
            <a:r>
              <a:rPr lang="ru-RU" sz="2000" dirty="0" smtClean="0"/>
              <a:t> </a:t>
            </a:r>
            <a:r>
              <a:rPr lang="ru-RU" sz="2000" dirty="0"/>
              <a:t>быть </a:t>
            </a:r>
            <a:r>
              <a:rPr lang="ru-RU" sz="2000" dirty="0" smtClean="0"/>
              <a:t>проверен</a:t>
            </a:r>
            <a:r>
              <a:rPr lang="en-GB" sz="2000" dirty="0" smtClean="0"/>
              <a:t>a</a:t>
            </a:r>
            <a:r>
              <a:rPr lang="ru-RU" sz="2000" dirty="0" smtClean="0"/>
              <a:t>;</a:t>
            </a:r>
            <a:endParaRPr lang="ru-RU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/>
              <a:t>Для </a:t>
            </a:r>
            <a:r>
              <a:rPr lang="ru-RU" sz="2000" dirty="0"/>
              <a:t>того чтобы правильно выполнить </a:t>
            </a:r>
            <a:r>
              <a:rPr lang="ru-RU" sz="2000" dirty="0" smtClean="0"/>
              <a:t>фитосанитарны</a:t>
            </a:r>
            <a:r>
              <a:rPr lang="ru-RU" sz="2000" dirty="0"/>
              <a:t>й</a:t>
            </a:r>
            <a:r>
              <a:rPr lang="ru-RU" sz="2000" dirty="0" smtClean="0"/>
              <a:t> </a:t>
            </a:r>
            <a:r>
              <a:rPr lang="ru-RU" sz="2000" dirty="0"/>
              <a:t>контроль, партии должны быть полностью или частично </a:t>
            </a:r>
            <a:r>
              <a:rPr lang="ru-RU" sz="2000" dirty="0" smtClean="0"/>
              <a:t>выгружан</a:t>
            </a:r>
            <a:r>
              <a:rPr lang="ru-RU" sz="2000" dirty="0"/>
              <a:t>ы</a:t>
            </a:r>
            <a:r>
              <a:rPr lang="ru-RU" sz="2000" dirty="0" smtClean="0"/>
              <a:t>.</a:t>
            </a:r>
            <a:endParaRPr lang="lv-LV" sz="2000" dirty="0"/>
          </a:p>
        </p:txBody>
      </p:sp>
      <p:sp>
        <p:nvSpPr>
          <p:cNvPr id="8" name="Rectangle 7"/>
          <p:cNvSpPr/>
          <p:nvPr/>
        </p:nvSpPr>
        <p:spPr>
          <a:xfrm>
            <a:off x="1757516" y="742588"/>
            <a:ext cx="981070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>
                <a:latin typeface="Calibri" panose="020F0502020204030204" pitchFamily="34" charset="0"/>
                <a:cs typeface="Calibri" panose="020F0502020204030204" pitchFamily="34" charset="0"/>
              </a:rPr>
              <a:t>Общая процедура </a:t>
            </a:r>
            <a:r>
              <a:rPr lang="ru-RU" sz="2600" spc="10" dirty="0">
                <a:latin typeface="Calibri" panose="020F0502020204030204" pitchFamily="34" charset="0"/>
                <a:cs typeface="Calibri" panose="020F0502020204030204" pitchFamily="34" charset="0"/>
              </a:rPr>
              <a:t>досмотр</a:t>
            </a:r>
            <a:r>
              <a:rPr lang="en-GB" sz="2600" spc="1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ru-R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 импортируемых </a:t>
            </a:r>
            <a:r>
              <a:rPr lang="ru-RU" sz="2600" dirty="0">
                <a:latin typeface="Calibri" panose="020F0502020204030204" pitchFamily="34" charset="0"/>
                <a:cs typeface="Calibri" panose="020F0502020204030204" pitchFamily="34" charset="0"/>
              </a:rPr>
              <a:t>растений, растительных продуктов и других </a:t>
            </a:r>
            <a:r>
              <a:rPr lang="ru-RU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объектов проводиться Национальной </a:t>
            </a:r>
            <a:r>
              <a:rPr lang="ru-RU" sz="2600" dirty="0">
                <a:latin typeface="Calibri" panose="020F0502020204030204" pitchFamily="34" charset="0"/>
                <a:cs typeface="Calibri" panose="020F0502020204030204" pitchFamily="34" charset="0"/>
              </a:rPr>
              <a:t>организацией по защите растений (НОКЗР) в сотрудничестве с другими службами пограничного контроля.</a:t>
            </a:r>
            <a:endParaRPr lang="en-US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4" name="Picture 2" descr="Vaizdo rezultatas pagal uÅ¾klausÄ âimport of rosesâ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846" y="4209883"/>
            <a:ext cx="580072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0215" y="4209883"/>
            <a:ext cx="3932052" cy="264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92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 txBox="1">
            <a:spLocks noGrp="1"/>
          </p:cNvSpPr>
          <p:nvPr>
            <p:ph type="title"/>
          </p:nvPr>
        </p:nvSpPr>
        <p:spPr>
          <a:xfrm>
            <a:off x="1573213" y="230188"/>
            <a:ext cx="9072562" cy="1143000"/>
          </a:xfrm>
        </p:spPr>
        <p:txBody>
          <a:bodyPr>
            <a:normAutofit fontScale="90000"/>
          </a:bodyPr>
          <a:lstStyle/>
          <a:p>
            <a:r>
              <a:rPr lang="ru-RU" altLang="lt-LT" sz="3200" b="1" dirty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Фитосанитарный контроль растений, растительных</a:t>
            </a:r>
            <a:r>
              <a:rPr altLang="lt-LT" sz="3200" b="1" dirty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lt-LT" sz="3200" b="1" dirty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продуктов и других подкарантинных материалов</a:t>
            </a:r>
            <a:r>
              <a:rPr altLang="lt-LT" sz="3200" b="1" dirty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lt-LT" sz="3200" b="1" dirty="0">
                <a:solidFill>
                  <a:srgbClr val="34411B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на границе</a:t>
            </a:r>
            <a:endParaRPr lang="en-US" altLang="lt-LT" sz="3200" b="1" dirty="0">
              <a:latin typeface="Calibri" panose="020F0502020204030204" pitchFamily="34" charset="0"/>
            </a:endParaRPr>
          </a:p>
        </p:txBody>
      </p:sp>
      <p:sp>
        <p:nvSpPr>
          <p:cNvPr id="10243" name="Content Placeholder 2"/>
          <p:cNvSpPr txBox="1">
            <a:spLocks noGrp="1"/>
          </p:cNvSpPr>
          <p:nvPr>
            <p:ph idx="1"/>
          </p:nvPr>
        </p:nvSpPr>
        <p:spPr>
          <a:xfrm>
            <a:off x="1847851" y="1628776"/>
            <a:ext cx="8640763" cy="4525963"/>
          </a:xfrm>
        </p:spPr>
        <p:txBody>
          <a:bodyPr>
            <a:normAutofit/>
          </a:bodyPr>
          <a:lstStyle/>
          <a:p>
            <a:r>
              <a:rPr lang="ru-RU" altLang="lt-LT" sz="3200" dirty="0" smtClean="0">
                <a:latin typeface="Calibri" panose="020F0502020204030204" pitchFamily="34" charset="0"/>
              </a:rPr>
              <a:t>проверка документов</a:t>
            </a:r>
            <a:r>
              <a:rPr altLang="lt-LT" sz="3200" dirty="0" smtClean="0">
                <a:latin typeface="Calibri" panose="020F0502020204030204" pitchFamily="34" charset="0"/>
              </a:rPr>
              <a:t>;</a:t>
            </a:r>
          </a:p>
          <a:p>
            <a:r>
              <a:rPr lang="ru-RU" altLang="lt-LT" sz="3200" dirty="0" smtClean="0">
                <a:latin typeface="Calibri" panose="020F0502020204030204" pitchFamily="34" charset="0"/>
              </a:rPr>
              <a:t>проверка соответствия груза</a:t>
            </a:r>
            <a:r>
              <a:rPr altLang="lt-LT" sz="3200" dirty="0" smtClean="0">
                <a:latin typeface="Calibri" panose="020F0502020204030204" pitchFamily="34" charset="0"/>
              </a:rPr>
              <a:t>;</a:t>
            </a:r>
            <a:endParaRPr lang="en-US" altLang="lt-LT" sz="3200" dirty="0" smtClean="0">
              <a:latin typeface="Calibri" panose="020F0502020204030204" pitchFamily="34" charset="0"/>
            </a:endParaRPr>
          </a:p>
          <a:p>
            <a:r>
              <a:rPr lang="ru-RU" altLang="lt-LT" sz="3200" dirty="0" smtClean="0">
                <a:latin typeface="Calibri" panose="020F0502020204030204" pitchFamily="34" charset="0"/>
              </a:rPr>
              <a:t>визуальная проверка с</a:t>
            </a:r>
            <a:r>
              <a:rPr altLang="lt-LT" sz="3200" dirty="0" smtClean="0">
                <a:latin typeface="Calibri" panose="020F0502020204030204" pitchFamily="34" charset="0"/>
              </a:rPr>
              <a:t> </a:t>
            </a:r>
            <a:r>
              <a:rPr lang="ru-RU" altLang="lt-LT" sz="3200" dirty="0" smtClean="0">
                <a:latin typeface="Calibri" panose="020F0502020204030204" pitchFamily="34" charset="0"/>
              </a:rPr>
              <a:t>возможным</a:t>
            </a:r>
            <a:r>
              <a:rPr altLang="lt-LT" sz="3200" dirty="0" smtClean="0">
                <a:latin typeface="Calibri" panose="020F0502020204030204" pitchFamily="34" charset="0"/>
              </a:rPr>
              <a:t> </a:t>
            </a:r>
            <a:r>
              <a:rPr lang="ru-RU" altLang="lt-LT" sz="3200" dirty="0" smtClean="0">
                <a:latin typeface="Calibri" panose="020F0502020204030204" pitchFamily="34" charset="0"/>
              </a:rPr>
              <a:t>отбором образцов</a:t>
            </a:r>
            <a:endParaRPr lang="en-US" altLang="lt-LT" sz="3200" dirty="0" smtClean="0">
              <a:latin typeface="Calibri" panose="020F0502020204030204" pitchFamily="34" charset="0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967" y="3987115"/>
            <a:ext cx="3140618" cy="2676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E:\100CANON\IMG_38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7547" y="3679774"/>
            <a:ext cx="2575105" cy="2983370"/>
          </a:xfrm>
          <a:prstGeom prst="rect">
            <a:avLst/>
          </a:prstGeom>
          <a:noFill/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14" y="4034686"/>
            <a:ext cx="3506958" cy="2628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53848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/>
          <p:cNvCxnSpPr/>
          <p:nvPr/>
        </p:nvCxnSpPr>
        <p:spPr>
          <a:xfrm>
            <a:off x="6013735" y="1874214"/>
            <a:ext cx="41089" cy="4110865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095" name="Rectangle 7"/>
          <p:cNvSpPr>
            <a:spLocks noGrp="1" noChangeArrowheads="1"/>
          </p:cNvSpPr>
          <p:nvPr>
            <p:ph type="title"/>
          </p:nvPr>
        </p:nvSpPr>
        <p:spPr>
          <a:xfrm>
            <a:off x="1981201" y="349101"/>
            <a:ext cx="8700931" cy="57606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ru-RU" sz="2000" b="1" dirty="0"/>
              <a:t>Общая процедура проверки</a:t>
            </a:r>
            <a:endParaRPr lang="en-US" sz="20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14</a:t>
            </a:fld>
            <a:endParaRPr lang="lv-LV"/>
          </a:p>
        </p:txBody>
      </p:sp>
      <p:sp>
        <p:nvSpPr>
          <p:cNvPr id="345093" name="Line 5"/>
          <p:cNvSpPr>
            <a:spLocks noChangeShapeType="1"/>
          </p:cNvSpPr>
          <p:nvPr/>
        </p:nvSpPr>
        <p:spPr bwMode="auto">
          <a:xfrm>
            <a:off x="8472265" y="4869161"/>
            <a:ext cx="14511" cy="11919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>
              <a:latin typeface="Berlin CI Medium" charset="0"/>
              <a:ea typeface="ＭＳ Ｐゴシック" charset="0"/>
            </a:endParaRPr>
          </a:p>
        </p:txBody>
      </p:sp>
      <p:sp>
        <p:nvSpPr>
          <p:cNvPr id="345094" name="Line 6"/>
          <p:cNvSpPr>
            <a:spLocks noChangeShapeType="1"/>
          </p:cNvSpPr>
          <p:nvPr/>
        </p:nvSpPr>
        <p:spPr bwMode="auto">
          <a:xfrm>
            <a:off x="3844513" y="4829585"/>
            <a:ext cx="0" cy="123149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>
              <a:latin typeface="Berlin CI Medium" charset="0"/>
              <a:ea typeface="ＭＳ Ｐゴシック" charset="0"/>
            </a:endParaRPr>
          </a:p>
        </p:txBody>
      </p:sp>
      <p:sp>
        <p:nvSpPr>
          <p:cNvPr id="345096" name="Text Box 8"/>
          <p:cNvSpPr txBox="1">
            <a:spLocks noChangeArrowheads="1"/>
          </p:cNvSpPr>
          <p:nvPr/>
        </p:nvSpPr>
        <p:spPr bwMode="auto">
          <a:xfrm>
            <a:off x="3381376" y="1002859"/>
            <a:ext cx="5191125" cy="86177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000" dirty="0">
                <a:ea typeface="ＭＳ Ｐゴシック" charset="0"/>
              </a:rPr>
              <a:t> </a:t>
            </a:r>
            <a:r>
              <a:rPr lang="lv-LV" sz="2000" b="1" dirty="0">
                <a:solidFill>
                  <a:srgbClr val="000000"/>
                </a:solidFill>
                <a:ea typeface="ＭＳ Ｐゴシック" charset="0"/>
              </a:rPr>
              <a:t>T</a:t>
            </a:r>
            <a:r>
              <a:rPr lang="ru-RU" sz="2000" b="1" dirty="0">
                <a:solidFill>
                  <a:srgbClr val="000000"/>
                </a:solidFill>
                <a:ea typeface="ＭＳ Ｐゴシック" charset="0"/>
              </a:rPr>
              <a:t>аможенный контроль </a:t>
            </a:r>
            <a:endParaRPr lang="lv-LV" sz="2000" b="1" dirty="0">
              <a:solidFill>
                <a:srgbClr val="000000"/>
              </a:solidFill>
              <a:ea typeface="ＭＳ Ｐゴシック" charset="0"/>
            </a:endParaRPr>
          </a:p>
          <a:p>
            <a:pPr algn="ctr" eaLnBrk="0" hangingPunct="0">
              <a:spcBef>
                <a:spcPct val="50000"/>
              </a:spcBef>
              <a:defRPr/>
            </a:pPr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(</a:t>
            </a:r>
            <a:r>
              <a:rPr lang="lv-LV" sz="2000" dirty="0">
                <a:solidFill>
                  <a:srgbClr val="000000"/>
                </a:solidFill>
                <a:ea typeface="ＭＳ Ｐゴシック" charset="0"/>
              </a:rPr>
              <a:t>CMR, INVOICE</a:t>
            </a:r>
            <a:r>
              <a:rPr lang="lv-LV" sz="2000" dirty="0" smtClean="0">
                <a:solidFill>
                  <a:srgbClr val="000000"/>
                </a:solidFill>
                <a:ea typeface="ＭＳ Ｐゴシック" charset="0"/>
              </a:rPr>
              <a:t>,</a:t>
            </a:r>
            <a:r>
              <a:rPr lang="en-GB" sz="20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ea typeface="ＭＳ Ｐゴシック" charset="0"/>
              </a:rPr>
              <a:t>trade </a:t>
            </a:r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documents etc.)</a:t>
            </a:r>
          </a:p>
        </p:txBody>
      </p:sp>
      <p:sp>
        <p:nvSpPr>
          <p:cNvPr id="345097" name="Text Box 9"/>
          <p:cNvSpPr txBox="1">
            <a:spLocks noChangeArrowheads="1"/>
          </p:cNvSpPr>
          <p:nvPr/>
        </p:nvSpPr>
        <p:spPr bwMode="auto">
          <a:xfrm>
            <a:off x="2590800" y="4114800"/>
            <a:ext cx="2057400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006600"/>
                </a:solidFill>
                <a:ea typeface="ＭＳ Ｐゴシック" charset="0"/>
              </a:rPr>
              <a:t>Соблюдает требованиям</a:t>
            </a:r>
            <a:endParaRPr lang="en-US" sz="2000" b="1" dirty="0">
              <a:solidFill>
                <a:srgbClr val="006600"/>
              </a:solidFill>
              <a:ea typeface="ＭＳ Ｐゴシック" charset="0"/>
            </a:endParaRPr>
          </a:p>
        </p:txBody>
      </p:sp>
      <p:sp>
        <p:nvSpPr>
          <p:cNvPr id="345099" name="Text Box 11"/>
          <p:cNvSpPr txBox="1">
            <a:spLocks noChangeArrowheads="1"/>
          </p:cNvSpPr>
          <p:nvPr/>
        </p:nvSpPr>
        <p:spPr bwMode="auto">
          <a:xfrm>
            <a:off x="7467600" y="4114801"/>
            <a:ext cx="1981200" cy="830997"/>
          </a:xfrm>
          <a:prstGeom prst="rect">
            <a:avLst/>
          </a:prstGeom>
          <a:solidFill>
            <a:schemeClr val="accent2">
              <a:lumMod val="75000"/>
              <a:alpha val="24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FF0000"/>
                </a:solidFill>
                <a:ea typeface="ＭＳ Ｐゴシック" charset="0"/>
              </a:rPr>
              <a:t>Не соответствует требованиям</a:t>
            </a:r>
            <a:endParaRPr lang="en-GB" sz="1600" b="1" dirty="0">
              <a:solidFill>
                <a:srgbClr val="FF0000"/>
              </a:solidFill>
              <a:ea typeface="ＭＳ Ｐゴシック" charset="0"/>
            </a:endParaRPr>
          </a:p>
        </p:txBody>
      </p:sp>
      <p:sp>
        <p:nvSpPr>
          <p:cNvPr id="345100" name="Text Box 12"/>
          <p:cNvSpPr txBox="1">
            <a:spLocks noChangeArrowheads="1"/>
          </p:cNvSpPr>
          <p:nvPr/>
        </p:nvSpPr>
        <p:spPr bwMode="auto">
          <a:xfrm>
            <a:off x="3124200" y="5249863"/>
            <a:ext cx="6019800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>
            <a:spAutoFit/>
          </a:bodyPr>
          <a:lstStyle/>
          <a:p>
            <a:pPr lvl="1" algn="ctr" eaLnBrk="0" hangingPunct="0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000000"/>
                </a:solidFill>
                <a:ea typeface="ＭＳ Ｐゴシック" charset="0"/>
              </a:rPr>
              <a:t>Таможенное оформление</a:t>
            </a:r>
            <a:endParaRPr lang="en-US" sz="20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345101" name="Text Box 13"/>
          <p:cNvSpPr txBox="1">
            <a:spLocks noChangeArrowheads="1"/>
          </p:cNvSpPr>
          <p:nvPr/>
        </p:nvSpPr>
        <p:spPr bwMode="auto">
          <a:xfrm>
            <a:off x="2855640" y="6061074"/>
            <a:ext cx="1792560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006600"/>
                </a:solidFill>
                <a:ea typeface="ＭＳ Ｐゴシック" charset="0"/>
              </a:rPr>
              <a:t>выпускать</a:t>
            </a:r>
            <a:endParaRPr lang="en-US" sz="2000" dirty="0">
              <a:solidFill>
                <a:srgbClr val="006600"/>
              </a:solidFill>
              <a:ea typeface="ＭＳ Ｐゴシック" charset="0"/>
            </a:endParaRPr>
          </a:p>
        </p:txBody>
      </p:sp>
      <p:sp>
        <p:nvSpPr>
          <p:cNvPr id="345103" name="Text Box 15"/>
          <p:cNvSpPr txBox="1">
            <a:spLocks noChangeArrowheads="1"/>
          </p:cNvSpPr>
          <p:nvPr/>
        </p:nvSpPr>
        <p:spPr bwMode="auto">
          <a:xfrm>
            <a:off x="7744691" y="6061075"/>
            <a:ext cx="1600200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FF0000"/>
                </a:solidFill>
                <a:ea typeface="ＭＳ Ｐゴシック" charset="0"/>
              </a:rPr>
              <a:t>ОТКАЗ</a:t>
            </a:r>
            <a:endParaRPr lang="lv-LV" sz="2000" b="1" dirty="0">
              <a:solidFill>
                <a:srgbClr val="FF0000"/>
              </a:solidFill>
              <a:ea typeface="ＭＳ Ｐゴシック" charset="0"/>
            </a:endParaRPr>
          </a:p>
        </p:txBody>
      </p:sp>
      <p:sp>
        <p:nvSpPr>
          <p:cNvPr id="345104" name="AutoShape 16"/>
          <p:cNvSpPr>
            <a:spLocks noChangeArrowheads="1"/>
          </p:cNvSpPr>
          <p:nvPr/>
        </p:nvSpPr>
        <p:spPr bwMode="auto">
          <a:xfrm>
            <a:off x="1981200" y="1524000"/>
            <a:ext cx="1219200" cy="1600200"/>
          </a:xfrm>
          <a:prstGeom prst="curvedRightArrow">
            <a:avLst>
              <a:gd name="adj1" fmla="val 26250"/>
              <a:gd name="adj2" fmla="val 52500"/>
              <a:gd name="adj3" fmla="val 3333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GB">
              <a:latin typeface="Berlin CI Medium" charset="0"/>
              <a:ea typeface="ＭＳ Ｐゴシック" charset="0"/>
            </a:endParaRPr>
          </a:p>
        </p:txBody>
      </p:sp>
      <p:sp>
        <p:nvSpPr>
          <p:cNvPr id="345105" name="AutoShape 17"/>
          <p:cNvSpPr>
            <a:spLocks noChangeArrowheads="1"/>
          </p:cNvSpPr>
          <p:nvPr/>
        </p:nvSpPr>
        <p:spPr bwMode="auto">
          <a:xfrm>
            <a:off x="9753600" y="4038600"/>
            <a:ext cx="762000" cy="2486744"/>
          </a:xfrm>
          <a:prstGeom prst="curvedLeft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GB">
              <a:latin typeface="Berlin CI Medium" charset="0"/>
              <a:ea typeface="ＭＳ Ｐゴシック" charset="0"/>
            </a:endParaRPr>
          </a:p>
        </p:txBody>
      </p:sp>
      <p:sp>
        <p:nvSpPr>
          <p:cNvPr id="345106" name="Line 18"/>
          <p:cNvSpPr>
            <a:spLocks noChangeShapeType="1"/>
          </p:cNvSpPr>
          <p:nvPr/>
        </p:nvSpPr>
        <p:spPr bwMode="auto">
          <a:xfrm>
            <a:off x="3810000" y="3594796"/>
            <a:ext cx="0" cy="52000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>
              <a:latin typeface="Berlin CI Medium" charset="0"/>
              <a:ea typeface="ＭＳ Ｐゴシック" charset="0"/>
            </a:endParaRPr>
          </a:p>
        </p:txBody>
      </p:sp>
      <p:sp>
        <p:nvSpPr>
          <p:cNvPr id="345107" name="Line 19"/>
          <p:cNvSpPr>
            <a:spLocks noChangeShapeType="1"/>
          </p:cNvSpPr>
          <p:nvPr/>
        </p:nvSpPr>
        <p:spPr bwMode="auto">
          <a:xfrm flipH="1">
            <a:off x="8458200" y="3538538"/>
            <a:ext cx="14288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>
              <a:latin typeface="Berlin CI Medium" charset="0"/>
              <a:ea typeface="ＭＳ Ｐゴシック" charset="0"/>
            </a:endParaRPr>
          </a:p>
        </p:txBody>
      </p:sp>
      <p:sp>
        <p:nvSpPr>
          <p:cNvPr id="345108" name="Line 20"/>
          <p:cNvSpPr>
            <a:spLocks noChangeShapeType="1"/>
          </p:cNvSpPr>
          <p:nvPr/>
        </p:nvSpPr>
        <p:spPr bwMode="auto">
          <a:xfrm>
            <a:off x="6096000" y="32004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>
              <a:latin typeface="Berlin CI Medium" charset="0"/>
              <a:ea typeface="ＭＳ Ｐゴシック" charset="0"/>
            </a:endParaRPr>
          </a:p>
        </p:txBody>
      </p:sp>
      <p:sp>
        <p:nvSpPr>
          <p:cNvPr id="345109" name="Text Box 21"/>
          <p:cNvSpPr txBox="1">
            <a:spLocks noChangeArrowheads="1"/>
          </p:cNvSpPr>
          <p:nvPr/>
        </p:nvSpPr>
        <p:spPr bwMode="auto">
          <a:xfrm>
            <a:off x="3429000" y="2209801"/>
            <a:ext cx="5334000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>
            <a:spAutoFit/>
          </a:bodyPr>
          <a:lstStyle>
            <a:lvl1pPr>
              <a:tabLst>
                <a:tab pos="441325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179388">
              <a:tabLst>
                <a:tab pos="441325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892175" indent="-434975">
              <a:tabLst>
                <a:tab pos="441325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28763">
              <a:tabLst>
                <a:tab pos="441325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441325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41325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41325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41325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41325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hangingPunct="0">
              <a:defRPr/>
            </a:pPr>
            <a:r>
              <a:rPr lang="en-US" sz="2400" b="1" dirty="0">
                <a:latin typeface="Berlin CI Medium" charset="0"/>
              </a:rPr>
              <a:t> 	</a:t>
            </a:r>
            <a:r>
              <a:rPr lang="ru-RU" sz="2000" b="1" dirty="0">
                <a:solidFill>
                  <a:srgbClr val="000000"/>
                </a:solidFill>
                <a:latin typeface="+mn-lt"/>
              </a:rPr>
              <a:t>Фитосанитарный контроль: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rgbClr val="000000"/>
                </a:solidFill>
                <a:latin typeface="+mn-lt"/>
              </a:rPr>
              <a:t>документальная проверка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rgbClr val="000000"/>
                </a:solidFill>
                <a:latin typeface="+mn-lt"/>
              </a:rPr>
              <a:t>проверка идентичности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rgbClr val="000000"/>
                </a:solidFill>
                <a:latin typeface="+mn-lt"/>
              </a:rPr>
              <a:t>проверка здоровья растение</a:t>
            </a:r>
            <a:endParaRPr lang="en-US" sz="2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37596" y="4178497"/>
            <a:ext cx="2088232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ea typeface="ＭＳ Ｐゴシック" charset="0"/>
              </a:rPr>
              <a:t>Инспекция не возможно</a:t>
            </a:r>
            <a:endParaRPr lang="en-GB" sz="2000" b="1" dirty="0">
              <a:ea typeface="ＭＳ Ｐゴシック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03912" y="6061074"/>
            <a:ext cx="1637093" cy="690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Отправка в </a:t>
            </a:r>
            <a:r>
              <a:rPr lang="ru-RU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утвержденн</a:t>
            </a:r>
            <a:r>
              <a:rPr lang="en-GB" sz="14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oe</a:t>
            </a:r>
            <a:r>
              <a:rPr lang="ru-RU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мест</a:t>
            </a:r>
            <a:r>
              <a:rPr lang="en-GB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ru-RU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инспекции</a:t>
            </a:r>
            <a:endParaRPr lang="en-GB" sz="1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63552" y="1864633"/>
            <a:ext cx="40705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2" algn="ctr" eaLnBrk="0" hangingPunct="0">
              <a:defRPr/>
            </a:pPr>
            <a:r>
              <a:rPr lang="ru-RU" sz="1600" b="1" dirty="0">
                <a:solidFill>
                  <a:srgbClr val="000000"/>
                </a:solidFill>
              </a:rPr>
              <a:t>предварительное уведомление</a:t>
            </a:r>
            <a:endParaRPr lang="en-GB" sz="1600" b="1" dirty="0">
              <a:solidFill>
                <a:srgbClr val="000000"/>
              </a:solidFill>
              <a:hlinkClick r:id="" action="ppaction://noaction"/>
            </a:endParaRPr>
          </a:p>
        </p:txBody>
      </p:sp>
    </p:spTree>
    <p:extLst>
      <p:ext uri="{BB962C8B-B14F-4D97-AF65-F5344CB8AC3E}">
        <p14:creationId xmlns:p14="http://schemas.microsoft.com/office/powerpoint/2010/main" val="21366764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363" y="38170"/>
            <a:ext cx="8229600" cy="64807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Подготовка</a:t>
            </a:r>
            <a:endParaRPr lang="en-US" sz="2800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15</a:t>
            </a:fld>
            <a:endParaRPr lang="lv-LV"/>
          </a:p>
        </p:txBody>
      </p:sp>
      <p:sp>
        <p:nvSpPr>
          <p:cNvPr id="3" name="Rectangle 2"/>
          <p:cNvSpPr/>
          <p:nvPr/>
        </p:nvSpPr>
        <p:spPr>
          <a:xfrm>
            <a:off x="1800733" y="580110"/>
            <a:ext cx="98844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Перед выполнением фитосанитарного контроля следующие моменты должны быть рассмотрены</a:t>
            </a:r>
            <a:r>
              <a:rPr lang="ru-RU" sz="2000" dirty="0" smtClean="0"/>
              <a:t>:</a:t>
            </a:r>
            <a:endParaRPr lang="lt-LT" sz="2000" dirty="0" smtClean="0"/>
          </a:p>
          <a:p>
            <a:pPr algn="just"/>
            <a:endParaRPr lang="ru-RU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Информация  на </a:t>
            </a:r>
            <a:r>
              <a:rPr lang="ru-RU" sz="2000" dirty="0" smtClean="0"/>
              <a:t>Фитосанитарн</a:t>
            </a:r>
            <a:r>
              <a:rPr lang="lt-LT" sz="2000" dirty="0" smtClean="0"/>
              <a:t>o</a:t>
            </a:r>
            <a:r>
              <a:rPr lang="ru-RU" sz="2000" dirty="0" smtClean="0"/>
              <a:t>м </a:t>
            </a:r>
            <a:r>
              <a:rPr lang="lt-LT" sz="2000" dirty="0" smtClean="0"/>
              <a:t>C</a:t>
            </a:r>
            <a:r>
              <a:rPr lang="ru-RU" sz="2000" dirty="0" smtClean="0"/>
              <a:t>ертификат</a:t>
            </a:r>
            <a:r>
              <a:rPr lang="lt-LT" sz="2000" dirty="0" smtClean="0"/>
              <a:t>e</a:t>
            </a:r>
            <a:r>
              <a:rPr lang="ru-RU" sz="2000" dirty="0" smtClean="0"/>
              <a:t> </a:t>
            </a:r>
            <a:r>
              <a:rPr lang="ru-RU" sz="2000" dirty="0"/>
              <a:t>(ФС), чтобы определить </a:t>
            </a:r>
            <a:r>
              <a:rPr lang="ru-RU" sz="2000" dirty="0" smtClean="0"/>
              <a:t>растени</a:t>
            </a:r>
            <a:r>
              <a:rPr lang="lt-LT" sz="2000" dirty="0" smtClean="0"/>
              <a:t>e</a:t>
            </a:r>
            <a:r>
              <a:rPr lang="ru-RU" sz="2000" dirty="0" smtClean="0"/>
              <a:t> </a:t>
            </a:r>
            <a:r>
              <a:rPr lang="ru-RU" sz="2000" dirty="0"/>
              <a:t>или </a:t>
            </a:r>
            <a:r>
              <a:rPr lang="ru-RU" sz="2000" dirty="0" smtClean="0"/>
              <a:t>растительны</a:t>
            </a:r>
            <a:r>
              <a:rPr lang="lt-LT" sz="2000" dirty="0" smtClean="0"/>
              <a:t>e</a:t>
            </a:r>
            <a:r>
              <a:rPr lang="ru-RU" sz="2000" dirty="0"/>
              <a:t> продукты</a:t>
            </a:r>
            <a:r>
              <a:rPr lang="ru-RU" sz="2000" dirty="0" smtClean="0"/>
              <a:t>;</a:t>
            </a:r>
            <a:endParaRPr lang="lt-LT" sz="20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Оценка законодательных требований</a:t>
            </a:r>
            <a:r>
              <a:rPr lang="ru-RU" sz="2000" dirty="0" smtClean="0"/>
              <a:t>;</a:t>
            </a:r>
            <a:endParaRPr lang="lt-LT" sz="20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Проверить, является ли импортер зарегистрированый или нет</a:t>
            </a:r>
            <a:r>
              <a:rPr lang="ru-RU" sz="2000" dirty="0" smtClean="0"/>
              <a:t>;</a:t>
            </a:r>
            <a:endParaRPr lang="lt-LT" sz="20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Оценить  происхождения, </a:t>
            </a:r>
            <a:r>
              <a:rPr lang="ru-RU" sz="2000" dirty="0" smtClean="0"/>
              <a:t>связанн</a:t>
            </a:r>
            <a:r>
              <a:rPr lang="lt-LT" sz="2000" dirty="0" smtClean="0"/>
              <a:t>oe</a:t>
            </a:r>
            <a:r>
              <a:rPr lang="ru-RU" sz="2000" dirty="0" smtClean="0"/>
              <a:t> </a:t>
            </a:r>
            <a:r>
              <a:rPr lang="ru-RU" sz="2000" dirty="0"/>
              <a:t>с риском для растений и возможного распространения вредных организмов, а также  прошлые </a:t>
            </a:r>
            <a:r>
              <a:rPr lang="ru-RU" sz="2000" dirty="0" smtClean="0"/>
              <a:t>несоответствие </a:t>
            </a:r>
            <a:r>
              <a:rPr lang="ru-RU" sz="2000" dirty="0"/>
              <a:t>(</a:t>
            </a:r>
            <a:r>
              <a:rPr lang="ru-RU" sz="2000" dirty="0" smtClean="0"/>
              <a:t>данные </a:t>
            </a:r>
            <a:r>
              <a:rPr lang="ru-RU" sz="2000" dirty="0"/>
              <a:t>доступные на </a:t>
            </a:r>
            <a:r>
              <a:rPr lang="ru-RU" sz="2000" dirty="0" smtClean="0"/>
              <a:t>EUROPHYT</a:t>
            </a:r>
            <a:r>
              <a:rPr lang="en-GB" sz="2000" dirty="0"/>
              <a:t>: </a:t>
            </a:r>
            <a:r>
              <a:rPr lang="en-GB" sz="2000" dirty="0">
                <a:hlinkClick r:id="rId3"/>
              </a:rPr>
              <a:t>https://</a:t>
            </a:r>
            <a:r>
              <a:rPr lang="en-GB" sz="2000" dirty="0" smtClean="0">
                <a:hlinkClick r:id="rId3"/>
              </a:rPr>
              <a:t>ec.europa.eu/food/plant/plant_health_biosecurity/europhyt/interceptions_en</a:t>
            </a:r>
            <a:r>
              <a:rPr lang="ru-RU" sz="2000" dirty="0" smtClean="0"/>
              <a:t>).</a:t>
            </a:r>
            <a:endParaRPr lang="lt-LT" sz="20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2239505" y="405378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lv-LV" dirty="0"/>
          </a:p>
          <a:p>
            <a:endParaRPr lang="lv-LV" dirty="0"/>
          </a:p>
          <a:p>
            <a:endParaRPr lang="lv-LV" dirty="0"/>
          </a:p>
        </p:txBody>
      </p:sp>
      <p:sp>
        <p:nvSpPr>
          <p:cNvPr id="11" name="Rectangle 10"/>
          <p:cNvSpPr/>
          <p:nvPr/>
        </p:nvSpPr>
        <p:spPr>
          <a:xfrm>
            <a:off x="1800733" y="5372236"/>
            <a:ext cx="100226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Подробная информация о географическом распределении  растения хозяина карантинных вредителей можно найти в базе данных </a:t>
            </a:r>
            <a:r>
              <a:rPr lang="ru-RU" sz="2000" dirty="0" smtClean="0"/>
              <a:t>ЕОКЗР</a:t>
            </a:r>
            <a:r>
              <a:rPr lang="lt-LT" sz="2000" dirty="0" smtClean="0"/>
              <a:t>\EPPO</a:t>
            </a:r>
            <a:endParaRPr lang="lv-LV" sz="2000" dirty="0"/>
          </a:p>
          <a:p>
            <a:r>
              <a:rPr lang="lt-LT" sz="2000" dirty="0" smtClean="0"/>
              <a:t>EPPO Global Database</a:t>
            </a:r>
            <a:r>
              <a:rPr lang="lv-LV" sz="2000" dirty="0" smtClean="0"/>
              <a:t>: </a:t>
            </a:r>
            <a:r>
              <a:rPr lang="lv-LV" sz="2000" dirty="0">
                <a:hlinkClick r:id="rId4"/>
              </a:rPr>
              <a:t>https://gd.eppo.int</a:t>
            </a:r>
            <a:r>
              <a:rPr lang="lv-LV" sz="2000" dirty="0" smtClean="0">
                <a:hlinkClick r:id="rId4"/>
              </a:rPr>
              <a:t>/</a:t>
            </a:r>
            <a:endParaRPr lang="lv-LV" sz="2000" dirty="0" smtClean="0"/>
          </a:p>
          <a:p>
            <a:endParaRPr lang="lv-LV" sz="2000" dirty="0"/>
          </a:p>
        </p:txBody>
      </p:sp>
    </p:spTree>
    <p:extLst>
      <p:ext uri="{BB962C8B-B14F-4D97-AF65-F5344CB8AC3E}">
        <p14:creationId xmlns:p14="http://schemas.microsoft.com/office/powerpoint/2010/main" val="40369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1577" y="184422"/>
            <a:ext cx="5119406" cy="347573"/>
          </a:xfrm>
        </p:spPr>
        <p:txBody>
          <a:bodyPr>
            <a:noAutofit/>
          </a:bodyPr>
          <a:lstStyle/>
          <a:p>
            <a:pPr algn="l"/>
            <a:r>
              <a:rPr lang="ru-RU" sz="2000" b="1" dirty="0"/>
              <a:t>Документальная проверка</a:t>
            </a:r>
            <a:endParaRPr lang="en-US" sz="20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16</a:t>
            </a:fld>
            <a:endParaRPr lang="lv-LV"/>
          </a:p>
        </p:txBody>
      </p:sp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4090047" y="1728391"/>
            <a:ext cx="2474005" cy="14773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Calibri" pitchFamily="34" charset="0"/>
                <a:cs typeface="Arial" pitchFamily="34" charset="0"/>
              </a:rPr>
              <a:t>Оригинал;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cs typeface="Arial" pitchFamily="34" charset="0"/>
              </a:rPr>
              <a:t>Заполнен в одном из официальных языков </a:t>
            </a:r>
            <a:r>
              <a:rPr lang="ru-RU" b="1" dirty="0" smtClean="0">
                <a:latin typeface="Calibri" pitchFamily="34" charset="0"/>
                <a:cs typeface="Arial" pitchFamily="34" charset="0"/>
              </a:rPr>
              <a:t>ЕС</a:t>
            </a:r>
            <a:r>
              <a:rPr lang="ru-RU" dirty="0" smtClean="0">
                <a:latin typeface="Calibri" pitchFamily="34" charset="0"/>
                <a:cs typeface="Arial" pitchFamily="34" charset="0"/>
              </a:rPr>
              <a:t>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cs typeface="Arial" pitchFamily="34" charset="0"/>
              </a:rPr>
              <a:t>Действителен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21695" y="1858792"/>
            <a:ext cx="2088232" cy="742116"/>
          </a:xfrm>
          <a:prstGeom prst="rect">
            <a:avLst/>
          </a:prstGeom>
          <a:solidFill>
            <a:srgbClr val="9BBB5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</a:pPr>
            <a:r>
              <a:rPr lang="ru-RU" b="1" dirty="0">
                <a:latin typeface="Calibri" pitchFamily="34" charset="0"/>
                <a:cs typeface="Arial" pitchFamily="34" charset="0"/>
              </a:rPr>
              <a:t>Фитосанитарный</a:t>
            </a:r>
          </a:p>
          <a:p>
            <a:pPr lvl="0" algn="ctr" fontAlgn="base">
              <a:spcBef>
                <a:spcPct val="0"/>
              </a:spcBef>
            </a:pPr>
            <a:r>
              <a:rPr lang="ru-RU" b="1" dirty="0">
                <a:latin typeface="Calibri" pitchFamily="34" charset="0"/>
                <a:cs typeface="Arial" pitchFamily="34" charset="0"/>
              </a:rPr>
              <a:t>Сертификат </a:t>
            </a:r>
            <a:endParaRPr lang="lv-LV" b="1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7539405" y="1695807"/>
            <a:ext cx="3812085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Ботаническое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название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растения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на латинском языке;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Дополнительная декларация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7536160" y="2671819"/>
            <a:ext cx="3815330" cy="23083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Не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более 14 дней, должны пройти с момента выдачи когда груз покинул страну</a:t>
            </a:r>
            <a:r>
              <a:rPr lang="lv-LV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экспорта;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Должны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совпадают с авианакладной / коносамента</a:t>
            </a:r>
            <a:r>
              <a:rPr lang="lv-LV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Подписано и утверждено печатью НОКЗР экспортирующей страны;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Утвержденные поправки.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" name="Elbow Connector 10"/>
          <p:cNvCxnSpPr/>
          <p:nvPr/>
        </p:nvCxnSpPr>
        <p:spPr>
          <a:xfrm flipV="1">
            <a:off x="6600166" y="1876159"/>
            <a:ext cx="899879" cy="648072"/>
          </a:xfrm>
          <a:prstGeom prst="bentConnector3">
            <a:avLst>
              <a:gd name="adj1" fmla="val 51027"/>
            </a:avLst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835482" y="2524231"/>
            <a:ext cx="700678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4694" name="Text Box 6"/>
          <p:cNvSpPr txBox="1">
            <a:spLocks noChangeArrowheads="1"/>
          </p:cNvSpPr>
          <p:nvPr/>
        </p:nvSpPr>
        <p:spPr bwMode="auto">
          <a:xfrm>
            <a:off x="219617" y="4443112"/>
            <a:ext cx="3914165" cy="1165149"/>
          </a:xfrm>
          <a:prstGeom prst="rect">
            <a:avLst/>
          </a:prstGeom>
          <a:solidFill>
            <a:srgbClr val="9BBB5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b="1" dirty="0">
                <a:latin typeface="Calibri" pitchFamily="34" charset="0"/>
                <a:cs typeface="Arial" pitchFamily="34" charset="0"/>
              </a:rPr>
              <a:t>Регистрация импортеров, участвующих в обращении растений, растительных продуктов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4695" name="Text Box 7"/>
          <p:cNvSpPr txBox="1">
            <a:spLocks noChangeArrowheads="1"/>
          </p:cNvSpPr>
          <p:nvPr/>
        </p:nvSpPr>
        <p:spPr bwMode="auto">
          <a:xfrm>
            <a:off x="531812" y="5805264"/>
            <a:ext cx="3151920" cy="833800"/>
          </a:xfrm>
          <a:prstGeom prst="rect">
            <a:avLst/>
          </a:prstGeom>
          <a:solidFill>
            <a:srgbClr val="9BBB5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b="1" dirty="0">
                <a:latin typeface="Calibri" pitchFamily="34" charset="0"/>
                <a:cs typeface="Arial" pitchFamily="34" charset="0"/>
              </a:rPr>
              <a:t>Другой сопроводительной документации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4496362" y="5462673"/>
            <a:ext cx="6938255" cy="12525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Количество растений, растительных продуктов на ФС такой же, как на других сопроводительных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документов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Ассортимент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продукции на ФС такой же, как на других сопроводительных документов</a:t>
            </a:r>
            <a:r>
              <a:rPr lang="ru-RU" dirty="0">
                <a:cs typeface="Arial" pitchFamily="34" charset="0"/>
              </a:rPr>
              <a:t>.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3802015" y="5805264"/>
            <a:ext cx="576064" cy="252028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3802015" y="6344967"/>
            <a:ext cx="576064" cy="18002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14697" name="Picture 9" descr="C:\Users\kromanova\AppData\Local\Temp\fito sertifikāts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7752" y="2774020"/>
            <a:ext cx="1160275" cy="1597084"/>
          </a:xfrm>
          <a:prstGeom prst="rect">
            <a:avLst/>
          </a:prstGeom>
          <a:ln w="3175">
            <a:solidFill>
              <a:schemeClr val="tx1"/>
            </a:solidFill>
          </a:ln>
          <a:effectLst/>
        </p:spPr>
      </p:pic>
      <p:pic>
        <p:nvPicPr>
          <p:cNvPr id="19" name="Picture 18" descr="C:\Users\gtilitis\Documents\E-skola\apelsīni\0670_00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731" y="2760108"/>
            <a:ext cx="1224136" cy="1584176"/>
          </a:xfrm>
          <a:prstGeom prst="rect">
            <a:avLst/>
          </a:prstGeom>
          <a:ln w="3175">
            <a:solidFill>
              <a:schemeClr val="tx1"/>
            </a:solidFill>
          </a:ln>
          <a:effectLst/>
        </p:spPr>
      </p:pic>
      <p:pic>
        <p:nvPicPr>
          <p:cNvPr id="20" name="Picture 19" descr="C:\Users\gtilitis\Documents\Augļi\Apelsīni 0210\P119489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3852" y="3205719"/>
            <a:ext cx="1512168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2" name="Straight Arrow Connector 21"/>
          <p:cNvCxnSpPr/>
          <p:nvPr/>
        </p:nvCxnSpPr>
        <p:spPr>
          <a:xfrm>
            <a:off x="3107668" y="2227045"/>
            <a:ext cx="910150" cy="2805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631504" y="585888"/>
            <a:ext cx="102575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+mj-lt"/>
              </a:rPr>
              <a:t>Документальная </a:t>
            </a:r>
            <a:r>
              <a:rPr lang="ru-RU" sz="1600" dirty="0" smtClean="0">
                <a:latin typeface="+mj-lt"/>
              </a:rPr>
              <a:t>проверк</a:t>
            </a:r>
            <a:r>
              <a:rPr lang="en-GB" sz="1600" dirty="0" smtClean="0">
                <a:latin typeface="+mj-lt"/>
              </a:rPr>
              <a:t>a</a:t>
            </a:r>
            <a:r>
              <a:rPr lang="ru-RU" sz="1600" dirty="0">
                <a:latin typeface="+mj-lt"/>
              </a:rPr>
              <a:t> состоит из проверки </a:t>
            </a:r>
            <a:r>
              <a:rPr lang="ru-RU" sz="1600" b="1" dirty="0" smtClean="0">
                <a:latin typeface="+mj-lt"/>
              </a:rPr>
              <a:t>фитосанитарног</a:t>
            </a:r>
            <a:r>
              <a:rPr lang="en-GB" sz="1600" b="1" dirty="0" smtClean="0">
                <a:latin typeface="+mj-lt"/>
              </a:rPr>
              <a:t>o</a:t>
            </a:r>
            <a:r>
              <a:rPr lang="ru-RU" sz="1600" b="1" dirty="0" smtClean="0">
                <a:latin typeface="+mj-lt"/>
              </a:rPr>
              <a:t> сертификат</a:t>
            </a:r>
            <a:r>
              <a:rPr lang="en-GB" sz="1600" b="1" dirty="0" smtClean="0">
                <a:latin typeface="+mj-lt"/>
              </a:rPr>
              <a:t>a </a:t>
            </a:r>
            <a:r>
              <a:rPr lang="ru-RU" sz="1600" b="1" dirty="0">
                <a:latin typeface="+mj-lt"/>
              </a:rPr>
              <a:t>и </a:t>
            </a:r>
            <a:r>
              <a:rPr lang="ru-RU" sz="1600" b="1" dirty="0" smtClean="0">
                <a:latin typeface="+mj-lt"/>
              </a:rPr>
              <a:t>други</a:t>
            </a:r>
            <a:r>
              <a:rPr lang="ru-RU" sz="1600" b="1" dirty="0" smtClean="0">
                <a:latin typeface="+mj-lt"/>
                <a:cs typeface="Arial" pitchFamily="34" charset="0"/>
              </a:rPr>
              <a:t>х</a:t>
            </a:r>
            <a:r>
              <a:rPr lang="lt-LT" sz="1600" b="1" dirty="0" smtClean="0">
                <a:latin typeface="+mj-lt"/>
              </a:rPr>
              <a:t> </a:t>
            </a:r>
            <a:r>
              <a:rPr lang="ru-RU" sz="1600" b="1" dirty="0" smtClean="0">
                <a:latin typeface="+mj-lt"/>
              </a:rPr>
              <a:t>документов</a:t>
            </a:r>
            <a:r>
              <a:rPr lang="ru-RU" sz="1600" dirty="0">
                <a:latin typeface="+mj-lt"/>
              </a:rPr>
              <a:t>, которые сопровождают </a:t>
            </a:r>
            <a:r>
              <a:rPr lang="ru-RU" sz="1600" dirty="0" smtClean="0">
                <a:latin typeface="+mj-lt"/>
              </a:rPr>
              <a:t>партию</a:t>
            </a:r>
            <a:r>
              <a:rPr lang="lv-LV" sz="1600" dirty="0" smtClean="0">
                <a:latin typeface="+mj-lt"/>
              </a:rPr>
              <a:t>.</a:t>
            </a:r>
            <a:r>
              <a:rPr lang="ru-RU" sz="1600" dirty="0" smtClean="0">
                <a:latin typeface="+mj-lt"/>
              </a:rPr>
              <a:t> </a:t>
            </a:r>
            <a:r>
              <a:rPr lang="ru-RU" sz="1600" dirty="0">
                <a:latin typeface="+mj-lt"/>
              </a:rPr>
              <a:t>ФС должен быть выдан соответствующим органом страны происхождения или </a:t>
            </a:r>
            <a:r>
              <a:rPr lang="ru-RU" sz="1600" dirty="0" smtClean="0">
                <a:latin typeface="+mj-lt"/>
              </a:rPr>
              <a:t>реэкспорта</a:t>
            </a:r>
            <a:r>
              <a:rPr lang="lt-LT" sz="1600" dirty="0">
                <a:latin typeface="+mj-lt"/>
              </a:rPr>
              <a:t> </a:t>
            </a:r>
            <a:r>
              <a:rPr lang="ru-RU" sz="1600" dirty="0" smtClean="0">
                <a:latin typeface="+mj-lt"/>
              </a:rPr>
              <a:t>в </a:t>
            </a:r>
            <a:r>
              <a:rPr lang="ru-RU" sz="1600" dirty="0">
                <a:latin typeface="+mj-lt"/>
              </a:rPr>
              <a:t>соответствии с </a:t>
            </a:r>
            <a:r>
              <a:rPr lang="ru-RU" sz="1600" b="1" spc="1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Calibri" panose="020F0502020204030204" pitchFamily="34" charset="0"/>
              </a:rPr>
              <a:t>МСФМ</a:t>
            </a:r>
            <a:r>
              <a:rPr lang="lt-LT" sz="1600" b="1" spc="1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GB" sz="1600" b="1" spc="1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Calibri" panose="020F0502020204030204" pitchFamily="34" charset="0"/>
              </a:rPr>
              <a:t>12</a:t>
            </a:r>
            <a:r>
              <a:rPr lang="ru-RU" sz="1600" dirty="0" smtClean="0">
                <a:latin typeface="+mj-lt"/>
              </a:rPr>
              <a:t>. Продукт указанный</a:t>
            </a:r>
            <a:r>
              <a:rPr lang="en-GB" sz="1600" dirty="0" smtClean="0">
                <a:latin typeface="+mj-lt"/>
              </a:rPr>
              <a:t> </a:t>
            </a:r>
            <a:r>
              <a:rPr lang="ru-RU" sz="1600" dirty="0">
                <a:latin typeface="+mj-lt"/>
              </a:rPr>
              <a:t>в</a:t>
            </a:r>
            <a:r>
              <a:rPr lang="en-GB" sz="1600" dirty="0" smtClean="0">
                <a:latin typeface="+mj-lt"/>
              </a:rPr>
              <a:t> </a:t>
            </a:r>
            <a:r>
              <a:rPr lang="ru-RU" sz="1600" dirty="0" smtClean="0">
                <a:latin typeface="+mj-lt"/>
              </a:rPr>
              <a:t>документ</a:t>
            </a:r>
            <a:r>
              <a:rPr lang="en-GB" sz="1600" dirty="0" smtClean="0">
                <a:latin typeface="+mj-lt"/>
              </a:rPr>
              <a:t>a</a:t>
            </a:r>
            <a:r>
              <a:rPr lang="ru-RU" sz="1600" dirty="0">
                <a:latin typeface="+mj-lt"/>
                <a:cs typeface="Arial" pitchFamily="34" charset="0"/>
              </a:rPr>
              <a:t>х</a:t>
            </a:r>
            <a:r>
              <a:rPr lang="en-GB" sz="1600" dirty="0" smtClean="0">
                <a:latin typeface="+mj-lt"/>
              </a:rPr>
              <a:t> c</a:t>
            </a:r>
            <a:r>
              <a:rPr lang="ru-RU" sz="1600" dirty="0" smtClean="0">
                <a:latin typeface="+mj-lt"/>
              </a:rPr>
              <a:t>о</a:t>
            </a:r>
            <a:r>
              <a:rPr lang="en-GB" sz="1600" dirty="0" smtClean="0">
                <a:latin typeface="+mj-lt"/>
              </a:rPr>
              <a:t>o</a:t>
            </a:r>
            <a:r>
              <a:rPr lang="ru-RU" sz="1600" dirty="0" smtClean="0">
                <a:latin typeface="+mj-lt"/>
              </a:rPr>
              <a:t>твет</a:t>
            </a:r>
            <a:r>
              <a:rPr lang="en-GB" sz="1600" dirty="0" smtClean="0">
                <a:latin typeface="+mj-lt"/>
              </a:rPr>
              <a:t>c</a:t>
            </a:r>
            <a:r>
              <a:rPr lang="ru-RU" sz="1600" dirty="0" smtClean="0">
                <a:latin typeface="+mj-lt"/>
              </a:rPr>
              <a:t>вует </a:t>
            </a:r>
            <a:r>
              <a:rPr lang="ru-RU" sz="1600" dirty="0">
                <a:latin typeface="+mj-lt"/>
              </a:rPr>
              <a:t>конкретным </a:t>
            </a:r>
            <a:r>
              <a:rPr lang="ru-RU" sz="1600" dirty="0" smtClean="0">
                <a:latin typeface="+mj-lt"/>
              </a:rPr>
              <a:t>требованиям</a:t>
            </a:r>
            <a:r>
              <a:rPr lang="en-GB" sz="1600" dirty="0" smtClean="0">
                <a:latin typeface="+mj-lt"/>
              </a:rPr>
              <a:t> </a:t>
            </a:r>
            <a:r>
              <a:rPr lang="ru-RU" sz="1600" spc="10" dirty="0" smtClean="0">
                <a:latin typeface="+mj-lt"/>
                <a:cs typeface="Arial"/>
              </a:rPr>
              <a:t>страны</a:t>
            </a:r>
            <a:r>
              <a:rPr lang="en-GB" sz="1600" spc="10" dirty="0" smtClean="0">
                <a:latin typeface="+mj-lt"/>
                <a:cs typeface="Arial"/>
              </a:rPr>
              <a:t> (EC)</a:t>
            </a:r>
            <a:r>
              <a:rPr lang="ru-RU" sz="1600" dirty="0" smtClean="0">
                <a:latin typeface="+mj-lt"/>
              </a:rPr>
              <a:t>.</a:t>
            </a:r>
            <a:endParaRPr lang="en-GB" sz="1600" dirty="0">
              <a:latin typeface="+mj-lt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1722630" y="83251"/>
            <a:ext cx="6996223" cy="342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base">
              <a:spcAft>
                <a:spcPct val="0"/>
              </a:spcAft>
            </a:pPr>
            <a:endParaRPr lang="it-IT" sz="1600" dirty="0">
              <a:solidFill>
                <a:srgbClr val="00709E"/>
              </a:solidFill>
              <a:latin typeface="+mn-lt"/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6589895" y="2888940"/>
            <a:ext cx="910150" cy="2805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044970" y="2901848"/>
            <a:ext cx="0" cy="13006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7044970" y="4202545"/>
            <a:ext cx="455075" cy="1010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733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4525" y="641449"/>
            <a:ext cx="9553911" cy="634082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/>
              <a:t>Дополнительная </a:t>
            </a:r>
            <a:r>
              <a:rPr lang="ru-RU" sz="2200" b="1" dirty="0"/>
              <a:t>декларация 2000/29 / EC (статья 13а paragraphe 4 (б))</a:t>
            </a:r>
            <a:endParaRPr lang="en-GB" sz="2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3164" y="1052737"/>
            <a:ext cx="10372436" cy="5073427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Для </a:t>
            </a:r>
            <a:r>
              <a:rPr lang="ru-RU" dirty="0"/>
              <a:t>удовлетворения импортны</a:t>
            </a:r>
            <a:r>
              <a:rPr lang="en-GB" dirty="0"/>
              <a:t>x</a:t>
            </a:r>
            <a:r>
              <a:rPr lang="ru-RU" dirty="0"/>
              <a:t> </a:t>
            </a:r>
            <a:r>
              <a:rPr lang="ru-RU" dirty="0" smtClean="0"/>
              <a:t>требований</a:t>
            </a:r>
            <a:r>
              <a:rPr lang="en-GB" dirty="0" smtClean="0"/>
              <a:t> </a:t>
            </a:r>
            <a:r>
              <a:rPr lang="ru-RU" dirty="0" smtClean="0"/>
              <a:t>в </a:t>
            </a:r>
            <a:r>
              <a:rPr lang="ru-RU" dirty="0"/>
              <a:t>случае альтернативных </a:t>
            </a:r>
            <a:r>
              <a:rPr lang="ru-RU" dirty="0" smtClean="0"/>
              <a:t>вариантов, </a:t>
            </a:r>
            <a:r>
              <a:rPr lang="ru-RU" dirty="0"/>
              <a:t> указаных в </a:t>
            </a:r>
            <a:r>
              <a:rPr lang="ru-RU" dirty="0" smtClean="0"/>
              <a:t>2000/29/EC</a:t>
            </a:r>
            <a:r>
              <a:rPr lang="en-GB" dirty="0" smtClean="0"/>
              <a:t> </a:t>
            </a:r>
            <a:r>
              <a:rPr lang="ru-RU" dirty="0" smtClean="0"/>
              <a:t>IV приложении</a:t>
            </a:r>
            <a:r>
              <a:rPr lang="en-GB" dirty="0" smtClean="0"/>
              <a:t> </a:t>
            </a:r>
            <a:r>
              <a:rPr lang="ru-RU" dirty="0" smtClean="0"/>
              <a:t>AI части, </a:t>
            </a:r>
            <a:r>
              <a:rPr lang="ru-RU" dirty="0"/>
              <a:t>детали выбранной опции должны появится </a:t>
            </a:r>
            <a:r>
              <a:rPr lang="ru-RU" dirty="0" smtClean="0"/>
              <a:t>в </a:t>
            </a:r>
            <a:r>
              <a:rPr lang="ru-RU" dirty="0"/>
              <a:t>Дополнительнои </a:t>
            </a:r>
            <a:r>
              <a:rPr lang="ru-RU" dirty="0" smtClean="0"/>
              <a:t>Декларации Фитосанитарного Сертификата</a:t>
            </a:r>
            <a:r>
              <a:rPr lang="ru-RU" dirty="0"/>
              <a:t>, сопровождающего </a:t>
            </a:r>
            <a:r>
              <a:rPr lang="ru-RU" dirty="0" smtClean="0"/>
              <a:t>груз. Дополнительный </a:t>
            </a:r>
            <a:r>
              <a:rPr lang="ru-RU" dirty="0"/>
              <a:t>декларация также требуется в случае чрезвычайных мер</a:t>
            </a:r>
            <a:r>
              <a:rPr lang="lv-LV" dirty="0"/>
              <a:t>. </a:t>
            </a:r>
            <a:r>
              <a:rPr lang="en-GB" dirty="0">
                <a:hlinkClick r:id="rId2"/>
              </a:rPr>
              <a:t>EU REQUIREMENTS FOR ADDITIONAL DECLARATIONS</a:t>
            </a:r>
            <a:r>
              <a:rPr lang="lv-LV" dirty="0">
                <a:hlinkClick r:id="rId2"/>
              </a:rPr>
              <a:t> </a:t>
            </a:r>
            <a:r>
              <a:rPr lang="en-GB" dirty="0">
                <a:hlinkClick r:id="rId2"/>
              </a:rPr>
              <a:t>ON PHYTOSANITARY CERTIFICATES</a:t>
            </a:r>
            <a:endParaRPr lang="lv-LV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17</a:t>
            </a:fld>
            <a:endParaRPr lang="lv-LV"/>
          </a:p>
        </p:txBody>
      </p:sp>
      <p:pic>
        <p:nvPicPr>
          <p:cNvPr id="164866" name="Picture 2" descr="C:\Users\kromanova\AppData\Local\Microsoft\Windows\Temporary Internet Files\Content.Outlook\GN4ZPAUO\0667_0002 C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579" y="2752437"/>
            <a:ext cx="2908939" cy="4083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41818" y="2752437"/>
            <a:ext cx="6345367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Дополнительная декларация на ФС </a:t>
            </a:r>
            <a:endParaRPr lang="en-GB" sz="2000" dirty="0" smtClean="0"/>
          </a:p>
          <a:p>
            <a:pPr algn="ctr"/>
            <a:r>
              <a:rPr lang="ru-RU" sz="2000" dirty="0" smtClean="0"/>
              <a:t>для </a:t>
            </a:r>
            <a:r>
              <a:rPr lang="ru-RU" sz="2000" dirty="0"/>
              <a:t>цитрусовых:</a:t>
            </a:r>
            <a:endParaRPr lang="en-GB" sz="2000" dirty="0"/>
          </a:p>
        </p:txBody>
      </p:sp>
      <p:pic>
        <p:nvPicPr>
          <p:cNvPr id="164868" name="Picture 4" descr="C:\Users\kromanova\AppData\Local\Microsoft\Windows\Temporary Internet Files\Content.Outlook\GN4ZPAUO\0667_0002 CN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436"/>
          <a:stretch/>
        </p:blipFill>
        <p:spPr bwMode="auto">
          <a:xfrm>
            <a:off x="5077364" y="3870036"/>
            <a:ext cx="6938247" cy="258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 rot="18644562" flipV="1">
            <a:off x="3778660" y="5268588"/>
            <a:ext cx="1499251" cy="1102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1306242" y="5626378"/>
            <a:ext cx="2345612" cy="66567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531812" y="151884"/>
            <a:ext cx="34788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Конкретны</a:t>
            </a:r>
            <a:r>
              <a:rPr lang="en-GB" sz="2000" b="1" dirty="0" smtClean="0"/>
              <a:t>e</a:t>
            </a:r>
            <a:r>
              <a:rPr lang="ru-RU" sz="2000" b="1" dirty="0" smtClean="0"/>
              <a:t> требования</a:t>
            </a:r>
            <a:r>
              <a:rPr lang="en-GB" sz="2000" b="1" dirty="0" smtClean="0"/>
              <a:t> </a:t>
            </a:r>
            <a:endParaRPr lang="lt-LT" sz="2000" b="1" dirty="0"/>
          </a:p>
        </p:txBody>
      </p:sp>
    </p:spTree>
    <p:extLst>
      <p:ext uri="{BB962C8B-B14F-4D97-AF65-F5344CB8AC3E}">
        <p14:creationId xmlns:p14="http://schemas.microsoft.com/office/powerpoint/2010/main" val="298785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75520" y="188640"/>
            <a:ext cx="3600400" cy="757736"/>
          </a:xfrm>
        </p:spPr>
        <p:txBody>
          <a:bodyPr>
            <a:noAutofit/>
          </a:bodyPr>
          <a:lstStyle/>
          <a:p>
            <a:pPr marL="1117600" indent="-1117600"/>
            <a:r>
              <a:rPr lang="ru-RU" sz="2000" b="1" dirty="0"/>
              <a:t>Проверки идентичности</a:t>
            </a:r>
            <a:endParaRPr lang="en-GB" sz="2000" b="1" dirty="0"/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378045" y="1483869"/>
            <a:ext cx="6483927" cy="4476435"/>
          </a:xfrm>
        </p:spPr>
        <p:txBody>
          <a:bodyPr>
            <a:normAutofit/>
          </a:bodyPr>
          <a:lstStyle/>
          <a:p>
            <a:pPr marL="609600" indent="-609600">
              <a:buNone/>
            </a:pPr>
            <a:r>
              <a:rPr lang="ru-RU" b="1" dirty="0"/>
              <a:t>Инспектор должен проверить</a:t>
            </a:r>
            <a:r>
              <a:rPr lang="en-US" b="1" dirty="0"/>
              <a:t>:</a:t>
            </a:r>
            <a:endParaRPr lang="lv-LV" b="1" dirty="0"/>
          </a:p>
          <a:p>
            <a:pPr algn="just"/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Вид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ы, упомянутые в ФС те же грузе</a:t>
            </a:r>
            <a:r>
              <a:rPr lang="lv-LV" sz="20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тип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товара в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соответствующих документах совпадают с товаром в партии груза</a:t>
            </a:r>
            <a:r>
              <a:rPr lang="lv-LV" sz="20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растения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или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растительные продукты в упаковочном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материал</a:t>
            </a:r>
            <a:r>
              <a:rPr lang="lt-L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как указано в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документах</a:t>
            </a:r>
            <a:r>
              <a:rPr lang="lv-LV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Обязательные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условия транспорта (чистота и т.д.) соблюдены</a:t>
            </a:r>
            <a:r>
              <a:rPr lang="lv-LV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В грузе поддержан необходимый температурный режим</a:t>
            </a:r>
            <a:r>
              <a:rPr lang="lv-LV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US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фактическая величина товара соответсвует с весом</a:t>
            </a:r>
            <a:r>
              <a:rPr lang="lt-L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указанным</a:t>
            </a:r>
            <a:r>
              <a:rPr lang="lt-L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в фитосанитарном 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сертификате или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документах</a:t>
            </a:r>
            <a:r>
              <a:rPr lang="lt-L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(сравните различные документы)</a:t>
            </a:r>
            <a:r>
              <a:rPr lang="lt-LT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lnSpc>
                <a:spcPct val="80000"/>
              </a:lnSpc>
              <a:buNone/>
            </a:pPr>
            <a:endParaRPr lang="en-US" sz="1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18</a:t>
            </a:fld>
            <a:endParaRPr lang="lv-LV"/>
          </a:p>
        </p:txBody>
      </p:sp>
      <p:sp>
        <p:nvSpPr>
          <p:cNvPr id="2" name="TextBox 1"/>
          <p:cNvSpPr txBox="1"/>
          <p:nvPr/>
        </p:nvSpPr>
        <p:spPr>
          <a:xfrm>
            <a:off x="1775520" y="582109"/>
            <a:ext cx="9206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Проверки идентичности заключается в проверке того, что растения или растительные продукты в </a:t>
            </a:r>
            <a:r>
              <a:rPr lang="ru-RU" dirty="0" smtClean="0"/>
              <a:t>гр</a:t>
            </a:r>
            <a:r>
              <a:rPr lang="ru-RU" dirty="0"/>
              <a:t>у</a:t>
            </a:r>
            <a:r>
              <a:rPr lang="ru-RU" dirty="0" smtClean="0"/>
              <a:t>зе </a:t>
            </a:r>
            <a:r>
              <a:rPr lang="ru-RU" dirty="0"/>
              <a:t>соответствует тому, что подробно описано в </a:t>
            </a:r>
            <a:r>
              <a:rPr lang="ru-RU" dirty="0" smtClean="0"/>
              <a:t>Фитосанитарном</a:t>
            </a:r>
            <a:r>
              <a:rPr lang="en-GB" dirty="0" smtClean="0"/>
              <a:t> </a:t>
            </a:r>
            <a:r>
              <a:rPr lang="ru-RU" dirty="0" smtClean="0"/>
              <a:t>сертификате</a:t>
            </a:r>
            <a:r>
              <a:rPr lang="ru-RU" dirty="0"/>
              <a:t>.</a:t>
            </a:r>
            <a:endParaRPr lang="en-US" dirty="0"/>
          </a:p>
        </p:txBody>
      </p:sp>
      <p:pic>
        <p:nvPicPr>
          <p:cNvPr id="168962" name="Picture 2" descr="C:\Users\kromanova\Desktop\E_kursam BTSF\P1110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3757" y="1327059"/>
            <a:ext cx="1527686" cy="230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963" name="Picture 3" descr="C:\Users\kromanova\Desktop\E_kursam BTSF\P11107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3757" y="3980670"/>
            <a:ext cx="1561371" cy="235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964" name="Picture 4" descr="C:\Users\kromanova\Desktop\E_kursam BTSF\P11107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007" y="1858535"/>
            <a:ext cx="25717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022764" y="5747004"/>
            <a:ext cx="174628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0" dirty="0" smtClean="0">
                <a:latin typeface="Calibri" panose="020F0502020204030204" pitchFamily="34" charset="0"/>
                <a:cs typeface="Calibri" panose="020F0502020204030204" pitchFamily="34" charset="0"/>
              </a:rPr>
              <a:t>ГРУЗ</a:t>
            </a:r>
            <a:endParaRPr lang="ru-RU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Статус</a:t>
            </a:r>
            <a:r>
              <a:rPr lang="lt-L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endParaRPr lang="lt-LT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количество</a:t>
            </a:r>
            <a:endParaRPr lang="lt-LT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14854" y="5842869"/>
            <a:ext cx="5450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sz="4800" b="1" spc="10" dirty="0">
                <a:solidFill>
                  <a:srgbClr val="77933C"/>
                </a:solidFill>
                <a:latin typeface="Arial"/>
                <a:cs typeface="Arial"/>
              </a:rPr>
              <a:t>=</a:t>
            </a:r>
            <a:endParaRPr lang="lt-LT" sz="4800" dirty="0"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9944" y="5750133"/>
            <a:ext cx="42686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ФС</a:t>
            </a:r>
            <a:endParaRPr lang="lt-LT" sz="2400" b="1" spc="1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spc="10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сопровождающие </a:t>
            </a:r>
            <a:r>
              <a:rPr lang="ru-RU" sz="2400" b="1" spc="10" dirty="0">
                <a:latin typeface="Calibri" panose="020F0502020204030204" pitchFamily="34" charset="0"/>
                <a:cs typeface="Calibri" panose="020F0502020204030204" pitchFamily="34" charset="0"/>
              </a:rPr>
              <a:t>документы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81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7" name="Picture 1" descr="C:\Users\kromanova\Desktop\Dokumenti\My Pictures\kravu kontrole\skaidas\RIMG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1433" y="5963497"/>
            <a:ext cx="1224087" cy="91806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1695" y="111414"/>
            <a:ext cx="6485892" cy="432048"/>
          </a:xfrm>
        </p:spPr>
        <p:txBody>
          <a:bodyPr>
            <a:noAutofit/>
          </a:bodyPr>
          <a:lstStyle/>
          <a:p>
            <a:pPr marL="342900" indent="-342900" eaLnBrk="0" hangingPunct="0">
              <a:defRPr/>
            </a:pPr>
            <a:r>
              <a:rPr lang="ru-RU" sz="2000" b="1" dirty="0">
                <a:solidFill>
                  <a:srgbClr val="000000"/>
                </a:solidFill>
              </a:rPr>
              <a:t>Проверка здоровья растение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3632" y="5589241"/>
            <a:ext cx="7355160" cy="536923"/>
          </a:xfrm>
        </p:spPr>
        <p:txBody>
          <a:bodyPr>
            <a:normAutofit/>
          </a:bodyPr>
          <a:lstStyle/>
          <a:p>
            <a:pPr>
              <a:buNone/>
            </a:pPr>
            <a:endParaRPr lang="lv-LV" dirty="0" smtClean="0"/>
          </a:p>
          <a:p>
            <a:pPr>
              <a:buNone/>
            </a:pPr>
            <a:endParaRPr lang="lv-LV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19</a:t>
            </a:fld>
            <a:endParaRPr lang="lv-LV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97743" y="1692400"/>
            <a:ext cx="3124664" cy="1169703"/>
          </a:xfrm>
          <a:prstGeom prst="rect">
            <a:avLst/>
          </a:prstGeom>
          <a:solidFill>
            <a:srgbClr val="9BBB5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b="1" dirty="0">
                <a:latin typeface="Calibri" pitchFamily="34" charset="0"/>
                <a:cs typeface="Arial" pitchFamily="34" charset="0"/>
              </a:rPr>
              <a:t>Осмотр объектов, которые находятся в контакте с </a:t>
            </a:r>
            <a:r>
              <a:rPr lang="ru-RU" b="1" dirty="0" smtClean="0">
                <a:latin typeface="Calibri" pitchFamily="34" charset="0"/>
                <a:cs typeface="Arial" pitchFamily="34" charset="0"/>
              </a:rPr>
              <a:t>растениями,</a:t>
            </a:r>
            <a:r>
              <a:rPr lang="en-GB" b="1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ru-RU" b="1" dirty="0" smtClean="0">
                <a:latin typeface="Calibri" pitchFamily="34" charset="0"/>
                <a:cs typeface="Arial" pitchFamily="34" charset="0"/>
              </a:rPr>
              <a:t>растительной </a:t>
            </a:r>
            <a:r>
              <a:rPr lang="ru-RU" b="1" dirty="0">
                <a:latin typeface="Calibri" pitchFamily="34" charset="0"/>
                <a:cs typeface="Arial" pitchFamily="34" charset="0"/>
              </a:rPr>
              <a:t>продукции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5612676" y="1644467"/>
            <a:ext cx="4529049" cy="11980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Транспорт (снаружи, внутри);</a:t>
            </a:r>
            <a:endParaRPr lang="lv-LV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Внешняя, внутренняя упаковка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Товары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предметы, которые не подлежат фитосанитарному контролю.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674790" y="3102744"/>
            <a:ext cx="2448272" cy="1037236"/>
          </a:xfrm>
          <a:prstGeom prst="rect">
            <a:avLst/>
          </a:prstGeom>
          <a:solidFill>
            <a:srgbClr val="9BBB5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b="1" dirty="0">
                <a:latin typeface="Calibri" pitchFamily="34" charset="0"/>
                <a:cs typeface="Arial" pitchFamily="34" charset="0"/>
              </a:rPr>
              <a:t>Контроль растений и растительных продуктов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4845915" y="2935314"/>
            <a:ext cx="3392921" cy="17205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Наличие вредителей в соответствии с Приложением I или II Дир. 2000/29;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Соответствие требованиям Приложенем IV AI;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Решения ЕС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8278195" y="2940482"/>
            <a:ext cx="1872208" cy="7920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Взятие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образца в зависимости от партии</a:t>
            </a:r>
            <a:r>
              <a:rPr lang="lv-LV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b="1" u="sng" spc="10" dirty="0" smtClean="0">
                <a:latin typeface="Calibri" panose="020F0502020204030204" pitchFamily="34" charset="0"/>
                <a:cs typeface="Calibri" panose="020F0502020204030204" pitchFamily="34" charset="0"/>
              </a:rPr>
              <a:t>МСФМ</a:t>
            </a:r>
            <a:r>
              <a:rPr lang="en-GB" sz="1600" b="1" u="sng" spc="10" dirty="0" smtClean="0">
                <a:latin typeface="Calibri" panose="020F0502020204030204" pitchFamily="34" charset="0"/>
                <a:cs typeface="Calibri" panose="020F0502020204030204" pitchFamily="34" charset="0"/>
              </a:rPr>
              <a:t> 31</a:t>
            </a: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6744" name="Text Box 8"/>
          <p:cNvSpPr txBox="1">
            <a:spLocks noChangeArrowheads="1"/>
          </p:cNvSpPr>
          <p:nvPr/>
        </p:nvSpPr>
        <p:spPr bwMode="auto">
          <a:xfrm>
            <a:off x="8926775" y="3795597"/>
            <a:ext cx="3312368" cy="270843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700" dirty="0">
                <a:latin typeface="Calibri" pitchFamily="34" charset="0"/>
                <a:cs typeface="Arial" pitchFamily="34" charset="0"/>
              </a:rPr>
              <a:t> Наличие живых организмов или признаков их повреждения</a:t>
            </a:r>
            <a:r>
              <a:rPr lang="ru-RU" sz="1700" dirty="0" smtClean="0">
                <a:latin typeface="Calibri" pitchFamily="34" charset="0"/>
                <a:cs typeface="Arial" pitchFamily="34" charset="0"/>
              </a:rPr>
              <a:t>;</a:t>
            </a:r>
            <a:endParaRPr lang="en-GB" sz="1700" dirty="0" smtClean="0">
              <a:latin typeface="Calibri" pitchFamily="34" charset="0"/>
              <a:cs typeface="Arial" pitchFamily="34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700" dirty="0">
                <a:latin typeface="Calibri" pitchFamily="34" charset="0"/>
                <a:cs typeface="Arial" pitchFamily="34" charset="0"/>
              </a:rPr>
              <a:t>Разумное подозрение на присутствие вредного организма (латентная фаза</a:t>
            </a:r>
            <a:r>
              <a:rPr lang="ru-RU" sz="1700" dirty="0" smtClean="0">
                <a:latin typeface="Calibri" pitchFamily="34" charset="0"/>
                <a:cs typeface="Arial" pitchFamily="34" charset="0"/>
              </a:rPr>
              <a:t>)</a:t>
            </a:r>
            <a:r>
              <a:rPr lang="en-GB" sz="1700" dirty="0" smtClean="0">
                <a:latin typeface="Calibri" pitchFamily="34" charset="0"/>
                <a:cs typeface="Arial" pitchFamily="34" charset="0"/>
              </a:rPr>
              <a:t>;</a:t>
            </a:r>
            <a:endParaRPr lang="ru-RU" sz="1700" dirty="0">
              <a:latin typeface="Calibri" pitchFamily="34" charset="0"/>
              <a:cs typeface="Arial" pitchFamily="34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700" dirty="0" smtClean="0">
                <a:latin typeface="Calibri" pitchFamily="34" charset="0"/>
                <a:cs typeface="Arial" pitchFamily="34" charset="0"/>
              </a:rPr>
              <a:t>В </a:t>
            </a:r>
            <a:r>
              <a:rPr lang="ru-RU" sz="1700" dirty="0">
                <a:latin typeface="Calibri" pitchFamily="34" charset="0"/>
                <a:cs typeface="Arial" pitchFamily="34" charset="0"/>
              </a:rPr>
              <a:t>соответствии с планом выборки (мониторинг);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700" dirty="0">
                <a:latin typeface="Calibri" pitchFamily="34" charset="0"/>
                <a:cs typeface="Arial" pitchFamily="34" charset="0"/>
              </a:rPr>
              <a:t>В соответствии с правилами </a:t>
            </a:r>
            <a:r>
              <a:rPr lang="ru-RU" sz="1700" dirty="0" smtClean="0">
                <a:latin typeface="Calibri" pitchFamily="34" charset="0"/>
                <a:cs typeface="Arial" pitchFamily="34" charset="0"/>
              </a:rPr>
              <a:t>ЕС</a:t>
            </a:r>
            <a:r>
              <a:rPr lang="en-GB" sz="1700" dirty="0" smtClean="0">
                <a:latin typeface="Calibri" pitchFamily="34" charset="0"/>
                <a:cs typeface="Arial" pitchFamily="34" charset="0"/>
              </a:rPr>
              <a:t>.</a:t>
            </a:r>
            <a:endParaRPr lang="ru-RU" sz="1700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116745" name="Text Box 9"/>
          <p:cNvSpPr txBox="1">
            <a:spLocks noChangeArrowheads="1"/>
          </p:cNvSpPr>
          <p:nvPr/>
        </p:nvSpPr>
        <p:spPr bwMode="auto">
          <a:xfrm>
            <a:off x="851813" y="4900340"/>
            <a:ext cx="1872208" cy="1011462"/>
          </a:xfrm>
          <a:prstGeom prst="rect">
            <a:avLst/>
          </a:prstGeom>
          <a:solidFill>
            <a:srgbClr val="9BBB5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b="1" dirty="0">
                <a:latin typeface="Calibri" pitchFamily="34" charset="0"/>
                <a:cs typeface="Arial" pitchFamily="34" charset="0"/>
              </a:rPr>
              <a:t>Отбор проб и лабораторные анализы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6746" name="Text Box 10"/>
          <p:cNvSpPr txBox="1">
            <a:spLocks noChangeArrowheads="1"/>
          </p:cNvSpPr>
          <p:nvPr/>
        </p:nvSpPr>
        <p:spPr bwMode="auto">
          <a:xfrm>
            <a:off x="4327659" y="4812455"/>
            <a:ext cx="2736304" cy="2031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Calibri" pitchFamily="34" charset="0"/>
                <a:cs typeface="Arial" pitchFamily="34" charset="0"/>
              </a:rPr>
              <a:t>Подготовка образцов;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Calibri" pitchFamily="34" charset="0"/>
                <a:cs typeface="Arial" pitchFamily="34" charset="0"/>
              </a:rPr>
              <a:t>Транспортировка в лабораторию;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Calibri" pitchFamily="34" charset="0"/>
                <a:cs typeface="Arial" pitchFamily="34" charset="0"/>
              </a:rPr>
              <a:t>Получение </a:t>
            </a:r>
            <a:r>
              <a:rPr lang="ru-RU" dirty="0" smtClean="0">
                <a:latin typeface="Calibri" pitchFamily="34" charset="0"/>
                <a:cs typeface="Arial" pitchFamily="34" charset="0"/>
              </a:rPr>
              <a:t>протокола </a:t>
            </a:r>
            <a:r>
              <a:rPr lang="ru-RU" dirty="0">
                <a:latin typeface="Calibri" pitchFamily="34" charset="0"/>
                <a:cs typeface="Arial" pitchFamily="34" charset="0"/>
              </a:rPr>
              <a:t>из лаборатории;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Calibri" pitchFamily="34" charset="0"/>
                <a:cs typeface="Arial" pitchFamily="34" charset="0"/>
              </a:rPr>
              <a:t>Решение после результатов анализа</a:t>
            </a:r>
            <a:r>
              <a:rPr lang="lv-LV" dirty="0">
                <a:latin typeface="Calibri" pitchFamily="34" charset="0"/>
                <a:cs typeface="Arial" pitchFamily="34" charset="0"/>
              </a:rPr>
              <a:t>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4" descr="kravu ko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222961" y="3266554"/>
            <a:ext cx="2376264" cy="17826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6747" name="Picture 11" descr="P60468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34465" y="1339273"/>
            <a:ext cx="1787989" cy="2393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1857" name="Picture 1" descr="C:\Users\kromanova\Desktop\Dokumenti\Projekti\Kazahstāna1\2ndMission\bildes_lab\RIMG0177.JPG"/>
          <p:cNvPicPr>
            <a:picLocks noChangeAspect="1" noChangeArrowheads="1"/>
          </p:cNvPicPr>
          <p:nvPr/>
        </p:nvPicPr>
        <p:blipFill>
          <a:blip r:embed="rId5" cstate="print"/>
          <a:srcRect l="22222" t="11852" r="8889"/>
          <a:stretch>
            <a:fillRect/>
          </a:stretch>
        </p:blipFill>
        <p:spPr bwMode="auto">
          <a:xfrm>
            <a:off x="7121965" y="5073616"/>
            <a:ext cx="1746808" cy="1676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4" name="Straight Arrow Connector 43"/>
          <p:cNvCxnSpPr/>
          <p:nvPr/>
        </p:nvCxnSpPr>
        <p:spPr>
          <a:xfrm flipV="1">
            <a:off x="2818390" y="5403906"/>
            <a:ext cx="1440160" cy="1953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3935760" y="5589240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3935760" y="566124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4583832" y="2115283"/>
            <a:ext cx="936104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3131378" y="3161500"/>
            <a:ext cx="1675178" cy="265301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" name="Picture 1" descr="E:\100CANON\IMG_38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60075" y="5479178"/>
            <a:ext cx="1224136" cy="91810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00277" y="474496"/>
            <a:ext cx="9721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cs typeface="Calibri" panose="020F0502020204030204" pitchFamily="34" charset="0"/>
              </a:rPr>
              <a:t>Проверка </a:t>
            </a:r>
            <a:r>
              <a:rPr lang="ru-RU" dirty="0">
                <a:cs typeface="Calibri" panose="020F0502020204030204" pitchFamily="34" charset="0"/>
              </a:rPr>
              <a:t>здоровья может быть осуществлена в пункте </a:t>
            </a:r>
            <a:r>
              <a:rPr lang="ru-RU" dirty="0" smtClean="0">
                <a:cs typeface="Calibri" panose="020F0502020204030204" pitchFamily="34" charset="0"/>
              </a:rPr>
              <a:t>ввоза</a:t>
            </a:r>
            <a:r>
              <a:rPr lang="en-GB" dirty="0" smtClean="0">
                <a:cs typeface="Calibri" panose="020F0502020204030204" pitchFamily="34" charset="0"/>
              </a:rPr>
              <a:t> - </a:t>
            </a:r>
            <a:r>
              <a:rPr lang="ru-RU" dirty="0">
                <a:cs typeface="Calibri" panose="020F0502020204030204" pitchFamily="34" charset="0"/>
              </a:rPr>
              <a:t>где в первые груз просекает границу</a:t>
            </a:r>
            <a:r>
              <a:rPr lang="ru-RU" dirty="0" smtClean="0">
                <a:cs typeface="Calibri" panose="020F0502020204030204" pitchFamily="34" charset="0"/>
              </a:rPr>
              <a:t> </a:t>
            </a:r>
            <a:r>
              <a:rPr lang="ru-RU" dirty="0">
                <a:cs typeface="Calibri" panose="020F0502020204030204" pitchFamily="34" charset="0"/>
              </a:rPr>
              <a:t>или утвержденных местах </a:t>
            </a:r>
            <a:r>
              <a:rPr lang="ru-RU" dirty="0" smtClean="0">
                <a:cs typeface="Calibri" panose="020F0502020204030204" pitchFamily="34" charset="0"/>
              </a:rPr>
              <a:t>инспекции</a:t>
            </a:r>
            <a:r>
              <a:rPr lang="lv-LV" dirty="0" smtClean="0">
                <a:cs typeface="Calibri" panose="020F0502020204030204" pitchFamily="34" charset="0"/>
              </a:rPr>
              <a:t>. </a:t>
            </a:r>
            <a:r>
              <a:rPr lang="ru-RU" dirty="0">
                <a:cs typeface="Calibri" panose="020F0502020204030204" pitchFamily="34" charset="0"/>
              </a:rPr>
              <a:t>Грузы должны быть частично или полностью разгружены, чтобы обеспечить надлежащии доступ к </a:t>
            </a:r>
            <a:r>
              <a:rPr lang="ru-RU" dirty="0" smtClean="0">
                <a:cs typeface="Calibri" panose="020F0502020204030204" pitchFamily="34" charset="0"/>
              </a:rPr>
              <a:t>содержанию.</a:t>
            </a:r>
            <a:endParaRPr lang="en-US" dirty="0">
              <a:cs typeface="Calibri" panose="020F0502020204030204" pitchFamily="34" charset="0"/>
            </a:endParaRPr>
          </a:p>
        </p:txBody>
      </p:sp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9471046" y="6453176"/>
            <a:ext cx="2388480" cy="4860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Calibri" pitchFamily="34" charset="0"/>
                <a:cs typeface="Arial" pitchFamily="34" charset="0"/>
              </a:rPr>
              <a:t>Отбор проб не </a:t>
            </a:r>
            <a:r>
              <a:rPr lang="ru-RU" dirty="0" smtClean="0">
                <a:latin typeface="Calibri" pitchFamily="34" charset="0"/>
                <a:cs typeface="Arial" pitchFamily="34" charset="0"/>
              </a:rPr>
              <a:t>нужен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8296838" y="4393328"/>
            <a:ext cx="573071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570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9144000" cy="6857999"/>
          </a:xfrm>
          <a:prstGeom prst="rect">
            <a:avLst/>
          </a:prstGeom>
        </p:spPr>
      </p:pic>
      <p:pic>
        <p:nvPicPr>
          <p:cNvPr id="21" name="Imag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1993" y="2851403"/>
            <a:ext cx="574547" cy="582168"/>
          </a:xfrm>
          <a:prstGeom prst="rect">
            <a:avLst/>
          </a:prstGeom>
        </p:spPr>
      </p:pic>
      <p:sp>
        <p:nvSpPr>
          <p:cNvPr id="2" name="text 1"/>
          <p:cNvSpPr txBox="1"/>
          <p:nvPr/>
        </p:nvSpPr>
        <p:spPr>
          <a:xfrm>
            <a:off x="1853185" y="247634"/>
            <a:ext cx="9970121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ru-RU" sz="2600" b="1" spc="1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Глобальная торговля, изменение климата</a:t>
            </a:r>
            <a:r>
              <a:rPr lang="en-GB" sz="2600" b="1" spc="1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  <a:p>
            <a:r>
              <a:rPr lang="ru-RU" sz="2600" b="1" spc="1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</a:t>
            </a:r>
            <a:r>
              <a:rPr lang="en-GB" sz="2600" b="1" spc="1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интродукции</a:t>
            </a:r>
            <a:r>
              <a:rPr lang="ru-RU" sz="2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spc="1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инвазивных видов в Европу</a:t>
            </a:r>
            <a:endParaRPr sz="2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Imag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120" y="2237205"/>
            <a:ext cx="7149457" cy="3320980"/>
          </a:xfrm>
          <a:prstGeom prst="rect">
            <a:avLst/>
          </a:prstGeom>
        </p:spPr>
      </p:pic>
      <p:pic>
        <p:nvPicPr>
          <p:cNvPr id="23" name="Imag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539" y="1395999"/>
            <a:ext cx="1927900" cy="1728172"/>
          </a:xfrm>
          <a:prstGeom prst="rect">
            <a:avLst/>
          </a:prstGeom>
        </p:spPr>
      </p:pic>
      <p:sp>
        <p:nvSpPr>
          <p:cNvPr id="3" name="text 1"/>
          <p:cNvSpPr txBox="1"/>
          <p:nvPr/>
        </p:nvSpPr>
        <p:spPr>
          <a:xfrm>
            <a:off x="1944015" y="2722500"/>
            <a:ext cx="518091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b="1" spc="10" dirty="0">
                <a:solidFill>
                  <a:srgbClr val="FFFF00"/>
                </a:solidFill>
                <a:latin typeface="Arial"/>
                <a:cs typeface="Arial"/>
              </a:rPr>
              <a:t>1999</a:t>
            </a:r>
            <a:endParaRPr>
              <a:latin typeface="Arial"/>
              <a:cs typeface="Arial"/>
            </a:endParaRPr>
          </a:p>
        </p:txBody>
      </p:sp>
      <p:pic>
        <p:nvPicPr>
          <p:cNvPr id="24" name="Image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444" y="3148584"/>
            <a:ext cx="1359313" cy="1754157"/>
          </a:xfrm>
          <a:prstGeom prst="rect">
            <a:avLst/>
          </a:prstGeom>
        </p:spPr>
      </p:pic>
      <p:sp>
        <p:nvSpPr>
          <p:cNvPr id="4" name="text 1"/>
          <p:cNvSpPr txBox="1"/>
          <p:nvPr/>
        </p:nvSpPr>
        <p:spPr>
          <a:xfrm>
            <a:off x="3013203" y="4462124"/>
            <a:ext cx="518091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b="1" spc="10" dirty="0">
                <a:solidFill>
                  <a:srgbClr val="121F8F"/>
                </a:solidFill>
                <a:latin typeface="Arial"/>
                <a:cs typeface="Arial"/>
              </a:rPr>
              <a:t>1992</a:t>
            </a:r>
            <a:endParaRPr>
              <a:latin typeface="Arial"/>
              <a:cs typeface="Arial"/>
            </a:endParaRPr>
          </a:p>
        </p:txBody>
      </p:sp>
      <p:pic>
        <p:nvPicPr>
          <p:cNvPr id="25" name="Image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184" y="5018493"/>
            <a:ext cx="2241306" cy="1322678"/>
          </a:xfrm>
          <a:prstGeom prst="rect">
            <a:avLst/>
          </a:prstGeom>
        </p:spPr>
      </p:pic>
      <p:sp>
        <p:nvSpPr>
          <p:cNvPr id="5" name="text 1"/>
          <p:cNvSpPr txBox="1"/>
          <p:nvPr/>
        </p:nvSpPr>
        <p:spPr>
          <a:xfrm>
            <a:off x="3361945" y="5847970"/>
            <a:ext cx="518091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b="1" spc="10" dirty="0">
                <a:solidFill>
                  <a:srgbClr val="FFFF00"/>
                </a:solidFill>
                <a:latin typeface="Arial"/>
                <a:cs typeface="Arial"/>
              </a:rPr>
              <a:t>1922</a:t>
            </a:r>
            <a:endParaRPr>
              <a:latin typeface="Arial"/>
              <a:cs typeface="Arial"/>
            </a:endParaRPr>
          </a:p>
        </p:txBody>
      </p:sp>
      <p:pic>
        <p:nvPicPr>
          <p:cNvPr id="26" name="Image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907" y="4791487"/>
            <a:ext cx="863204" cy="1549888"/>
          </a:xfrm>
          <a:prstGeom prst="rect">
            <a:avLst/>
          </a:prstGeom>
        </p:spPr>
      </p:pic>
      <p:sp>
        <p:nvSpPr>
          <p:cNvPr id="6" name="text 1"/>
          <p:cNvSpPr txBox="1"/>
          <p:nvPr/>
        </p:nvSpPr>
        <p:spPr>
          <a:xfrm>
            <a:off x="4629024" y="6212511"/>
            <a:ext cx="518091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b="1" spc="10" dirty="0">
                <a:solidFill>
                  <a:srgbClr val="121F8F"/>
                </a:solidFill>
                <a:latin typeface="Arial"/>
                <a:cs typeface="Arial"/>
              </a:rPr>
              <a:t>2000</a:t>
            </a:r>
            <a:endParaRPr>
              <a:latin typeface="Arial"/>
              <a:cs typeface="Arial"/>
            </a:endParaRPr>
          </a:p>
        </p:txBody>
      </p:sp>
      <p:pic>
        <p:nvPicPr>
          <p:cNvPr id="27" name="Image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831" y="4902697"/>
            <a:ext cx="1830604" cy="1097226"/>
          </a:xfrm>
          <a:prstGeom prst="rect">
            <a:avLst/>
          </a:prstGeom>
        </p:spPr>
      </p:pic>
      <p:sp>
        <p:nvSpPr>
          <p:cNvPr id="7" name="text 1"/>
          <p:cNvSpPr txBox="1"/>
          <p:nvPr/>
        </p:nvSpPr>
        <p:spPr>
          <a:xfrm>
            <a:off x="6058155" y="5646192"/>
            <a:ext cx="518091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b="1" spc="10" dirty="0">
                <a:solidFill>
                  <a:srgbClr val="121F8F"/>
                </a:solidFill>
                <a:latin typeface="Arial"/>
                <a:cs typeface="Arial"/>
              </a:rPr>
              <a:t>1952</a:t>
            </a:r>
            <a:endParaRPr>
              <a:latin typeface="Arial"/>
              <a:cs typeface="Arial"/>
            </a:endParaRPr>
          </a:p>
        </p:txBody>
      </p:sp>
      <p:pic>
        <p:nvPicPr>
          <p:cNvPr id="28" name="Image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472" y="4765589"/>
            <a:ext cx="2158123" cy="1818055"/>
          </a:xfrm>
          <a:prstGeom prst="rect">
            <a:avLst/>
          </a:prstGeom>
        </p:spPr>
      </p:pic>
      <p:sp>
        <p:nvSpPr>
          <p:cNvPr id="8" name="text 1"/>
          <p:cNvSpPr txBox="1"/>
          <p:nvPr/>
        </p:nvSpPr>
        <p:spPr>
          <a:xfrm>
            <a:off x="9193657" y="6212511"/>
            <a:ext cx="65402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b="1" spc="10" dirty="0">
                <a:solidFill>
                  <a:srgbClr val="FFFF00"/>
                </a:solidFill>
                <a:latin typeface="Arial"/>
                <a:cs typeface="Arial"/>
              </a:rPr>
              <a:t>&lt;1999</a:t>
            </a:r>
            <a:endParaRPr>
              <a:latin typeface="Arial"/>
              <a:cs typeface="Arial"/>
            </a:endParaRPr>
          </a:p>
        </p:txBody>
      </p:sp>
      <p:pic>
        <p:nvPicPr>
          <p:cNvPr id="29" name="Image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1" y="4230595"/>
            <a:ext cx="1587555" cy="1231579"/>
          </a:xfrm>
          <a:prstGeom prst="rect">
            <a:avLst/>
          </a:prstGeom>
        </p:spPr>
      </p:pic>
      <p:sp>
        <p:nvSpPr>
          <p:cNvPr id="9" name="text 1"/>
          <p:cNvSpPr txBox="1"/>
          <p:nvPr/>
        </p:nvSpPr>
        <p:spPr>
          <a:xfrm>
            <a:off x="6979921" y="5144517"/>
            <a:ext cx="518091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b="1" spc="10" dirty="0">
                <a:solidFill>
                  <a:srgbClr val="121F8F"/>
                </a:solidFill>
                <a:latin typeface="Arial"/>
                <a:cs typeface="Arial"/>
              </a:rPr>
              <a:t>1</a:t>
            </a:r>
            <a:r>
              <a:rPr lang="en-GB" b="1" spc="10" dirty="0">
                <a:solidFill>
                  <a:srgbClr val="121F8F"/>
                </a:solidFill>
                <a:latin typeface="Arial"/>
                <a:cs typeface="Arial"/>
              </a:rPr>
              <a:t>9</a:t>
            </a:r>
            <a:r>
              <a:rPr b="1" spc="10" dirty="0">
                <a:solidFill>
                  <a:srgbClr val="121F8F"/>
                </a:solidFill>
                <a:latin typeface="Arial"/>
                <a:cs typeface="Arial"/>
              </a:rPr>
              <a:t>95</a:t>
            </a:r>
            <a:endParaRPr dirty="0">
              <a:latin typeface="Arial"/>
              <a:cs typeface="Arial"/>
            </a:endParaRPr>
          </a:p>
        </p:txBody>
      </p:sp>
      <p:sp>
        <p:nvSpPr>
          <p:cNvPr id="10" name="text 1"/>
          <p:cNvSpPr txBox="1"/>
          <p:nvPr/>
        </p:nvSpPr>
        <p:spPr>
          <a:xfrm>
            <a:off x="7780275" y="3883534"/>
            <a:ext cx="518091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b="1" spc="10" dirty="0">
                <a:solidFill>
                  <a:srgbClr val="FFFF00"/>
                </a:solidFill>
                <a:latin typeface="Arial"/>
                <a:cs typeface="Arial"/>
              </a:rPr>
              <a:t>1979</a:t>
            </a:r>
            <a:endParaRPr>
              <a:latin typeface="Arial"/>
              <a:cs typeface="Arial"/>
            </a:endParaRPr>
          </a:p>
        </p:txBody>
      </p:sp>
      <p:pic>
        <p:nvPicPr>
          <p:cNvPr id="30" name="Image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143" y="3035825"/>
            <a:ext cx="1742538" cy="1632040"/>
          </a:xfrm>
          <a:prstGeom prst="rect">
            <a:avLst/>
          </a:prstGeom>
        </p:spPr>
      </p:pic>
      <p:pic>
        <p:nvPicPr>
          <p:cNvPr id="31" name="Image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735" y="3150104"/>
            <a:ext cx="1560780" cy="1030457"/>
          </a:xfrm>
          <a:prstGeom prst="rect">
            <a:avLst/>
          </a:prstGeom>
        </p:spPr>
      </p:pic>
      <p:sp>
        <p:nvSpPr>
          <p:cNvPr id="11" name="text 1"/>
          <p:cNvSpPr txBox="1"/>
          <p:nvPr/>
        </p:nvSpPr>
        <p:spPr>
          <a:xfrm>
            <a:off x="9849613" y="4335908"/>
            <a:ext cx="518091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b="1" spc="10" dirty="0">
                <a:solidFill>
                  <a:srgbClr val="FFFF00"/>
                </a:solidFill>
                <a:latin typeface="Arial"/>
                <a:cs typeface="Arial"/>
              </a:rPr>
              <a:t>1999</a:t>
            </a:r>
            <a:endParaRPr>
              <a:latin typeface="Arial"/>
              <a:cs typeface="Arial"/>
            </a:endParaRPr>
          </a:p>
        </p:txBody>
      </p:sp>
      <p:pic>
        <p:nvPicPr>
          <p:cNvPr id="32" name="Image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871" y="1595630"/>
            <a:ext cx="1400628" cy="1207174"/>
          </a:xfrm>
          <a:prstGeom prst="rect">
            <a:avLst/>
          </a:prstGeom>
        </p:spPr>
      </p:pic>
      <p:sp>
        <p:nvSpPr>
          <p:cNvPr id="12" name="text 1"/>
          <p:cNvSpPr txBox="1"/>
          <p:nvPr/>
        </p:nvSpPr>
        <p:spPr>
          <a:xfrm>
            <a:off x="9670669" y="2519554"/>
            <a:ext cx="518091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b="1" spc="10" dirty="0">
                <a:solidFill>
                  <a:srgbClr val="121F8F"/>
                </a:solidFill>
                <a:latin typeface="Arial"/>
                <a:cs typeface="Arial"/>
              </a:rPr>
              <a:t>2002</a:t>
            </a:r>
            <a:endParaRPr>
              <a:latin typeface="Arial"/>
              <a:cs typeface="Arial"/>
            </a:endParaRPr>
          </a:p>
        </p:txBody>
      </p:sp>
      <p:pic>
        <p:nvPicPr>
          <p:cNvPr id="33" name="Image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584" y="1147542"/>
            <a:ext cx="1491653" cy="1284723"/>
          </a:xfrm>
          <a:prstGeom prst="rect">
            <a:avLst/>
          </a:prstGeom>
        </p:spPr>
      </p:pic>
      <p:pic>
        <p:nvPicPr>
          <p:cNvPr id="34" name="Image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132" y="1147512"/>
            <a:ext cx="1343679" cy="1263417"/>
          </a:xfrm>
          <a:prstGeom prst="rect">
            <a:avLst/>
          </a:prstGeom>
        </p:spPr>
      </p:pic>
      <p:sp>
        <p:nvSpPr>
          <p:cNvPr id="13" name="text 1"/>
          <p:cNvSpPr txBox="1"/>
          <p:nvPr/>
        </p:nvSpPr>
        <p:spPr>
          <a:xfrm>
            <a:off x="7452615" y="2107439"/>
            <a:ext cx="518091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b="1" spc="10" dirty="0">
                <a:solidFill>
                  <a:srgbClr val="FFFF00"/>
                </a:solidFill>
                <a:latin typeface="Arial"/>
                <a:cs typeface="Arial"/>
              </a:rPr>
              <a:t>1992</a:t>
            </a:r>
            <a:endParaRPr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991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2095914"/>
            <a:ext cx="3113580" cy="4149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63" name="Titel 1"/>
          <p:cNvSpPr>
            <a:spLocks noGrp="1"/>
          </p:cNvSpPr>
          <p:nvPr>
            <p:ph type="title"/>
          </p:nvPr>
        </p:nvSpPr>
        <p:spPr>
          <a:xfrm>
            <a:off x="1919288" y="446764"/>
            <a:ext cx="8229600" cy="50482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l"/>
            <a:r>
              <a:rPr lang="ru-RU" sz="2800" b="1" dirty="0">
                <a:latin typeface="Calibri" pitchFamily="34" charset="0"/>
                <a:cs typeface="Arial" pitchFamily="34" charset="0"/>
              </a:rPr>
              <a:t>Отбор проб</a:t>
            </a:r>
            <a:endParaRPr lang="en-GB" altLang="lv-LV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20</a:t>
            </a:fld>
            <a:endParaRPr lang="lv-LV"/>
          </a:p>
        </p:txBody>
      </p:sp>
      <p:sp>
        <p:nvSpPr>
          <p:cNvPr id="3" name="Textfeld 2"/>
          <p:cNvSpPr txBox="1"/>
          <p:nvPr/>
        </p:nvSpPr>
        <p:spPr>
          <a:xfrm>
            <a:off x="2135189" y="1108215"/>
            <a:ext cx="4032250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0000"/>
                </a:solidFill>
              </a:rPr>
              <a:t>Проверка здоровья растение</a:t>
            </a:r>
            <a:endParaRPr lang="en-GB" sz="2000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4874835" y="3718998"/>
            <a:ext cx="6236855" cy="64633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Визуальный осмотр / обследование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различных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частей растений (корни, стебли, листья, цветы, плоды) и почвы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GB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874836" y="1917533"/>
            <a:ext cx="6236855" cy="120032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Наличие вредных организмов (Директива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2000/29/EC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приложение I / II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ru-RU" altLang="lv-LV" dirty="0">
                <a:latin typeface="Calibri" panose="020F0502020204030204" pitchFamily="34" charset="0"/>
                <a:cs typeface="Calibri" panose="020F0502020204030204" pitchFamily="34" charset="0"/>
              </a:rPr>
              <a:t>живых или мертвых </a:t>
            </a:r>
            <a:r>
              <a:rPr lang="ru-RU" altLang="lv-LV" dirty="0" smtClean="0">
                <a:latin typeface="Calibri" panose="020F0502020204030204" pitchFamily="34" charset="0"/>
                <a:cs typeface="Calibri" panose="020F0502020204030204" pitchFamily="34" charset="0"/>
              </a:rPr>
              <a:t>насекомых</a:t>
            </a:r>
            <a:r>
              <a:rPr lang="en-GB" altLang="lv-LV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Проверьте соответствие фитосанитарным требованиям (Директива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2000/29/EC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приложение IV),</a:t>
            </a: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0967" name="Gerade Verbindung mit Pfeil 9"/>
          <p:cNvCxnSpPr>
            <a:cxnSpLocks noChangeShapeType="1"/>
          </p:cNvCxnSpPr>
          <p:nvPr/>
        </p:nvCxnSpPr>
        <p:spPr bwMode="auto">
          <a:xfrm>
            <a:off x="4151314" y="2133600"/>
            <a:ext cx="649287" cy="0"/>
          </a:xfrm>
          <a:prstGeom prst="straightConnector1">
            <a:avLst/>
          </a:prstGeom>
          <a:noFill/>
          <a:ln w="762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8" name="Gerade Verbindung 14"/>
          <p:cNvCxnSpPr>
            <a:cxnSpLocks noChangeShapeType="1"/>
          </p:cNvCxnSpPr>
          <p:nvPr/>
        </p:nvCxnSpPr>
        <p:spPr bwMode="auto">
          <a:xfrm>
            <a:off x="2208213" y="1628775"/>
            <a:ext cx="0" cy="43180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feld 16"/>
          <p:cNvSpPr txBox="1"/>
          <p:nvPr/>
        </p:nvSpPr>
        <p:spPr>
          <a:xfrm>
            <a:off x="4874835" y="3208275"/>
            <a:ext cx="6236855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Взятие образца в зависимости от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груза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u="sng" spc="10" dirty="0">
                <a:latin typeface="Calibri" panose="020F0502020204030204" pitchFamily="34" charset="0"/>
                <a:cs typeface="Calibri" panose="020F0502020204030204" pitchFamily="34" charset="0"/>
              </a:rPr>
              <a:t>МСФМ</a:t>
            </a:r>
            <a:r>
              <a:rPr lang="en-GB" b="1" u="sng" spc="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u="sng" spc="10" dirty="0" smtClean="0">
                <a:latin typeface="Calibri" panose="020F0502020204030204" pitchFamily="34" charset="0"/>
                <a:cs typeface="Calibri" panose="020F0502020204030204" pitchFamily="34" charset="0"/>
              </a:rPr>
              <a:t>31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0970" name="Gerade Verbindung 48"/>
          <p:cNvCxnSpPr>
            <a:cxnSpLocks noChangeShapeType="1"/>
          </p:cNvCxnSpPr>
          <p:nvPr/>
        </p:nvCxnSpPr>
        <p:spPr bwMode="auto">
          <a:xfrm flipH="1">
            <a:off x="2208213" y="2060575"/>
            <a:ext cx="21590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Textfeld 54"/>
          <p:cNvSpPr txBox="1"/>
          <p:nvPr/>
        </p:nvSpPr>
        <p:spPr>
          <a:xfrm>
            <a:off x="4874835" y="4587501"/>
            <a:ext cx="6317518" cy="120032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Лабораторный образец и тестирование, если :</a:t>
            </a:r>
            <a:endParaRPr lang="lv-LV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- Визуальный осмотр не является достаточным;</a:t>
            </a:r>
            <a:endParaRPr lang="lv-LV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- Есть симптомы;</a:t>
            </a:r>
            <a:endParaRPr lang="lv-LV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- Есть подозрение вредного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организма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972" name="Textfeld 55"/>
          <p:cNvSpPr txBox="1">
            <a:spLocks noChangeArrowheads="1"/>
          </p:cNvSpPr>
          <p:nvPr/>
        </p:nvSpPr>
        <p:spPr bwMode="auto">
          <a:xfrm>
            <a:off x="2279650" y="1916114"/>
            <a:ext cx="1944688" cy="369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txBody>
          <a:bodyPr>
            <a:spAutoFit/>
          </a:bodyPr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ru-RU" altLang="lv-LV" sz="1800" dirty="0">
                <a:solidFill>
                  <a:schemeClr val="tx1"/>
                </a:solidFill>
                <a:latin typeface="+mn-lt"/>
              </a:rPr>
              <a:t>отбор проб</a:t>
            </a:r>
            <a:endParaRPr lang="en-GB" altLang="lv-LV" sz="18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0973" name="Gerade Verbindung 67"/>
          <p:cNvCxnSpPr>
            <a:cxnSpLocks noChangeShapeType="1"/>
          </p:cNvCxnSpPr>
          <p:nvPr/>
        </p:nvCxnSpPr>
        <p:spPr bwMode="auto">
          <a:xfrm>
            <a:off x="1919288" y="1484313"/>
            <a:ext cx="0" cy="5045796"/>
          </a:xfrm>
          <a:prstGeom prst="line">
            <a:avLst/>
          </a:prstGeom>
          <a:noFill/>
          <a:ln w="38100" algn="ctr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74" name="Gerade Verbindung 70"/>
          <p:cNvCxnSpPr>
            <a:cxnSpLocks noChangeShapeType="1"/>
          </p:cNvCxnSpPr>
          <p:nvPr/>
        </p:nvCxnSpPr>
        <p:spPr bwMode="auto">
          <a:xfrm flipH="1">
            <a:off x="1919288" y="1484313"/>
            <a:ext cx="215900" cy="0"/>
          </a:xfrm>
          <a:prstGeom prst="line">
            <a:avLst/>
          </a:prstGeom>
          <a:noFill/>
          <a:ln w="381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75" name="Gerade Verbindung mit Pfeil 73"/>
          <p:cNvCxnSpPr>
            <a:cxnSpLocks noChangeShapeType="1"/>
            <a:endCxn id="99" idx="1"/>
          </p:cNvCxnSpPr>
          <p:nvPr/>
        </p:nvCxnSpPr>
        <p:spPr bwMode="auto">
          <a:xfrm>
            <a:off x="1919288" y="6530109"/>
            <a:ext cx="793750" cy="5493"/>
          </a:xfrm>
          <a:prstGeom prst="straightConnector1">
            <a:avLst/>
          </a:prstGeom>
          <a:noFill/>
          <a:ln w="38100" algn="ctr">
            <a:solidFill>
              <a:srgbClr val="007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" name="Textfeld 98"/>
          <p:cNvSpPr txBox="1"/>
          <p:nvPr/>
        </p:nvSpPr>
        <p:spPr>
          <a:xfrm>
            <a:off x="2713038" y="6335577"/>
            <a:ext cx="5184775" cy="40005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/>
              <a:t>Таможенный контроль и выпуск</a:t>
            </a:r>
            <a:endParaRPr lang="en-GB" sz="2000" b="1" dirty="0"/>
          </a:p>
        </p:txBody>
      </p:sp>
      <p:sp>
        <p:nvSpPr>
          <p:cNvPr id="40978" name="Textfeld 71"/>
          <p:cNvSpPr txBox="1">
            <a:spLocks noChangeArrowheads="1"/>
          </p:cNvSpPr>
          <p:nvPr/>
        </p:nvSpPr>
        <p:spPr bwMode="auto">
          <a:xfrm>
            <a:off x="6425335" y="5845769"/>
            <a:ext cx="3887788" cy="40011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ru-RU" altLang="lv-LV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Задержание</a:t>
            </a:r>
            <a:r>
              <a:rPr lang="en-GB" altLang="lv-LV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lv-LV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груз</a:t>
            </a:r>
            <a:r>
              <a:rPr lang="en-GB" altLang="lv-LV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en-GB" altLang="lv-LV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99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470" y="177698"/>
            <a:ext cx="2148498" cy="1612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721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29178" y="260647"/>
            <a:ext cx="6456071" cy="360041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l"/>
            <a:r>
              <a:rPr lang="ru-RU" altLang="lv-LV" sz="2000" b="1" dirty="0"/>
              <a:t>Отбор проб для лабораторного исследования</a:t>
            </a:r>
            <a:r>
              <a:rPr lang="lv-LV" altLang="lv-LV" sz="2000" b="1" dirty="0"/>
              <a:t> (1)</a:t>
            </a:r>
            <a:endParaRPr lang="de-DE" altLang="lv-LV" sz="2000" b="1" dirty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2026274" y="908720"/>
            <a:ext cx="6183394" cy="3232354"/>
          </a:xfrm>
        </p:spPr>
        <p:txBody>
          <a:bodyPr>
            <a:noAutofit/>
          </a:bodyPr>
          <a:lstStyle/>
          <a:p>
            <a:pPr marL="457200" indent="-457200" algn="just">
              <a:buClrTx/>
            </a:pPr>
            <a:r>
              <a:rPr lang="ru-RU" altLang="lv-LV" dirty="0"/>
              <a:t>В случае подозрительных признаков заболевания растений, когда это возможно, должен быть направлен в</a:t>
            </a:r>
            <a:r>
              <a:rPr lang="ru-RU" altLang="lv-LV" dirty="0" smtClean="0"/>
              <a:t>се </a:t>
            </a:r>
            <a:r>
              <a:rPr lang="ru-RU" altLang="lv-LV" dirty="0"/>
              <a:t>растение, в том числе корни и почва. Корни и почва должна быть в мешке, привязанной пластиковой проводой в линии почвы, чтобы предотвратить почву от </a:t>
            </a:r>
            <a:r>
              <a:rPr lang="ru-RU" altLang="lv-LV" dirty="0" smtClean="0"/>
              <a:t>загрязнения лист</a:t>
            </a:r>
            <a:r>
              <a:rPr lang="en-GB" altLang="lv-LV" dirty="0" smtClean="0"/>
              <a:t>e</a:t>
            </a:r>
            <a:r>
              <a:rPr lang="ru-RU" altLang="lv-LV" dirty="0" smtClean="0"/>
              <a:t>в</a:t>
            </a:r>
            <a:r>
              <a:rPr lang="ru-RU" altLang="lv-LV" dirty="0"/>
              <a:t>;</a:t>
            </a:r>
            <a:endParaRPr lang="lv-LV" altLang="lv-LV" dirty="0"/>
          </a:p>
          <a:p>
            <a:pPr marL="457200" indent="-457200" algn="just">
              <a:buClrTx/>
            </a:pPr>
            <a:r>
              <a:rPr lang="ru-RU" altLang="lv-LV" dirty="0"/>
              <a:t>Случайная выборка  растений без признаков для скрытой идентификации инфекции;</a:t>
            </a:r>
            <a:endParaRPr lang="lv-LV" altLang="lv-LV" dirty="0"/>
          </a:p>
          <a:p>
            <a:pPr marL="457200" indent="-457200" algn="just">
              <a:buClrTx/>
            </a:pPr>
            <a:r>
              <a:rPr lang="ru-RU" altLang="lv-LV" dirty="0"/>
              <a:t>Отбор проб на основе партии (с учетом видов, сортов, места происхождения, стадий выращивания  и размер растений);</a:t>
            </a:r>
            <a:endParaRPr lang="lv-LV" altLang="lv-LV" dirty="0"/>
          </a:p>
          <a:p>
            <a:pPr marL="457200" indent="-457200" algn="just">
              <a:buClrTx/>
            </a:pPr>
            <a:r>
              <a:rPr lang="ru-RU" dirty="0"/>
              <a:t>Для передачи образцов в лабораторию </a:t>
            </a:r>
            <a:r>
              <a:rPr lang="ru-RU" b="1" dirty="0"/>
              <a:t>закрытые пластиковые мешки </a:t>
            </a:r>
            <a:r>
              <a:rPr lang="ru-RU" dirty="0"/>
              <a:t>или другие подходящие контейнера должны быть использованы</a:t>
            </a:r>
            <a:r>
              <a:rPr lang="ru-RU" sz="1400" dirty="0"/>
              <a:t>;</a:t>
            </a:r>
            <a:endParaRPr lang="lv-LV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21</a:t>
            </a:fld>
            <a:endParaRPr lang="lv-LV"/>
          </a:p>
        </p:txBody>
      </p:sp>
      <p:pic>
        <p:nvPicPr>
          <p:cNvPr id="5427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615" y="592175"/>
            <a:ext cx="1455006" cy="93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8" name="Textfeld 5"/>
          <p:cNvSpPr txBox="1">
            <a:spLocks noChangeArrowheads="1"/>
          </p:cNvSpPr>
          <p:nvPr/>
        </p:nvSpPr>
        <p:spPr bwMode="auto">
          <a:xfrm>
            <a:off x="7068688" y="5445125"/>
            <a:ext cx="345598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algn="r" eaLnBrk="1" hangingPunct="1"/>
            <a:endParaRPr lang="en-GB" altLang="lv-LV" sz="1800" b="0" dirty="0">
              <a:solidFill>
                <a:schemeClr val="tx1"/>
              </a:solidFill>
            </a:endParaRPr>
          </a:p>
        </p:txBody>
      </p:sp>
      <p:pic>
        <p:nvPicPr>
          <p:cNvPr id="1699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338" y="4882313"/>
            <a:ext cx="1154175" cy="172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998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86" y="5123682"/>
            <a:ext cx="1656986" cy="124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998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206" y="4796471"/>
            <a:ext cx="1319597" cy="1973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999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7004" y="1820313"/>
            <a:ext cx="1020229" cy="1538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999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3" y="3518881"/>
            <a:ext cx="1490988" cy="1069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26" y="1550161"/>
            <a:ext cx="1711023" cy="207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68910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lv-LV" b="1" dirty="0"/>
              <a:t>Отбор проб для лабораторного </a:t>
            </a:r>
            <a:r>
              <a:rPr lang="ru-RU" altLang="lv-LV" b="1" dirty="0" smtClean="0"/>
              <a:t>исследования</a:t>
            </a:r>
            <a:r>
              <a:rPr lang="lv-LV" altLang="lv-LV" b="1" dirty="0" smtClean="0"/>
              <a:t>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algn="just">
              <a:buClrTx/>
            </a:pPr>
            <a:r>
              <a:rPr lang="ru-RU" altLang="lv-LV" dirty="0"/>
              <a:t>Образцы почвы должны перевозиться в стандартных запечатаных бумажных или пластиковых мешках;</a:t>
            </a:r>
            <a:endParaRPr lang="lv-LV" altLang="lv-LV" dirty="0"/>
          </a:p>
          <a:p>
            <a:pPr marL="457200" indent="-457200" algn="just">
              <a:buClrTx/>
            </a:pPr>
            <a:r>
              <a:rPr lang="ru-RU" altLang="lv-LV" dirty="0"/>
              <a:t>Насекомые </a:t>
            </a:r>
            <a:r>
              <a:rPr lang="ru-RU" altLang="lv-LV" dirty="0" smtClean="0"/>
              <a:t>должны </a:t>
            </a:r>
            <a:r>
              <a:rPr lang="ru-RU" altLang="lv-LV" dirty="0"/>
              <a:t>быть </a:t>
            </a:r>
            <a:r>
              <a:rPr lang="ru-RU" altLang="lv-LV" dirty="0" smtClean="0"/>
              <a:t>закрыт</a:t>
            </a:r>
            <a:r>
              <a:rPr lang="ru-RU" altLang="lv-LV" dirty="0"/>
              <a:t>ы</a:t>
            </a:r>
            <a:r>
              <a:rPr lang="ru-RU" altLang="lv-LV" dirty="0" smtClean="0"/>
              <a:t> </a:t>
            </a:r>
            <a:r>
              <a:rPr lang="ru-RU" altLang="lv-LV" dirty="0"/>
              <a:t>в надёжных контейнерах.</a:t>
            </a:r>
            <a:endParaRPr lang="lv-LV" altLang="lv-LV" dirty="0"/>
          </a:p>
          <a:p>
            <a:pPr marL="457200" indent="-457200" algn="just">
              <a:buClrTx/>
            </a:pPr>
            <a:r>
              <a:rPr lang="ru-RU" altLang="lv-LV" dirty="0"/>
              <a:t>Отбор образцов должен быть документирован;</a:t>
            </a:r>
            <a:endParaRPr lang="lv-LV" altLang="lv-LV" dirty="0"/>
          </a:p>
          <a:p>
            <a:pPr marL="457200" indent="-457200" algn="just">
              <a:buClrTx/>
            </a:pPr>
            <a:r>
              <a:rPr lang="ru-RU" altLang="lv-LV" dirty="0"/>
              <a:t>Образцы должны быть обеспеченны соответствующими этикетки на мешков или контейнера;</a:t>
            </a:r>
            <a:endParaRPr lang="lv-LV" altLang="lv-LV" dirty="0"/>
          </a:p>
          <a:p>
            <a:pPr marL="457200" indent="-457200" algn="just">
              <a:buClrTx/>
            </a:pPr>
            <a:r>
              <a:rPr lang="ru-RU" altLang="lv-LV" dirty="0"/>
              <a:t>Держите образцы прохладно во время отбора проб, транспортировке и хранении,</a:t>
            </a:r>
            <a:r>
              <a:rPr lang="lv-LV" altLang="lv-LV" dirty="0"/>
              <a:t> </a:t>
            </a:r>
            <a:r>
              <a:rPr lang="ru-RU" altLang="lv-LV" dirty="0"/>
              <a:t>но не замораживайте.</a:t>
            </a:r>
            <a:endParaRPr lang="de-DE" altLang="lv-LV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22</a:t>
            </a:fld>
            <a:endParaRPr lang="lv-LV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8945" y="4741078"/>
            <a:ext cx="1489660" cy="1985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912" y="5086046"/>
            <a:ext cx="2186222" cy="164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57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552" y="274638"/>
            <a:ext cx="8147248" cy="850106"/>
          </a:xfrm>
        </p:spPr>
        <p:txBody>
          <a:bodyPr>
            <a:normAutofit fontScale="90000"/>
          </a:bodyPr>
          <a:lstStyle/>
          <a:p>
            <a:r>
              <a:rPr lang="ru-RU" altLang="lv-LV" sz="2800" b="1" dirty="0"/>
              <a:t>Отбор проб для лабораторного исследования</a:t>
            </a:r>
            <a:r>
              <a:rPr lang="lv-LV" altLang="lv-LV" sz="2800" b="1" dirty="0"/>
              <a:t> (3)</a:t>
            </a:r>
            <a:endParaRPr lang="en-GB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9018" y="1625600"/>
            <a:ext cx="9315594" cy="47659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Тип упаковки для различных образцов:</a:t>
            </a:r>
            <a:endParaRPr lang="en-GB" sz="2000" dirty="0"/>
          </a:p>
          <a:p>
            <a:r>
              <a:rPr lang="ru-RU" sz="2000" dirty="0"/>
              <a:t>Личинки и клещи, "мягкие"насекомые: 70% спиртовой раствор</a:t>
            </a:r>
            <a:r>
              <a:rPr lang="ru-RU" sz="2000" dirty="0" smtClean="0"/>
              <a:t>;</a:t>
            </a:r>
            <a:endParaRPr lang="lv-LV" sz="2000" dirty="0" smtClean="0"/>
          </a:p>
          <a:p>
            <a:r>
              <a:rPr lang="ru-RU" sz="2000" dirty="0"/>
              <a:t>Живие личинки: пластиковые ящики, герметичный вентилируемые и изолированые (Избегайте хищничество</a:t>
            </a:r>
            <a:r>
              <a:rPr lang="ru-RU" sz="2000" dirty="0" smtClean="0"/>
              <a:t>!);</a:t>
            </a:r>
            <a:endParaRPr lang="lv-LV" sz="2000" dirty="0" smtClean="0"/>
          </a:p>
          <a:p>
            <a:r>
              <a:rPr lang="en-GB" sz="2000" dirty="0" smtClean="0"/>
              <a:t>“</a:t>
            </a:r>
            <a:r>
              <a:rPr lang="ru-RU" sz="2000" dirty="0"/>
              <a:t>Жесткие насекомые "сухом, защищенном с хлопком (Избегайте потерять или сломать ноги, антенны);</a:t>
            </a:r>
          </a:p>
          <a:p>
            <a:r>
              <a:rPr lang="ru-RU" sz="2000" dirty="0"/>
              <a:t>Бактерии: Отбор проб с </a:t>
            </a:r>
            <a:r>
              <a:rPr lang="ru-RU" sz="2000" dirty="0" smtClean="0"/>
              <a:t>перчатками</a:t>
            </a:r>
            <a:r>
              <a:rPr lang="lt-LT" sz="2000" dirty="0" smtClean="0"/>
              <a:t>,</a:t>
            </a:r>
            <a:r>
              <a:rPr lang="ru-RU" sz="2000" dirty="0" smtClean="0"/>
              <a:t> использовать конверт </a:t>
            </a:r>
            <a:r>
              <a:rPr lang="ru-RU" sz="2000" dirty="0"/>
              <a:t>из фольги;</a:t>
            </a:r>
          </a:p>
          <a:p>
            <a:r>
              <a:rPr lang="ru-RU" sz="2000" dirty="0"/>
              <a:t>Грибы: Полиэтиленовый пакет (Ни </a:t>
            </a:r>
            <a:r>
              <a:rPr lang="ru-RU" sz="2000" dirty="0" smtClean="0"/>
              <a:t>сухи</a:t>
            </a:r>
            <a:r>
              <a:rPr lang="lt-LT" sz="2000" dirty="0" smtClean="0"/>
              <a:t>e</a:t>
            </a:r>
            <a:r>
              <a:rPr lang="ru-RU" sz="2000" dirty="0" smtClean="0"/>
              <a:t>, </a:t>
            </a:r>
            <a:r>
              <a:rPr lang="ru-RU" sz="2000" dirty="0"/>
              <a:t>ни мокрые образцы).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F92B8-554B-411D-A484-70E6955A8ADD}" type="slidenum">
              <a:rPr lang="lv-LV" smtClean="0"/>
              <a:pPr/>
              <a:t>23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42762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ristina\Pictures\BILDES PREZENT\ozola kontrole\scan0001.tif"/>
          <p:cNvPicPr>
            <a:picLocks noChangeAspect="1" noChangeArrowheads="1"/>
          </p:cNvPicPr>
          <p:nvPr/>
        </p:nvPicPr>
        <p:blipFill>
          <a:blip r:embed="rId2" cstate="print">
            <a:lum bright="-20000" contrast="10000"/>
          </a:blip>
          <a:srcRect/>
          <a:stretch>
            <a:fillRect/>
          </a:stretch>
        </p:blipFill>
        <p:spPr>
          <a:xfrm>
            <a:off x="8317173" y="1522228"/>
            <a:ext cx="3362680" cy="47106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153" y="241338"/>
            <a:ext cx="8911687" cy="1280890"/>
          </a:xfrm>
        </p:spPr>
        <p:txBody>
          <a:bodyPr>
            <a:normAutofit/>
          </a:bodyPr>
          <a:lstStyle/>
          <a:p>
            <a:r>
              <a:rPr lang="ru-RU" dirty="0"/>
              <a:t>Действие в случае не соответствий</a:t>
            </a:r>
            <a:r>
              <a:rPr lang="en-US" dirty="0" smtClean="0"/>
              <a:t>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1491" y="1099127"/>
            <a:ext cx="6243782" cy="5419945"/>
          </a:xfrm>
        </p:spPr>
        <p:txBody>
          <a:bodyPr>
            <a:noAutofit/>
          </a:bodyPr>
          <a:lstStyle/>
          <a:p>
            <a:pPr lvl="1" algn="just">
              <a:lnSpc>
                <a:spcPct val="120000"/>
              </a:lnSpc>
              <a:buNone/>
            </a:pPr>
            <a:r>
              <a:rPr lang="en-US" sz="1800" dirty="0" smtClean="0"/>
              <a:t>   </a:t>
            </a:r>
            <a:r>
              <a:rPr lang="ru-RU" sz="1800" dirty="0"/>
              <a:t>Если на момент документального </a:t>
            </a:r>
            <a:r>
              <a:rPr lang="ru-RU" sz="1800" dirty="0" smtClean="0"/>
              <a:t>или проверки </a:t>
            </a:r>
            <a:r>
              <a:rPr lang="ru-RU" sz="1800" dirty="0"/>
              <a:t>идентичности несоблюдения требований были найдены или </a:t>
            </a:r>
            <a:r>
              <a:rPr lang="ru-RU" sz="1800" dirty="0" smtClean="0"/>
              <a:t>найдены</a:t>
            </a:r>
            <a:r>
              <a:rPr lang="ru-RU" sz="1800" dirty="0"/>
              <a:t> карантйные организмы во время проверки здоровья растений, инспектор принимает одно или несколько решений из следующих</a:t>
            </a:r>
            <a:r>
              <a:rPr lang="ru-RU" sz="1800" dirty="0" smtClean="0"/>
              <a:t>:</a:t>
            </a:r>
            <a:endParaRPr lang="lv-LV" sz="1800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lv-LV" sz="1800" dirty="0" smtClean="0">
                <a:sym typeface="Arial" charset="0"/>
              </a:rPr>
              <a:t>отправить </a:t>
            </a:r>
            <a:r>
              <a:rPr lang="ru-RU" altLang="lv-LV" sz="1800" dirty="0">
                <a:sym typeface="Arial" charset="0"/>
              </a:rPr>
              <a:t>груз в страну экспорта</a:t>
            </a:r>
            <a:r>
              <a:rPr lang="en-US" sz="1800" dirty="0" smtClean="0"/>
              <a:t>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altLang="lv-LV" sz="1800" dirty="0">
                <a:sym typeface="Arial" charset="0"/>
              </a:rPr>
              <a:t>обработать груз, если после обработки груз будет соответствовать фитосанитарным требованиям </a:t>
            </a:r>
            <a:r>
              <a:rPr lang="en-US" sz="1800" dirty="0" smtClean="0"/>
              <a:t>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sz="1800" dirty="0"/>
              <a:t>удаление зараженной продукции</a:t>
            </a:r>
            <a:r>
              <a:rPr lang="en-US" sz="1800" dirty="0" smtClean="0"/>
              <a:t>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sz="1800" dirty="0"/>
              <a:t>уничтожение</a:t>
            </a:r>
            <a:r>
              <a:rPr lang="en-US" sz="1800" dirty="0" smtClean="0"/>
              <a:t>.</a:t>
            </a:r>
            <a:endParaRPr lang="lv-LV" sz="1800" dirty="0" smtClean="0"/>
          </a:p>
          <a:p>
            <a:pPr lvl="1">
              <a:buNone/>
            </a:pPr>
            <a:endParaRPr lang="lv-LV" sz="1800" dirty="0" smtClean="0"/>
          </a:p>
          <a:p>
            <a:pPr lvl="1">
              <a:buNone/>
            </a:pPr>
            <a:r>
              <a:rPr lang="ru-RU" sz="2000" b="1" dirty="0" smtClean="0"/>
              <a:t>ФС </a:t>
            </a:r>
            <a:r>
              <a:rPr lang="ru-RU" sz="2000" b="1" dirty="0"/>
              <a:t>должен быть аннулирован</a:t>
            </a:r>
            <a:endParaRPr lang="en-US" sz="2000" b="1" dirty="0"/>
          </a:p>
        </p:txBody>
      </p:sp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24138">
            <a:off x="6156421" y="5230270"/>
            <a:ext cx="1351666" cy="133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3909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Обсуждение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Дополнительная </a:t>
            </a:r>
            <a:r>
              <a:rPr lang="ru-RU" sz="2800" b="1" dirty="0" smtClean="0"/>
              <a:t>декларация</a:t>
            </a:r>
            <a:r>
              <a:rPr lang="lt-LT" sz="2800" b="1" dirty="0" smtClean="0"/>
              <a:t> </a:t>
            </a:r>
            <a:r>
              <a:rPr lang="ru-RU" sz="2800" b="1" dirty="0" smtClean="0"/>
              <a:t>Фитосанитарном Сертификат</a:t>
            </a:r>
            <a:r>
              <a:rPr lang="lt-LT" sz="2800" b="1" dirty="0" smtClean="0"/>
              <a:t>e </a:t>
            </a:r>
            <a:r>
              <a:rPr lang="ru-RU" sz="2800" b="1" dirty="0" smtClean="0">
                <a:solidFill>
                  <a:schemeClr val="tx1"/>
                </a:solidFill>
              </a:rPr>
              <a:t>?</a:t>
            </a:r>
            <a:endParaRPr lang="ru-RU" sz="2800" b="1" dirty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Как</a:t>
            </a:r>
            <a:r>
              <a:rPr lang="lt-LT" sz="2800" b="1" dirty="0" smtClean="0">
                <a:solidFill>
                  <a:schemeClr val="tx1"/>
                </a:solidFill>
              </a:rPr>
              <a:t>o</a:t>
            </a:r>
            <a:r>
              <a:rPr lang="ru-RU" sz="2800" b="1" dirty="0"/>
              <a:t>й</a:t>
            </a:r>
            <a:r>
              <a:rPr lang="ru-RU" sz="2800" b="1" dirty="0" smtClean="0">
                <a:solidFill>
                  <a:schemeClr val="tx1"/>
                </a:solidFill>
              </a:rPr>
              <a:t> продукции</a:t>
            </a:r>
            <a:r>
              <a:rPr lang="lt-LT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образцы отправляются </a:t>
            </a:r>
            <a:r>
              <a:rPr lang="ru-RU" sz="2800" b="1" dirty="0">
                <a:solidFill>
                  <a:schemeClr val="tx1"/>
                </a:solidFill>
              </a:rPr>
              <a:t>в лабораторию</a:t>
            </a:r>
            <a:r>
              <a:rPr lang="ru-RU" sz="2800" b="1" dirty="0" smtClean="0">
                <a:solidFill>
                  <a:schemeClr val="tx1"/>
                </a:solidFill>
              </a:rPr>
              <a:t>?</a:t>
            </a:r>
            <a:endParaRPr lang="lt-LT" sz="2800" b="1" dirty="0" smtClean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Как</a:t>
            </a:r>
            <a:r>
              <a:rPr lang="ru-RU" sz="2800" b="1" dirty="0" smtClean="0"/>
              <a:t>и</a:t>
            </a:r>
            <a:r>
              <a:rPr lang="lt-LT" sz="2800" b="1" dirty="0" smtClean="0"/>
              <a:t>e </a:t>
            </a:r>
            <a:r>
              <a:rPr lang="ru-RU" sz="2800" b="1" dirty="0"/>
              <a:t>действие </a:t>
            </a:r>
            <a:r>
              <a:rPr lang="ru-RU" sz="2800" b="1" dirty="0" smtClean="0">
                <a:solidFill>
                  <a:schemeClr val="tx1"/>
                </a:solidFill>
              </a:rPr>
              <a:t>пр</a:t>
            </a:r>
            <a:r>
              <a:rPr lang="ru-RU" sz="2800" b="1" dirty="0" smtClean="0"/>
              <a:t>инима</a:t>
            </a:r>
            <a:r>
              <a:rPr lang="ru-RU" sz="2800" b="1" dirty="0">
                <a:solidFill>
                  <a:schemeClr val="tx1"/>
                </a:solidFill>
              </a:rPr>
              <a:t>ются</a:t>
            </a:r>
            <a:r>
              <a:rPr lang="ru-RU" sz="2800" b="1" dirty="0" smtClean="0"/>
              <a:t> </a:t>
            </a:r>
            <a:r>
              <a:rPr lang="ru-RU" sz="2800" b="1" dirty="0">
                <a:solidFill>
                  <a:schemeClr val="tx1"/>
                </a:solidFill>
              </a:rPr>
              <a:t>в </a:t>
            </a:r>
            <a:r>
              <a:rPr lang="ru-RU" sz="2800" b="1" dirty="0" smtClean="0"/>
              <a:t>случае </a:t>
            </a:r>
            <a:r>
              <a:rPr lang="ru-RU" sz="2800" b="1" dirty="0"/>
              <a:t>не </a:t>
            </a:r>
            <a:r>
              <a:rPr lang="ru-RU" sz="2800" b="1" dirty="0" smtClean="0"/>
              <a:t>соответствий</a:t>
            </a:r>
            <a:r>
              <a:rPr lang="lt-LT" sz="2800" b="1" dirty="0" smtClean="0"/>
              <a:t>?</a:t>
            </a:r>
            <a:endParaRPr lang="lt-LT" sz="2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0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Title 3"/>
          <p:cNvSpPr txBox="1">
            <a:spLocks/>
          </p:cNvSpPr>
          <p:nvPr/>
        </p:nvSpPr>
        <p:spPr bwMode="auto">
          <a:xfrm>
            <a:off x="2388250" y="13316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spcBef>
                <a:spcPts val="8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ts val="500"/>
              </a:spcBef>
              <a:buSzPct val="100000"/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ts val="500"/>
              </a:spcBef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ru-RU" altLang="en-US" sz="4400" b="1" dirty="0">
                <a:solidFill>
                  <a:srgbClr val="C00000"/>
                </a:solidFill>
              </a:rPr>
              <a:t>Спасибо за внимание!</a:t>
            </a:r>
            <a:endParaRPr lang="en-US" altLang="en-US" sz="4400" b="1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639" y="1257493"/>
            <a:ext cx="7433025" cy="560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3569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4628" y="67197"/>
            <a:ext cx="9762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Экспорт и импорт товаров по регионам </a:t>
            </a:r>
            <a:r>
              <a:rPr lang="en-US" sz="2800" b="1" dirty="0">
                <a:solidFill>
                  <a:schemeClr val="tx2"/>
                </a:solidFill>
              </a:rPr>
              <a:t>2012 -2017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90417"/>
            <a:ext cx="9144000" cy="43481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28801" y="6333590"/>
            <a:ext cx="4511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lt-LT" dirty="0"/>
              <a:t>WTO International Trade Statistics, 2018</a:t>
            </a:r>
            <a:endParaRPr lang="lt-LT" dirty="0"/>
          </a:p>
        </p:txBody>
      </p:sp>
      <p:pic>
        <p:nvPicPr>
          <p:cNvPr id="8" name="Picture 7" descr="SusijÄs vaizda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168" y="4896772"/>
            <a:ext cx="3819832" cy="214027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8458201" y="5124422"/>
            <a:ext cx="2076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lt-LT" b="1" dirty="0"/>
              <a:t>&gt;8000 containers</a:t>
            </a:r>
          </a:p>
        </p:txBody>
      </p:sp>
    </p:spTree>
    <p:extLst>
      <p:ext uri="{BB962C8B-B14F-4D97-AF65-F5344CB8AC3E}">
        <p14:creationId xmlns:p14="http://schemas.microsoft.com/office/powerpoint/2010/main" val="264054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0"/>
          <p:cNvSpPr txBox="1">
            <a:spLocks noChangeArrowheads="1"/>
          </p:cNvSpPr>
          <p:nvPr/>
        </p:nvSpPr>
        <p:spPr bwMode="auto">
          <a:xfrm>
            <a:off x="1697498" y="-1588"/>
            <a:ext cx="881175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lt-LT" sz="2800" dirty="0"/>
              <a:t>Вредители перемещаются - глобально</a:t>
            </a:r>
          </a:p>
          <a:p>
            <a:pPr eaLnBrk="1" hangingPunct="1"/>
            <a:r>
              <a:rPr lang="ru-RU" altLang="lt-LT" sz="2800" dirty="0"/>
              <a:t>Большинство из них не входят</a:t>
            </a:r>
            <a:endParaRPr lang="en-GB" altLang="lt-LT" sz="2800" dirty="0"/>
          </a:p>
          <a:p>
            <a:pPr eaLnBrk="1" hangingPunct="1"/>
            <a:r>
              <a:rPr lang="ru-RU" altLang="lt-LT" sz="2800" dirty="0"/>
              <a:t>в фитосанитарные списки!</a:t>
            </a:r>
            <a:endParaRPr lang="en-GB" altLang="lt-LT" sz="2800" dirty="0"/>
          </a:p>
        </p:txBody>
      </p:sp>
      <p:grpSp>
        <p:nvGrpSpPr>
          <p:cNvPr id="5123" name="Group 46"/>
          <p:cNvGrpSpPr>
            <a:grpSpLocks/>
          </p:cNvGrpSpPr>
          <p:nvPr/>
        </p:nvGrpSpPr>
        <p:grpSpPr bwMode="auto">
          <a:xfrm>
            <a:off x="1682750" y="1383408"/>
            <a:ext cx="8826500" cy="5076131"/>
            <a:chOff x="100" y="1071"/>
            <a:chExt cx="5560" cy="2998"/>
          </a:xfrm>
        </p:grpSpPr>
        <p:pic>
          <p:nvPicPr>
            <p:cNvPr id="5124" name="Picture 4" descr="World map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1520"/>
              <a:ext cx="5309" cy="2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5" name="Picture 5" descr="Phoracanth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0" y="2606"/>
              <a:ext cx="33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Dvalen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" y="1901"/>
              <a:ext cx="702" cy="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7" name="Picture 7" descr="Lymantria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6" y="1089"/>
              <a:ext cx="468" cy="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8" name="Picture 8" descr="Reticulitermes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2" y="2350"/>
              <a:ext cx="701" cy="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9" name="Picture 9" descr="Rhyacionia adult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3" y="1436"/>
              <a:ext cx="450" cy="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0" name="Picture 10" descr="Tomicus adult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5" y="1071"/>
              <a:ext cx="470" cy="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1" name="Picture 11" descr="EAB adult 146006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6" y="1645"/>
              <a:ext cx="702" cy="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2" name="Picture 12" descr="Dmicans egg chamber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2" y="1196"/>
              <a:ext cx="716" cy="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3" name="Picture 13" descr="Anoplophora adult side view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061"/>
              <a:ext cx="716" cy="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4" name="Picture 14" descr="Cameraria adult Brussels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" y="1805"/>
              <a:ext cx="702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5" name="Picture 15" descr="Ips grandicollis 0013028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" y="2350"/>
              <a:ext cx="715" cy="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6" name="Freeform 16"/>
            <p:cNvSpPr>
              <a:spLocks/>
            </p:cNvSpPr>
            <p:nvPr/>
          </p:nvSpPr>
          <p:spPr bwMode="auto">
            <a:xfrm>
              <a:off x="2038" y="2665"/>
              <a:ext cx="2639" cy="486"/>
            </a:xfrm>
            <a:custGeom>
              <a:avLst/>
              <a:gdLst>
                <a:gd name="T0" fmla="*/ 3583 w 3583"/>
                <a:gd name="T1" fmla="*/ 688 h 688"/>
                <a:gd name="T2" fmla="*/ 1542 w 3583"/>
                <a:gd name="T3" fmla="*/ 53 h 688"/>
                <a:gd name="T4" fmla="*/ 0 w 3583"/>
                <a:gd name="T5" fmla="*/ 370 h 688"/>
                <a:gd name="T6" fmla="*/ 0 60000 65536"/>
                <a:gd name="T7" fmla="*/ 0 60000 65536"/>
                <a:gd name="T8" fmla="*/ 0 60000 65536"/>
                <a:gd name="T9" fmla="*/ 0 w 3583"/>
                <a:gd name="T10" fmla="*/ 0 h 688"/>
                <a:gd name="T11" fmla="*/ 3583 w 3583"/>
                <a:gd name="T12" fmla="*/ 688 h 6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583" h="688">
                  <a:moveTo>
                    <a:pt x="3583" y="688"/>
                  </a:moveTo>
                  <a:cubicBezTo>
                    <a:pt x="2861" y="397"/>
                    <a:pt x="2139" y="106"/>
                    <a:pt x="1542" y="53"/>
                  </a:cubicBezTo>
                  <a:cubicBezTo>
                    <a:pt x="945" y="0"/>
                    <a:pt x="295" y="249"/>
                    <a:pt x="0" y="37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37" name="Freeform 17"/>
            <p:cNvSpPr>
              <a:spLocks/>
            </p:cNvSpPr>
            <p:nvPr/>
          </p:nvSpPr>
          <p:spPr bwMode="auto">
            <a:xfrm>
              <a:off x="3140" y="2510"/>
              <a:ext cx="1537" cy="646"/>
            </a:xfrm>
            <a:custGeom>
              <a:avLst/>
              <a:gdLst>
                <a:gd name="T0" fmla="*/ 3583 w 3583"/>
                <a:gd name="T1" fmla="*/ 688 h 688"/>
                <a:gd name="T2" fmla="*/ 1542 w 3583"/>
                <a:gd name="T3" fmla="*/ 53 h 688"/>
                <a:gd name="T4" fmla="*/ 0 w 3583"/>
                <a:gd name="T5" fmla="*/ 370 h 688"/>
                <a:gd name="T6" fmla="*/ 0 60000 65536"/>
                <a:gd name="T7" fmla="*/ 0 60000 65536"/>
                <a:gd name="T8" fmla="*/ 0 60000 65536"/>
                <a:gd name="T9" fmla="*/ 0 w 3583"/>
                <a:gd name="T10" fmla="*/ 0 h 688"/>
                <a:gd name="T11" fmla="*/ 3583 w 3583"/>
                <a:gd name="T12" fmla="*/ 688 h 6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583" h="688">
                  <a:moveTo>
                    <a:pt x="3583" y="688"/>
                  </a:moveTo>
                  <a:cubicBezTo>
                    <a:pt x="2861" y="397"/>
                    <a:pt x="2139" y="106"/>
                    <a:pt x="1542" y="53"/>
                  </a:cubicBezTo>
                  <a:cubicBezTo>
                    <a:pt x="945" y="0"/>
                    <a:pt x="295" y="249"/>
                    <a:pt x="0" y="37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38" name="Freeform 18"/>
            <p:cNvSpPr>
              <a:spLocks/>
            </p:cNvSpPr>
            <p:nvPr/>
          </p:nvSpPr>
          <p:spPr bwMode="auto">
            <a:xfrm>
              <a:off x="3107" y="2093"/>
              <a:ext cx="1570" cy="1058"/>
            </a:xfrm>
            <a:custGeom>
              <a:avLst/>
              <a:gdLst>
                <a:gd name="T0" fmla="*/ 2131 w 2131"/>
                <a:gd name="T1" fmla="*/ 1497 h 1497"/>
                <a:gd name="T2" fmla="*/ 1678 w 2131"/>
                <a:gd name="T3" fmla="*/ 454 h 1497"/>
                <a:gd name="T4" fmla="*/ 0 w 2131"/>
                <a:gd name="T5" fmla="*/ 0 h 1497"/>
                <a:gd name="T6" fmla="*/ 0 60000 65536"/>
                <a:gd name="T7" fmla="*/ 0 60000 65536"/>
                <a:gd name="T8" fmla="*/ 0 60000 65536"/>
                <a:gd name="T9" fmla="*/ 0 w 2131"/>
                <a:gd name="T10" fmla="*/ 0 h 1497"/>
                <a:gd name="T11" fmla="*/ 2131 w 2131"/>
                <a:gd name="T12" fmla="*/ 1497 h 149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31" h="1497">
                  <a:moveTo>
                    <a:pt x="2131" y="1497"/>
                  </a:moveTo>
                  <a:cubicBezTo>
                    <a:pt x="2082" y="1100"/>
                    <a:pt x="2033" y="704"/>
                    <a:pt x="1678" y="454"/>
                  </a:cubicBezTo>
                  <a:cubicBezTo>
                    <a:pt x="1323" y="204"/>
                    <a:pt x="295" y="60"/>
                    <a:pt x="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39" name="Freeform 19"/>
            <p:cNvSpPr>
              <a:spLocks/>
            </p:cNvSpPr>
            <p:nvPr/>
          </p:nvSpPr>
          <p:spPr bwMode="auto">
            <a:xfrm>
              <a:off x="1303" y="1800"/>
              <a:ext cx="3374" cy="1351"/>
            </a:xfrm>
            <a:custGeom>
              <a:avLst/>
              <a:gdLst>
                <a:gd name="T0" fmla="*/ 4581 w 4581"/>
                <a:gd name="T1" fmla="*/ 1912 h 1912"/>
                <a:gd name="T2" fmla="*/ 2404 w 4581"/>
                <a:gd name="T3" fmla="*/ 234 h 1912"/>
                <a:gd name="T4" fmla="*/ 0 w 4581"/>
                <a:gd name="T5" fmla="*/ 506 h 1912"/>
                <a:gd name="T6" fmla="*/ 0 60000 65536"/>
                <a:gd name="T7" fmla="*/ 0 60000 65536"/>
                <a:gd name="T8" fmla="*/ 0 60000 65536"/>
                <a:gd name="T9" fmla="*/ 0 w 4581"/>
                <a:gd name="T10" fmla="*/ 0 h 1912"/>
                <a:gd name="T11" fmla="*/ 4581 w 4581"/>
                <a:gd name="T12" fmla="*/ 1912 h 19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1" h="1912">
                  <a:moveTo>
                    <a:pt x="4581" y="1912"/>
                  </a:moveTo>
                  <a:cubicBezTo>
                    <a:pt x="3874" y="1190"/>
                    <a:pt x="3168" y="468"/>
                    <a:pt x="2404" y="234"/>
                  </a:cubicBezTo>
                  <a:cubicBezTo>
                    <a:pt x="1640" y="0"/>
                    <a:pt x="820" y="253"/>
                    <a:pt x="0" y="506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40" name="Freeform 20"/>
            <p:cNvSpPr>
              <a:spLocks/>
            </p:cNvSpPr>
            <p:nvPr/>
          </p:nvSpPr>
          <p:spPr bwMode="auto">
            <a:xfrm>
              <a:off x="668" y="2125"/>
              <a:ext cx="3875" cy="459"/>
            </a:xfrm>
            <a:custGeom>
              <a:avLst/>
              <a:gdLst>
                <a:gd name="T0" fmla="*/ 0 w 5262"/>
                <a:gd name="T1" fmla="*/ 0 h 650"/>
                <a:gd name="T2" fmla="*/ 3357 w 5262"/>
                <a:gd name="T3" fmla="*/ 635 h 650"/>
                <a:gd name="T4" fmla="*/ 5262 w 5262"/>
                <a:gd name="T5" fmla="*/ 91 h 650"/>
                <a:gd name="T6" fmla="*/ 0 60000 65536"/>
                <a:gd name="T7" fmla="*/ 0 60000 65536"/>
                <a:gd name="T8" fmla="*/ 0 60000 65536"/>
                <a:gd name="T9" fmla="*/ 0 w 5262"/>
                <a:gd name="T10" fmla="*/ 0 h 650"/>
                <a:gd name="T11" fmla="*/ 5262 w 5262"/>
                <a:gd name="T12" fmla="*/ 650 h 65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62" h="650">
                  <a:moveTo>
                    <a:pt x="0" y="0"/>
                  </a:moveTo>
                  <a:cubicBezTo>
                    <a:pt x="1240" y="310"/>
                    <a:pt x="2480" y="620"/>
                    <a:pt x="3357" y="635"/>
                  </a:cubicBezTo>
                  <a:cubicBezTo>
                    <a:pt x="4234" y="650"/>
                    <a:pt x="4748" y="370"/>
                    <a:pt x="5262" y="91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41" name="Freeform 21"/>
            <p:cNvSpPr>
              <a:spLocks/>
            </p:cNvSpPr>
            <p:nvPr/>
          </p:nvSpPr>
          <p:spPr bwMode="auto">
            <a:xfrm>
              <a:off x="2673" y="2061"/>
              <a:ext cx="138" cy="353"/>
            </a:xfrm>
            <a:custGeom>
              <a:avLst/>
              <a:gdLst>
                <a:gd name="T0" fmla="*/ 0 w 188"/>
                <a:gd name="T1" fmla="*/ 499 h 499"/>
                <a:gd name="T2" fmla="*/ 181 w 188"/>
                <a:gd name="T3" fmla="*/ 226 h 499"/>
                <a:gd name="T4" fmla="*/ 45 w 188"/>
                <a:gd name="T5" fmla="*/ 0 h 499"/>
                <a:gd name="T6" fmla="*/ 0 60000 65536"/>
                <a:gd name="T7" fmla="*/ 0 60000 65536"/>
                <a:gd name="T8" fmla="*/ 0 60000 65536"/>
                <a:gd name="T9" fmla="*/ 0 w 188"/>
                <a:gd name="T10" fmla="*/ 0 h 499"/>
                <a:gd name="T11" fmla="*/ 188 w 188"/>
                <a:gd name="T12" fmla="*/ 499 h 4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8" h="499">
                  <a:moveTo>
                    <a:pt x="0" y="499"/>
                  </a:moveTo>
                  <a:cubicBezTo>
                    <a:pt x="87" y="404"/>
                    <a:pt x="174" y="309"/>
                    <a:pt x="181" y="226"/>
                  </a:cubicBezTo>
                  <a:cubicBezTo>
                    <a:pt x="188" y="143"/>
                    <a:pt x="116" y="71"/>
                    <a:pt x="45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42" name="Freeform 22"/>
            <p:cNvSpPr>
              <a:spLocks/>
            </p:cNvSpPr>
            <p:nvPr/>
          </p:nvSpPr>
          <p:spPr bwMode="auto">
            <a:xfrm>
              <a:off x="1670" y="1613"/>
              <a:ext cx="1337" cy="576"/>
            </a:xfrm>
            <a:custGeom>
              <a:avLst/>
              <a:gdLst>
                <a:gd name="T0" fmla="*/ 1815 w 1815"/>
                <a:gd name="T1" fmla="*/ 0 h 816"/>
                <a:gd name="T2" fmla="*/ 998 w 1815"/>
                <a:gd name="T3" fmla="*/ 589 h 816"/>
                <a:gd name="T4" fmla="*/ 0 w 1815"/>
                <a:gd name="T5" fmla="*/ 816 h 816"/>
                <a:gd name="T6" fmla="*/ 0 60000 65536"/>
                <a:gd name="T7" fmla="*/ 0 60000 65536"/>
                <a:gd name="T8" fmla="*/ 0 60000 65536"/>
                <a:gd name="T9" fmla="*/ 0 w 1815"/>
                <a:gd name="T10" fmla="*/ 0 h 816"/>
                <a:gd name="T11" fmla="*/ 1815 w 1815"/>
                <a:gd name="T12" fmla="*/ 816 h 8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5" h="816">
                  <a:moveTo>
                    <a:pt x="1815" y="0"/>
                  </a:moveTo>
                  <a:cubicBezTo>
                    <a:pt x="1557" y="226"/>
                    <a:pt x="1300" y="453"/>
                    <a:pt x="998" y="589"/>
                  </a:cubicBezTo>
                  <a:cubicBezTo>
                    <a:pt x="696" y="725"/>
                    <a:pt x="174" y="778"/>
                    <a:pt x="0" y="816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43" name="Freeform 23"/>
            <p:cNvSpPr>
              <a:spLocks/>
            </p:cNvSpPr>
            <p:nvPr/>
          </p:nvSpPr>
          <p:spPr bwMode="auto">
            <a:xfrm>
              <a:off x="2773" y="1613"/>
              <a:ext cx="234" cy="448"/>
            </a:xfrm>
            <a:custGeom>
              <a:avLst/>
              <a:gdLst>
                <a:gd name="T0" fmla="*/ 318 w 318"/>
                <a:gd name="T1" fmla="*/ 0 h 635"/>
                <a:gd name="T2" fmla="*/ 181 w 318"/>
                <a:gd name="T3" fmla="*/ 499 h 635"/>
                <a:gd name="T4" fmla="*/ 0 w 318"/>
                <a:gd name="T5" fmla="*/ 635 h 635"/>
                <a:gd name="T6" fmla="*/ 0 60000 65536"/>
                <a:gd name="T7" fmla="*/ 0 60000 65536"/>
                <a:gd name="T8" fmla="*/ 0 60000 65536"/>
                <a:gd name="T9" fmla="*/ 0 w 318"/>
                <a:gd name="T10" fmla="*/ 0 h 635"/>
                <a:gd name="T11" fmla="*/ 318 w 318"/>
                <a:gd name="T12" fmla="*/ 635 h 6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8" h="635">
                  <a:moveTo>
                    <a:pt x="318" y="0"/>
                  </a:moveTo>
                  <a:cubicBezTo>
                    <a:pt x="276" y="196"/>
                    <a:pt x="234" y="393"/>
                    <a:pt x="181" y="499"/>
                  </a:cubicBezTo>
                  <a:cubicBezTo>
                    <a:pt x="128" y="605"/>
                    <a:pt x="64" y="620"/>
                    <a:pt x="0" y="635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44" name="Freeform 24"/>
            <p:cNvSpPr>
              <a:spLocks/>
            </p:cNvSpPr>
            <p:nvPr/>
          </p:nvSpPr>
          <p:spPr bwMode="auto">
            <a:xfrm>
              <a:off x="1770" y="1869"/>
              <a:ext cx="1604" cy="1314"/>
            </a:xfrm>
            <a:custGeom>
              <a:avLst/>
              <a:gdLst>
                <a:gd name="T0" fmla="*/ 2177 w 2177"/>
                <a:gd name="T1" fmla="*/ 0 h 1860"/>
                <a:gd name="T2" fmla="*/ 1769 w 2177"/>
                <a:gd name="T3" fmla="*/ 1316 h 1860"/>
                <a:gd name="T4" fmla="*/ 0 w 2177"/>
                <a:gd name="T5" fmla="*/ 1860 h 1860"/>
                <a:gd name="T6" fmla="*/ 0 60000 65536"/>
                <a:gd name="T7" fmla="*/ 0 60000 65536"/>
                <a:gd name="T8" fmla="*/ 0 60000 65536"/>
                <a:gd name="T9" fmla="*/ 0 w 2177"/>
                <a:gd name="T10" fmla="*/ 0 h 1860"/>
                <a:gd name="T11" fmla="*/ 2177 w 2177"/>
                <a:gd name="T12" fmla="*/ 1860 h 18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7" h="1860">
                  <a:moveTo>
                    <a:pt x="2177" y="0"/>
                  </a:moveTo>
                  <a:cubicBezTo>
                    <a:pt x="2154" y="503"/>
                    <a:pt x="2132" y="1006"/>
                    <a:pt x="1769" y="1316"/>
                  </a:cubicBezTo>
                  <a:cubicBezTo>
                    <a:pt x="1406" y="1626"/>
                    <a:pt x="703" y="1743"/>
                    <a:pt x="0" y="186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45" name="Freeform 25"/>
            <p:cNvSpPr>
              <a:spLocks/>
            </p:cNvSpPr>
            <p:nvPr/>
          </p:nvSpPr>
          <p:spPr bwMode="auto">
            <a:xfrm>
              <a:off x="1470" y="1271"/>
              <a:ext cx="2238" cy="983"/>
            </a:xfrm>
            <a:custGeom>
              <a:avLst/>
              <a:gdLst>
                <a:gd name="T0" fmla="*/ 3039 w 3039"/>
                <a:gd name="T1" fmla="*/ 393 h 1391"/>
                <a:gd name="T2" fmla="*/ 1451 w 3039"/>
                <a:gd name="T3" fmla="*/ 166 h 1391"/>
                <a:gd name="T4" fmla="*/ 0 w 3039"/>
                <a:gd name="T5" fmla="*/ 1391 h 1391"/>
                <a:gd name="T6" fmla="*/ 0 60000 65536"/>
                <a:gd name="T7" fmla="*/ 0 60000 65536"/>
                <a:gd name="T8" fmla="*/ 0 60000 65536"/>
                <a:gd name="T9" fmla="*/ 0 w 3039"/>
                <a:gd name="T10" fmla="*/ 0 h 1391"/>
                <a:gd name="T11" fmla="*/ 3039 w 3039"/>
                <a:gd name="T12" fmla="*/ 1391 h 1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39" h="1391">
                  <a:moveTo>
                    <a:pt x="3039" y="393"/>
                  </a:moveTo>
                  <a:cubicBezTo>
                    <a:pt x="2498" y="196"/>
                    <a:pt x="1957" y="0"/>
                    <a:pt x="1451" y="166"/>
                  </a:cubicBezTo>
                  <a:cubicBezTo>
                    <a:pt x="945" y="332"/>
                    <a:pt x="472" y="861"/>
                    <a:pt x="0" y="1391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46" name="Freeform 26"/>
            <p:cNvSpPr>
              <a:spLocks/>
            </p:cNvSpPr>
            <p:nvPr/>
          </p:nvSpPr>
          <p:spPr bwMode="auto">
            <a:xfrm>
              <a:off x="3107" y="1613"/>
              <a:ext cx="869" cy="641"/>
            </a:xfrm>
            <a:custGeom>
              <a:avLst/>
              <a:gdLst>
                <a:gd name="T0" fmla="*/ 1179 w 1179"/>
                <a:gd name="T1" fmla="*/ 0 h 907"/>
                <a:gd name="T2" fmla="*/ 725 w 1179"/>
                <a:gd name="T3" fmla="*/ 544 h 907"/>
                <a:gd name="T4" fmla="*/ 0 w 1179"/>
                <a:gd name="T5" fmla="*/ 907 h 907"/>
                <a:gd name="T6" fmla="*/ 0 60000 65536"/>
                <a:gd name="T7" fmla="*/ 0 60000 65536"/>
                <a:gd name="T8" fmla="*/ 0 60000 65536"/>
                <a:gd name="T9" fmla="*/ 0 w 1179"/>
                <a:gd name="T10" fmla="*/ 0 h 907"/>
                <a:gd name="T11" fmla="*/ 1179 w 1179"/>
                <a:gd name="T12" fmla="*/ 907 h 9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9" h="907">
                  <a:moveTo>
                    <a:pt x="1179" y="0"/>
                  </a:moveTo>
                  <a:cubicBezTo>
                    <a:pt x="1050" y="196"/>
                    <a:pt x="921" y="393"/>
                    <a:pt x="725" y="544"/>
                  </a:cubicBezTo>
                  <a:cubicBezTo>
                    <a:pt x="529" y="695"/>
                    <a:pt x="264" y="801"/>
                    <a:pt x="0" y="907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47" name="Freeform 27"/>
            <p:cNvSpPr>
              <a:spLocks/>
            </p:cNvSpPr>
            <p:nvPr/>
          </p:nvSpPr>
          <p:spPr bwMode="auto">
            <a:xfrm>
              <a:off x="2840" y="1613"/>
              <a:ext cx="1136" cy="602"/>
            </a:xfrm>
            <a:custGeom>
              <a:avLst/>
              <a:gdLst>
                <a:gd name="T0" fmla="*/ 1542 w 1542"/>
                <a:gd name="T1" fmla="*/ 0 h 853"/>
                <a:gd name="T2" fmla="*/ 499 w 1542"/>
                <a:gd name="T3" fmla="*/ 725 h 853"/>
                <a:gd name="T4" fmla="*/ 0 w 1542"/>
                <a:gd name="T5" fmla="*/ 771 h 853"/>
                <a:gd name="T6" fmla="*/ 0 60000 65536"/>
                <a:gd name="T7" fmla="*/ 0 60000 65536"/>
                <a:gd name="T8" fmla="*/ 0 60000 65536"/>
                <a:gd name="T9" fmla="*/ 0 w 1542"/>
                <a:gd name="T10" fmla="*/ 0 h 853"/>
                <a:gd name="T11" fmla="*/ 1542 w 1542"/>
                <a:gd name="T12" fmla="*/ 853 h 8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42" h="853">
                  <a:moveTo>
                    <a:pt x="1542" y="0"/>
                  </a:moveTo>
                  <a:cubicBezTo>
                    <a:pt x="1149" y="298"/>
                    <a:pt x="756" y="597"/>
                    <a:pt x="499" y="725"/>
                  </a:cubicBezTo>
                  <a:cubicBezTo>
                    <a:pt x="242" y="853"/>
                    <a:pt x="121" y="812"/>
                    <a:pt x="0" y="771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pic>
          <p:nvPicPr>
            <p:cNvPr id="5148" name="Picture 28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" y="1549"/>
              <a:ext cx="565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9" name="Freeform 29"/>
            <p:cNvSpPr>
              <a:spLocks/>
            </p:cNvSpPr>
            <p:nvPr/>
          </p:nvSpPr>
          <p:spPr bwMode="auto">
            <a:xfrm>
              <a:off x="2740" y="1505"/>
              <a:ext cx="1236" cy="556"/>
            </a:xfrm>
            <a:custGeom>
              <a:avLst/>
              <a:gdLst>
                <a:gd name="T0" fmla="*/ 1678 w 1678"/>
                <a:gd name="T1" fmla="*/ 152 h 787"/>
                <a:gd name="T2" fmla="*/ 771 w 1678"/>
                <a:gd name="T3" fmla="*/ 106 h 787"/>
                <a:gd name="T4" fmla="*/ 0 w 1678"/>
                <a:gd name="T5" fmla="*/ 787 h 787"/>
                <a:gd name="T6" fmla="*/ 0 60000 65536"/>
                <a:gd name="T7" fmla="*/ 0 60000 65536"/>
                <a:gd name="T8" fmla="*/ 0 60000 65536"/>
                <a:gd name="T9" fmla="*/ 0 w 1678"/>
                <a:gd name="T10" fmla="*/ 0 h 787"/>
                <a:gd name="T11" fmla="*/ 1678 w 1678"/>
                <a:gd name="T12" fmla="*/ 787 h 7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78" h="787">
                  <a:moveTo>
                    <a:pt x="1678" y="152"/>
                  </a:moveTo>
                  <a:cubicBezTo>
                    <a:pt x="1364" y="76"/>
                    <a:pt x="1051" y="0"/>
                    <a:pt x="771" y="106"/>
                  </a:cubicBezTo>
                  <a:cubicBezTo>
                    <a:pt x="491" y="212"/>
                    <a:pt x="245" y="499"/>
                    <a:pt x="0" y="787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50" name="Freeform 30"/>
            <p:cNvSpPr>
              <a:spLocks/>
            </p:cNvSpPr>
            <p:nvPr/>
          </p:nvSpPr>
          <p:spPr bwMode="auto">
            <a:xfrm>
              <a:off x="2806" y="1976"/>
              <a:ext cx="1103" cy="149"/>
            </a:xfrm>
            <a:custGeom>
              <a:avLst/>
              <a:gdLst>
                <a:gd name="T0" fmla="*/ 1497 w 1497"/>
                <a:gd name="T1" fmla="*/ 30 h 211"/>
                <a:gd name="T2" fmla="*/ 454 w 1497"/>
                <a:gd name="T3" fmla="*/ 30 h 211"/>
                <a:gd name="T4" fmla="*/ 0 w 1497"/>
                <a:gd name="T5" fmla="*/ 211 h 211"/>
                <a:gd name="T6" fmla="*/ 0 60000 65536"/>
                <a:gd name="T7" fmla="*/ 0 60000 65536"/>
                <a:gd name="T8" fmla="*/ 0 60000 65536"/>
                <a:gd name="T9" fmla="*/ 0 w 1497"/>
                <a:gd name="T10" fmla="*/ 0 h 211"/>
                <a:gd name="T11" fmla="*/ 1497 w 1497"/>
                <a:gd name="T12" fmla="*/ 211 h 2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97" h="211">
                  <a:moveTo>
                    <a:pt x="1497" y="30"/>
                  </a:moveTo>
                  <a:cubicBezTo>
                    <a:pt x="1100" y="15"/>
                    <a:pt x="703" y="0"/>
                    <a:pt x="454" y="30"/>
                  </a:cubicBezTo>
                  <a:cubicBezTo>
                    <a:pt x="205" y="60"/>
                    <a:pt x="102" y="135"/>
                    <a:pt x="0" y="211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51" name="Freeform 31"/>
            <p:cNvSpPr>
              <a:spLocks/>
            </p:cNvSpPr>
            <p:nvPr/>
          </p:nvSpPr>
          <p:spPr bwMode="auto">
            <a:xfrm>
              <a:off x="2740" y="1922"/>
              <a:ext cx="1169" cy="139"/>
            </a:xfrm>
            <a:custGeom>
              <a:avLst/>
              <a:gdLst>
                <a:gd name="T0" fmla="*/ 1587 w 1587"/>
                <a:gd name="T1" fmla="*/ 106 h 197"/>
                <a:gd name="T2" fmla="*/ 408 w 1587"/>
                <a:gd name="T3" fmla="*/ 15 h 197"/>
                <a:gd name="T4" fmla="*/ 0 w 1587"/>
                <a:gd name="T5" fmla="*/ 197 h 197"/>
                <a:gd name="T6" fmla="*/ 0 60000 65536"/>
                <a:gd name="T7" fmla="*/ 0 60000 65536"/>
                <a:gd name="T8" fmla="*/ 0 60000 65536"/>
                <a:gd name="T9" fmla="*/ 0 w 1587"/>
                <a:gd name="T10" fmla="*/ 0 h 197"/>
                <a:gd name="T11" fmla="*/ 1587 w 1587"/>
                <a:gd name="T12" fmla="*/ 197 h 19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87" h="197">
                  <a:moveTo>
                    <a:pt x="1587" y="106"/>
                  </a:moveTo>
                  <a:cubicBezTo>
                    <a:pt x="1129" y="53"/>
                    <a:pt x="672" y="0"/>
                    <a:pt x="408" y="15"/>
                  </a:cubicBezTo>
                  <a:cubicBezTo>
                    <a:pt x="144" y="30"/>
                    <a:pt x="72" y="113"/>
                    <a:pt x="0" y="197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52" name="Freeform 32"/>
            <p:cNvSpPr>
              <a:spLocks/>
            </p:cNvSpPr>
            <p:nvPr/>
          </p:nvSpPr>
          <p:spPr bwMode="auto">
            <a:xfrm>
              <a:off x="2873" y="2125"/>
              <a:ext cx="2138" cy="417"/>
            </a:xfrm>
            <a:custGeom>
              <a:avLst/>
              <a:gdLst>
                <a:gd name="T0" fmla="*/ 2903 w 2903"/>
                <a:gd name="T1" fmla="*/ 272 h 590"/>
                <a:gd name="T2" fmla="*/ 1542 w 2903"/>
                <a:gd name="T3" fmla="*/ 545 h 590"/>
                <a:gd name="T4" fmla="*/ 0 w 2903"/>
                <a:gd name="T5" fmla="*/ 0 h 590"/>
                <a:gd name="T6" fmla="*/ 0 60000 65536"/>
                <a:gd name="T7" fmla="*/ 0 60000 65536"/>
                <a:gd name="T8" fmla="*/ 0 60000 65536"/>
                <a:gd name="T9" fmla="*/ 0 w 2903"/>
                <a:gd name="T10" fmla="*/ 0 h 590"/>
                <a:gd name="T11" fmla="*/ 2903 w 2903"/>
                <a:gd name="T12" fmla="*/ 590 h 5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03" h="590">
                  <a:moveTo>
                    <a:pt x="2903" y="272"/>
                  </a:moveTo>
                  <a:cubicBezTo>
                    <a:pt x="2464" y="431"/>
                    <a:pt x="2026" y="590"/>
                    <a:pt x="1542" y="545"/>
                  </a:cubicBezTo>
                  <a:cubicBezTo>
                    <a:pt x="1058" y="500"/>
                    <a:pt x="529" y="250"/>
                    <a:pt x="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53" name="Freeform 33"/>
            <p:cNvSpPr>
              <a:spLocks/>
            </p:cNvSpPr>
            <p:nvPr/>
          </p:nvSpPr>
          <p:spPr bwMode="auto">
            <a:xfrm>
              <a:off x="1603" y="2221"/>
              <a:ext cx="3408" cy="305"/>
            </a:xfrm>
            <a:custGeom>
              <a:avLst/>
              <a:gdLst>
                <a:gd name="T0" fmla="*/ 4627 w 4627"/>
                <a:gd name="T1" fmla="*/ 136 h 432"/>
                <a:gd name="T2" fmla="*/ 1951 w 4627"/>
                <a:gd name="T3" fmla="*/ 409 h 432"/>
                <a:gd name="T4" fmla="*/ 0 w 4627"/>
                <a:gd name="T5" fmla="*/ 0 h 432"/>
                <a:gd name="T6" fmla="*/ 0 60000 65536"/>
                <a:gd name="T7" fmla="*/ 0 60000 65536"/>
                <a:gd name="T8" fmla="*/ 0 60000 65536"/>
                <a:gd name="T9" fmla="*/ 0 w 4627"/>
                <a:gd name="T10" fmla="*/ 0 h 432"/>
                <a:gd name="T11" fmla="*/ 4627 w 4627"/>
                <a:gd name="T12" fmla="*/ 432 h 4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27" h="432">
                  <a:moveTo>
                    <a:pt x="4627" y="136"/>
                  </a:moveTo>
                  <a:cubicBezTo>
                    <a:pt x="3674" y="284"/>
                    <a:pt x="2722" y="432"/>
                    <a:pt x="1951" y="409"/>
                  </a:cubicBezTo>
                  <a:cubicBezTo>
                    <a:pt x="1180" y="386"/>
                    <a:pt x="590" y="193"/>
                    <a:pt x="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54" name="Freeform 34"/>
            <p:cNvSpPr>
              <a:spLocks/>
            </p:cNvSpPr>
            <p:nvPr/>
          </p:nvSpPr>
          <p:spPr bwMode="auto">
            <a:xfrm>
              <a:off x="1437" y="1276"/>
              <a:ext cx="3307" cy="882"/>
            </a:xfrm>
            <a:custGeom>
              <a:avLst/>
              <a:gdLst>
                <a:gd name="T0" fmla="*/ 4490 w 4490"/>
                <a:gd name="T1" fmla="*/ 885 h 1248"/>
                <a:gd name="T2" fmla="*/ 3311 w 4490"/>
                <a:gd name="T3" fmla="*/ 295 h 1248"/>
                <a:gd name="T4" fmla="*/ 998 w 4490"/>
                <a:gd name="T5" fmla="*/ 159 h 1248"/>
                <a:gd name="T6" fmla="*/ 0 w 4490"/>
                <a:gd name="T7" fmla="*/ 1248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0"/>
                <a:gd name="T13" fmla="*/ 0 h 1248"/>
                <a:gd name="T14" fmla="*/ 4490 w 4490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0" h="1248">
                  <a:moveTo>
                    <a:pt x="4490" y="885"/>
                  </a:moveTo>
                  <a:cubicBezTo>
                    <a:pt x="4191" y="650"/>
                    <a:pt x="3893" y="416"/>
                    <a:pt x="3311" y="295"/>
                  </a:cubicBezTo>
                  <a:cubicBezTo>
                    <a:pt x="2729" y="174"/>
                    <a:pt x="1550" y="0"/>
                    <a:pt x="998" y="159"/>
                  </a:cubicBezTo>
                  <a:cubicBezTo>
                    <a:pt x="446" y="318"/>
                    <a:pt x="223" y="783"/>
                    <a:pt x="0" y="1248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55" name="Freeform 35"/>
            <p:cNvSpPr>
              <a:spLocks/>
            </p:cNvSpPr>
            <p:nvPr/>
          </p:nvSpPr>
          <p:spPr bwMode="auto">
            <a:xfrm>
              <a:off x="1603" y="1671"/>
              <a:ext cx="3208" cy="583"/>
            </a:xfrm>
            <a:custGeom>
              <a:avLst/>
              <a:gdLst>
                <a:gd name="T0" fmla="*/ 0 w 4355"/>
                <a:gd name="T1" fmla="*/ 234 h 824"/>
                <a:gd name="T2" fmla="*/ 3085 w 4355"/>
                <a:gd name="T3" fmla="*/ 98 h 824"/>
                <a:gd name="T4" fmla="*/ 4355 w 4355"/>
                <a:gd name="T5" fmla="*/ 824 h 824"/>
                <a:gd name="T6" fmla="*/ 0 60000 65536"/>
                <a:gd name="T7" fmla="*/ 0 60000 65536"/>
                <a:gd name="T8" fmla="*/ 0 60000 65536"/>
                <a:gd name="T9" fmla="*/ 0 w 4355"/>
                <a:gd name="T10" fmla="*/ 0 h 824"/>
                <a:gd name="T11" fmla="*/ 4355 w 4355"/>
                <a:gd name="T12" fmla="*/ 824 h 8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55" h="824">
                  <a:moveTo>
                    <a:pt x="0" y="234"/>
                  </a:moveTo>
                  <a:cubicBezTo>
                    <a:pt x="1179" y="117"/>
                    <a:pt x="2359" y="0"/>
                    <a:pt x="3085" y="98"/>
                  </a:cubicBezTo>
                  <a:cubicBezTo>
                    <a:pt x="3811" y="196"/>
                    <a:pt x="4083" y="510"/>
                    <a:pt x="4355" y="824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56" name="Freeform 36"/>
            <p:cNvSpPr>
              <a:spLocks/>
            </p:cNvSpPr>
            <p:nvPr/>
          </p:nvSpPr>
          <p:spPr bwMode="auto">
            <a:xfrm>
              <a:off x="1603" y="1804"/>
              <a:ext cx="1047" cy="456"/>
            </a:xfrm>
            <a:custGeom>
              <a:avLst/>
              <a:gdLst>
                <a:gd name="T0" fmla="*/ 0 w 1414"/>
                <a:gd name="T1" fmla="*/ 46 h 590"/>
                <a:gd name="T2" fmla="*/ 1180 w 1414"/>
                <a:gd name="T3" fmla="*/ 91 h 590"/>
                <a:gd name="T4" fmla="*/ 1407 w 1414"/>
                <a:gd name="T5" fmla="*/ 590 h 590"/>
                <a:gd name="T6" fmla="*/ 0 60000 65536"/>
                <a:gd name="T7" fmla="*/ 0 60000 65536"/>
                <a:gd name="T8" fmla="*/ 0 60000 65536"/>
                <a:gd name="T9" fmla="*/ 0 w 1414"/>
                <a:gd name="T10" fmla="*/ 0 h 590"/>
                <a:gd name="T11" fmla="*/ 1414 w 1414"/>
                <a:gd name="T12" fmla="*/ 590 h 5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14" h="590">
                  <a:moveTo>
                    <a:pt x="0" y="46"/>
                  </a:moveTo>
                  <a:cubicBezTo>
                    <a:pt x="473" y="23"/>
                    <a:pt x="946" y="0"/>
                    <a:pt x="1180" y="91"/>
                  </a:cubicBezTo>
                  <a:cubicBezTo>
                    <a:pt x="1414" y="182"/>
                    <a:pt x="1410" y="386"/>
                    <a:pt x="1407" y="59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57" name="Freeform 37"/>
            <p:cNvSpPr>
              <a:spLocks/>
            </p:cNvSpPr>
            <p:nvPr/>
          </p:nvSpPr>
          <p:spPr bwMode="auto">
            <a:xfrm>
              <a:off x="1603" y="1810"/>
              <a:ext cx="3041" cy="379"/>
            </a:xfrm>
            <a:custGeom>
              <a:avLst/>
              <a:gdLst>
                <a:gd name="T0" fmla="*/ 0 w 4128"/>
                <a:gd name="T1" fmla="*/ 38 h 537"/>
                <a:gd name="T2" fmla="*/ 3448 w 4128"/>
                <a:gd name="T3" fmla="*/ 83 h 537"/>
                <a:gd name="T4" fmla="*/ 4083 w 4128"/>
                <a:gd name="T5" fmla="*/ 537 h 537"/>
                <a:gd name="T6" fmla="*/ 0 60000 65536"/>
                <a:gd name="T7" fmla="*/ 0 60000 65536"/>
                <a:gd name="T8" fmla="*/ 0 60000 65536"/>
                <a:gd name="T9" fmla="*/ 0 w 4128"/>
                <a:gd name="T10" fmla="*/ 0 h 537"/>
                <a:gd name="T11" fmla="*/ 4128 w 4128"/>
                <a:gd name="T12" fmla="*/ 537 h 5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28" h="537">
                  <a:moveTo>
                    <a:pt x="0" y="38"/>
                  </a:moveTo>
                  <a:cubicBezTo>
                    <a:pt x="1384" y="19"/>
                    <a:pt x="2768" y="0"/>
                    <a:pt x="3448" y="83"/>
                  </a:cubicBezTo>
                  <a:cubicBezTo>
                    <a:pt x="4128" y="166"/>
                    <a:pt x="4105" y="351"/>
                    <a:pt x="4083" y="537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58" name="Freeform 38"/>
            <p:cNvSpPr>
              <a:spLocks/>
            </p:cNvSpPr>
            <p:nvPr/>
          </p:nvSpPr>
          <p:spPr bwMode="auto">
            <a:xfrm>
              <a:off x="1136" y="2734"/>
              <a:ext cx="3742" cy="957"/>
            </a:xfrm>
            <a:custGeom>
              <a:avLst/>
              <a:gdLst>
                <a:gd name="T0" fmla="*/ 0 w 5081"/>
                <a:gd name="T1" fmla="*/ 0 h 1354"/>
                <a:gd name="T2" fmla="*/ 3039 w 5081"/>
                <a:gd name="T3" fmla="*/ 1225 h 1354"/>
                <a:gd name="T4" fmla="*/ 5081 w 5081"/>
                <a:gd name="T5" fmla="*/ 771 h 1354"/>
                <a:gd name="T6" fmla="*/ 0 60000 65536"/>
                <a:gd name="T7" fmla="*/ 0 60000 65536"/>
                <a:gd name="T8" fmla="*/ 0 60000 65536"/>
                <a:gd name="T9" fmla="*/ 0 w 5081"/>
                <a:gd name="T10" fmla="*/ 0 h 1354"/>
                <a:gd name="T11" fmla="*/ 5081 w 5081"/>
                <a:gd name="T12" fmla="*/ 1354 h 13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81" h="1354">
                  <a:moveTo>
                    <a:pt x="0" y="0"/>
                  </a:moveTo>
                  <a:cubicBezTo>
                    <a:pt x="1096" y="548"/>
                    <a:pt x="2192" y="1096"/>
                    <a:pt x="3039" y="1225"/>
                  </a:cubicBezTo>
                  <a:cubicBezTo>
                    <a:pt x="3886" y="1354"/>
                    <a:pt x="4483" y="1062"/>
                    <a:pt x="5081" y="771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59" name="Freeform 39"/>
            <p:cNvSpPr>
              <a:spLocks/>
            </p:cNvSpPr>
            <p:nvPr/>
          </p:nvSpPr>
          <p:spPr bwMode="auto">
            <a:xfrm>
              <a:off x="956" y="1871"/>
              <a:ext cx="2416" cy="482"/>
            </a:xfrm>
            <a:custGeom>
              <a:avLst/>
              <a:gdLst>
                <a:gd name="T0" fmla="*/ 2416 w 2416"/>
                <a:gd name="T1" fmla="*/ 0 h 482"/>
                <a:gd name="T2" fmla="*/ 1428 w 2416"/>
                <a:gd name="T3" fmla="*/ 432 h 482"/>
                <a:gd name="T4" fmla="*/ 0 w 2416"/>
                <a:gd name="T5" fmla="*/ 300 h 482"/>
                <a:gd name="T6" fmla="*/ 0 60000 65536"/>
                <a:gd name="T7" fmla="*/ 0 60000 65536"/>
                <a:gd name="T8" fmla="*/ 0 60000 65536"/>
                <a:gd name="T9" fmla="*/ 0 w 2416"/>
                <a:gd name="T10" fmla="*/ 0 h 482"/>
                <a:gd name="T11" fmla="*/ 2416 w 2416"/>
                <a:gd name="T12" fmla="*/ 482 h 4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16" h="482">
                  <a:moveTo>
                    <a:pt x="2416" y="0"/>
                  </a:moveTo>
                  <a:cubicBezTo>
                    <a:pt x="2251" y="72"/>
                    <a:pt x="1831" y="382"/>
                    <a:pt x="1428" y="432"/>
                  </a:cubicBezTo>
                  <a:cubicBezTo>
                    <a:pt x="1025" y="482"/>
                    <a:pt x="297" y="327"/>
                    <a:pt x="0" y="30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sp>
          <p:nvSpPr>
            <p:cNvPr id="5160" name="Freeform 41"/>
            <p:cNvSpPr>
              <a:spLocks/>
            </p:cNvSpPr>
            <p:nvPr/>
          </p:nvSpPr>
          <p:spPr bwMode="auto">
            <a:xfrm>
              <a:off x="3243" y="1661"/>
              <a:ext cx="1493" cy="318"/>
            </a:xfrm>
            <a:custGeom>
              <a:avLst/>
              <a:gdLst>
                <a:gd name="T0" fmla="*/ 4490 w 4490"/>
                <a:gd name="T1" fmla="*/ 885 h 1248"/>
                <a:gd name="T2" fmla="*/ 3311 w 4490"/>
                <a:gd name="T3" fmla="*/ 295 h 1248"/>
                <a:gd name="T4" fmla="*/ 998 w 4490"/>
                <a:gd name="T5" fmla="*/ 159 h 1248"/>
                <a:gd name="T6" fmla="*/ 0 w 4490"/>
                <a:gd name="T7" fmla="*/ 1248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0"/>
                <a:gd name="T13" fmla="*/ 0 h 1248"/>
                <a:gd name="T14" fmla="*/ 4490 w 4490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0" h="1248">
                  <a:moveTo>
                    <a:pt x="4490" y="885"/>
                  </a:moveTo>
                  <a:cubicBezTo>
                    <a:pt x="4191" y="650"/>
                    <a:pt x="3893" y="416"/>
                    <a:pt x="3311" y="295"/>
                  </a:cubicBezTo>
                  <a:cubicBezTo>
                    <a:pt x="2729" y="174"/>
                    <a:pt x="1550" y="0"/>
                    <a:pt x="998" y="159"/>
                  </a:cubicBezTo>
                  <a:cubicBezTo>
                    <a:pt x="446" y="318"/>
                    <a:pt x="223" y="783"/>
                    <a:pt x="0" y="1248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  <p:pic>
          <p:nvPicPr>
            <p:cNvPr id="5161" name="Picture 44" descr="Megaplatypus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2" y="3203"/>
              <a:ext cx="345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62" name="Freeform 45"/>
            <p:cNvSpPr>
              <a:spLocks/>
            </p:cNvSpPr>
            <p:nvPr/>
          </p:nvSpPr>
          <p:spPr bwMode="auto">
            <a:xfrm>
              <a:off x="1902" y="2220"/>
              <a:ext cx="1044" cy="1056"/>
            </a:xfrm>
            <a:custGeom>
              <a:avLst/>
              <a:gdLst>
                <a:gd name="T0" fmla="*/ 0 w 1044"/>
                <a:gd name="T1" fmla="*/ 1056 h 1056"/>
                <a:gd name="T2" fmla="*/ 588 w 1044"/>
                <a:gd name="T3" fmla="*/ 798 h 1056"/>
                <a:gd name="T4" fmla="*/ 1044 w 1044"/>
                <a:gd name="T5" fmla="*/ 0 h 1056"/>
                <a:gd name="T6" fmla="*/ 0 60000 65536"/>
                <a:gd name="T7" fmla="*/ 0 60000 65536"/>
                <a:gd name="T8" fmla="*/ 0 60000 65536"/>
                <a:gd name="T9" fmla="*/ 0 w 1044"/>
                <a:gd name="T10" fmla="*/ 0 h 1056"/>
                <a:gd name="T11" fmla="*/ 1044 w 1044"/>
                <a:gd name="T12" fmla="*/ 1056 h 10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4" h="1056">
                  <a:moveTo>
                    <a:pt x="0" y="1056"/>
                  </a:moveTo>
                  <a:cubicBezTo>
                    <a:pt x="98" y="1013"/>
                    <a:pt x="414" y="974"/>
                    <a:pt x="588" y="798"/>
                  </a:cubicBezTo>
                  <a:cubicBezTo>
                    <a:pt x="762" y="622"/>
                    <a:pt x="949" y="166"/>
                    <a:pt x="1044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lt-LT" altLang="lt-LT"/>
            </a:p>
          </p:txBody>
        </p:sp>
      </p:grpSp>
    </p:spTree>
    <p:extLst>
      <p:ext uri="{BB962C8B-B14F-4D97-AF65-F5344CB8AC3E}">
        <p14:creationId xmlns:p14="http://schemas.microsoft.com/office/powerpoint/2010/main" val="16116005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9144000" cy="6857999"/>
          </a:xfrm>
          <a:prstGeom prst="rect">
            <a:avLst/>
          </a:prstGeom>
        </p:spPr>
      </p:pic>
      <p:sp>
        <p:nvSpPr>
          <p:cNvPr id="2" name="text 1"/>
          <p:cNvSpPr txBox="1"/>
          <p:nvPr/>
        </p:nvSpPr>
        <p:spPr>
          <a:xfrm>
            <a:off x="5708270" y="3776392"/>
            <a:ext cx="839653" cy="31547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050" spc="10" dirty="0">
                <a:solidFill>
                  <a:srgbClr val="FFFFFF"/>
                </a:solidFill>
                <a:latin typeface="Arial"/>
                <a:cs typeface="Arial"/>
              </a:rPr>
              <a:t>Source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text 1"/>
          <p:cNvSpPr txBox="1"/>
          <p:nvPr/>
        </p:nvSpPr>
        <p:spPr>
          <a:xfrm>
            <a:off x="7147560" y="2694728"/>
            <a:ext cx="693138" cy="3105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18288"/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Producers, </a:t>
            </a:r>
            <a:endParaRPr sz="1000">
              <a:latin typeface="Arial"/>
              <a:cs typeface="Arial"/>
            </a:endParaRPr>
          </a:p>
          <a:p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consultants</a:t>
            </a:r>
            <a:endParaRPr sz="1000">
              <a:latin typeface="Arial"/>
              <a:cs typeface="Arial"/>
            </a:endParaRPr>
          </a:p>
        </p:txBody>
      </p:sp>
      <p:sp>
        <p:nvSpPr>
          <p:cNvPr id="4" name="text 1"/>
          <p:cNvSpPr txBox="1"/>
          <p:nvPr/>
        </p:nvSpPr>
        <p:spPr>
          <a:xfrm>
            <a:off x="7416673" y="4175549"/>
            <a:ext cx="878446" cy="3199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1070" spc="10" dirty="0">
                <a:solidFill>
                  <a:srgbClr val="FFFFFF"/>
                </a:solidFill>
                <a:latin typeface="Arial"/>
                <a:cs typeface="Arial"/>
              </a:rPr>
              <a:t>Scientific and </a:t>
            </a:r>
            <a:endParaRPr sz="1000">
              <a:latin typeface="Arial"/>
              <a:cs typeface="Arial"/>
            </a:endParaRPr>
          </a:p>
          <a:p>
            <a:pPr marL="1523"/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trade journals</a:t>
            </a:r>
            <a:endParaRPr sz="1000">
              <a:latin typeface="Arial"/>
              <a:cs typeface="Arial"/>
            </a:endParaRPr>
          </a:p>
        </p:txBody>
      </p:sp>
      <p:sp>
        <p:nvSpPr>
          <p:cNvPr id="5" name="text 1"/>
          <p:cNvSpPr txBox="1"/>
          <p:nvPr/>
        </p:nvSpPr>
        <p:spPr>
          <a:xfrm>
            <a:off x="6601079" y="5149893"/>
            <a:ext cx="599844" cy="155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Research 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6520308" y="5294672"/>
            <a:ext cx="801823" cy="6771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12191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institutions, </a:t>
            </a:r>
            <a:endParaRPr sz="1100">
              <a:latin typeface="Arial"/>
              <a:cs typeface="Arial"/>
            </a:endParaRPr>
          </a:p>
          <a:p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universities, </a:t>
            </a:r>
            <a:endParaRPr sz="1100">
              <a:latin typeface="Arial"/>
              <a:cs typeface="Arial"/>
            </a:endParaRPr>
          </a:p>
          <a:p>
            <a:pPr marL="12193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scientific </a:t>
            </a:r>
            <a:endParaRPr sz="1100">
              <a:latin typeface="Arial"/>
              <a:cs typeface="Arial"/>
            </a:endParaRPr>
          </a:p>
          <a:p>
            <a:pPr marL="83820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bodies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text 1"/>
          <p:cNvSpPr txBox="1"/>
          <p:nvPr/>
        </p:nvSpPr>
        <p:spPr>
          <a:xfrm>
            <a:off x="4977638" y="5290483"/>
            <a:ext cx="836768" cy="4938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Regional and </a:t>
            </a:r>
            <a:endParaRPr sz="1000">
              <a:latin typeface="Arial"/>
              <a:cs typeface="Arial"/>
            </a:endParaRPr>
          </a:p>
          <a:p>
            <a:pPr marL="10667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international </a:t>
            </a:r>
            <a:endParaRPr sz="1100">
              <a:latin typeface="Arial"/>
              <a:cs typeface="Arial"/>
            </a:endParaRPr>
          </a:p>
          <a:p>
            <a:pPr marL="152400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sources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text 1"/>
          <p:cNvSpPr txBox="1"/>
          <p:nvPr/>
        </p:nvSpPr>
        <p:spPr>
          <a:xfrm>
            <a:off x="3986149" y="4175548"/>
            <a:ext cx="871072" cy="3245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Contemporary </a:t>
            </a:r>
            <a:endParaRPr sz="1000">
              <a:latin typeface="Arial"/>
              <a:cs typeface="Arial"/>
            </a:endParaRPr>
          </a:p>
          <a:p>
            <a:pPr marL="48768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observations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text 1"/>
          <p:cNvSpPr txBox="1"/>
          <p:nvPr/>
        </p:nvSpPr>
        <p:spPr>
          <a:xfrm>
            <a:off x="4328415" y="2694728"/>
            <a:ext cx="824265" cy="3245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109727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Museums, </a:t>
            </a:r>
            <a:endParaRPr sz="1100">
              <a:latin typeface="Arial"/>
              <a:cs typeface="Arial"/>
            </a:endParaRPr>
          </a:p>
          <a:p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general public</a:t>
            </a:r>
            <a:endParaRPr sz="1000">
              <a:latin typeface="Arial"/>
              <a:cs typeface="Arial"/>
            </a:endParaRPr>
          </a:p>
        </p:txBody>
      </p:sp>
      <p:sp>
        <p:nvSpPr>
          <p:cNvPr id="10" name="text 1"/>
          <p:cNvSpPr txBox="1"/>
          <p:nvPr/>
        </p:nvSpPr>
        <p:spPr>
          <a:xfrm>
            <a:off x="2124760" y="105996"/>
            <a:ext cx="6860340" cy="86177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800" b="1" spc="10" dirty="0">
                <a:solidFill>
                  <a:srgbClr val="376092"/>
                </a:solidFill>
                <a:latin typeface="Arial"/>
                <a:cs typeface="Arial"/>
              </a:rPr>
              <a:t>Азия является крупным поставщиком</a:t>
            </a:r>
            <a:endParaRPr sz="2800">
              <a:latin typeface="Arial"/>
              <a:cs typeface="Arial"/>
            </a:endParaRPr>
          </a:p>
          <a:p>
            <a:r>
              <a:rPr sz="2800" b="1" spc="10" dirty="0">
                <a:solidFill>
                  <a:srgbClr val="376092"/>
                </a:solidFill>
                <a:latin typeface="Arial"/>
                <a:cs typeface="Arial"/>
              </a:rPr>
              <a:t>инвазивных беспозвоночных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54" name="Imag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452" y="1676436"/>
            <a:ext cx="8750551" cy="4447208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3658362" y="2141982"/>
            <a:ext cx="2037588" cy="873252"/>
          </a:xfrm>
          <a:custGeom>
            <a:avLst/>
            <a:gdLst/>
            <a:ahLst/>
            <a:cxnLst/>
            <a:rect l="l" t="t" r="r" b="b"/>
            <a:pathLst>
              <a:path w="2037588" h="873252">
                <a:moveTo>
                  <a:pt x="0" y="218313"/>
                </a:moveTo>
                <a:lnTo>
                  <a:pt x="1600962" y="218313"/>
                </a:lnTo>
                <a:lnTo>
                  <a:pt x="1600962" y="0"/>
                </a:lnTo>
                <a:lnTo>
                  <a:pt x="2037588" y="436626"/>
                </a:lnTo>
                <a:lnTo>
                  <a:pt x="1600962" y="873252"/>
                </a:lnTo>
                <a:lnTo>
                  <a:pt x="1600962" y="654939"/>
                </a:lnTo>
                <a:lnTo>
                  <a:pt x="0" y="654939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45409" y="2129028"/>
            <a:ext cx="2063495" cy="899160"/>
          </a:xfrm>
          <a:custGeom>
            <a:avLst/>
            <a:gdLst/>
            <a:ahLst/>
            <a:cxnLst/>
            <a:rect l="l" t="t" r="r" b="b"/>
            <a:pathLst>
              <a:path w="2063495" h="899160">
                <a:moveTo>
                  <a:pt x="12954" y="231267"/>
                </a:moveTo>
                <a:lnTo>
                  <a:pt x="1613916" y="231267"/>
                </a:lnTo>
                <a:lnTo>
                  <a:pt x="1613916" y="12954"/>
                </a:lnTo>
                <a:lnTo>
                  <a:pt x="2050542" y="449580"/>
                </a:lnTo>
                <a:lnTo>
                  <a:pt x="1613916" y="886206"/>
                </a:lnTo>
                <a:lnTo>
                  <a:pt x="1613916" y="667893"/>
                </a:lnTo>
                <a:lnTo>
                  <a:pt x="12954" y="667893"/>
                </a:lnTo>
                <a:close/>
              </a:path>
            </a:pathLst>
          </a:custGeom>
          <a:ln w="25908">
            <a:solidFill>
              <a:srgbClr val="385D8A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text 1"/>
          <p:cNvSpPr txBox="1"/>
          <p:nvPr/>
        </p:nvSpPr>
        <p:spPr>
          <a:xfrm>
            <a:off x="4015486" y="2410588"/>
            <a:ext cx="1121782" cy="49244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3200" spc="10" dirty="0">
                <a:latin typeface="Calibri"/>
                <a:cs typeface="Calibri"/>
              </a:rPr>
              <a:t>19,8 %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55" name="Imag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112" y="3203449"/>
            <a:ext cx="1114552" cy="1267079"/>
          </a:xfrm>
          <a:prstGeom prst="rect">
            <a:avLst/>
          </a:prstGeom>
        </p:spPr>
      </p:pic>
      <p:pic>
        <p:nvPicPr>
          <p:cNvPr id="56" name="Imag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412" y="3190749"/>
            <a:ext cx="1139952" cy="1292479"/>
          </a:xfrm>
          <a:prstGeom prst="rect">
            <a:avLst/>
          </a:prstGeom>
        </p:spPr>
      </p:pic>
      <p:pic>
        <p:nvPicPr>
          <p:cNvPr id="57" name="Image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779" y="3496946"/>
            <a:ext cx="591947" cy="725297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6851142" y="1998726"/>
            <a:ext cx="1676400" cy="914400"/>
          </a:xfrm>
          <a:custGeom>
            <a:avLst/>
            <a:gdLst/>
            <a:ahLst/>
            <a:cxnLst/>
            <a:rect l="l" t="t" r="r" b="b"/>
            <a:pathLst>
              <a:path w="1676400" h="914400">
                <a:moveTo>
                  <a:pt x="0" y="457200"/>
                </a:moveTo>
                <a:lnTo>
                  <a:pt x="457200" y="0"/>
                </a:lnTo>
                <a:lnTo>
                  <a:pt x="457200" y="228600"/>
                </a:lnTo>
                <a:lnTo>
                  <a:pt x="1676400" y="228600"/>
                </a:lnTo>
                <a:lnTo>
                  <a:pt x="1676400" y="685800"/>
                </a:lnTo>
                <a:lnTo>
                  <a:pt x="457200" y="685800"/>
                </a:lnTo>
                <a:lnTo>
                  <a:pt x="457200" y="914400"/>
                </a:lnTo>
                <a:close/>
              </a:path>
            </a:pathLst>
          </a:custGeom>
          <a:solidFill>
            <a:srgbClr val="E6B9B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38188" y="1985772"/>
            <a:ext cx="1702308" cy="940308"/>
          </a:xfrm>
          <a:custGeom>
            <a:avLst/>
            <a:gdLst/>
            <a:ahLst/>
            <a:cxnLst/>
            <a:rect l="l" t="t" r="r" b="b"/>
            <a:pathLst>
              <a:path w="1702308" h="940308">
                <a:moveTo>
                  <a:pt x="12954" y="470154"/>
                </a:moveTo>
                <a:lnTo>
                  <a:pt x="470154" y="12954"/>
                </a:lnTo>
                <a:lnTo>
                  <a:pt x="470154" y="241554"/>
                </a:lnTo>
                <a:lnTo>
                  <a:pt x="1689354" y="241554"/>
                </a:lnTo>
                <a:lnTo>
                  <a:pt x="1689354" y="698754"/>
                </a:lnTo>
                <a:lnTo>
                  <a:pt x="470154" y="698754"/>
                </a:lnTo>
                <a:lnTo>
                  <a:pt x="470154" y="927354"/>
                </a:lnTo>
                <a:close/>
              </a:path>
            </a:pathLst>
          </a:custGeom>
          <a:ln w="25908">
            <a:solidFill>
              <a:srgbClr val="385D8A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text 1"/>
          <p:cNvSpPr txBox="1"/>
          <p:nvPr/>
        </p:nvSpPr>
        <p:spPr>
          <a:xfrm>
            <a:off x="7251446" y="2288033"/>
            <a:ext cx="1121782" cy="49244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3200" spc="10" dirty="0">
                <a:latin typeface="Calibri"/>
                <a:cs typeface="Calibri"/>
              </a:rPr>
              <a:t>29,4 %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58" name="Image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150" y="2963419"/>
            <a:ext cx="2412619" cy="1547495"/>
          </a:xfrm>
          <a:prstGeom prst="rect">
            <a:avLst/>
          </a:prstGeom>
        </p:spPr>
      </p:pic>
      <p:pic>
        <p:nvPicPr>
          <p:cNvPr id="59" name="Image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450" y="2950719"/>
            <a:ext cx="2438019" cy="1572895"/>
          </a:xfrm>
          <a:prstGeom prst="rect">
            <a:avLst/>
          </a:prstGeom>
        </p:spPr>
      </p:pic>
      <p:pic>
        <p:nvPicPr>
          <p:cNvPr id="60" name="Image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244" y="3456052"/>
            <a:ext cx="623697" cy="428117"/>
          </a:xfrm>
          <a:prstGeom prst="rect">
            <a:avLst/>
          </a:prstGeom>
        </p:spPr>
      </p:pic>
      <p:pic>
        <p:nvPicPr>
          <p:cNvPr id="61" name="Image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549" y="3181731"/>
            <a:ext cx="819404" cy="1216660"/>
          </a:xfrm>
          <a:prstGeom prst="rect">
            <a:avLst/>
          </a:prstGeom>
        </p:spPr>
      </p:pic>
      <p:pic>
        <p:nvPicPr>
          <p:cNvPr id="62" name="Image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849" y="3169031"/>
            <a:ext cx="844804" cy="1242060"/>
          </a:xfrm>
          <a:prstGeom prst="rect">
            <a:avLst/>
          </a:prstGeom>
        </p:spPr>
      </p:pic>
      <p:pic>
        <p:nvPicPr>
          <p:cNvPr id="63" name="Image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695" y="3505708"/>
            <a:ext cx="353568" cy="795020"/>
          </a:xfrm>
          <a:prstGeom prst="rect">
            <a:avLst/>
          </a:prstGeom>
        </p:spPr>
      </p:pic>
      <p:sp>
        <p:nvSpPr>
          <p:cNvPr id="17" name="text 1"/>
          <p:cNvSpPr txBox="1"/>
          <p:nvPr/>
        </p:nvSpPr>
        <p:spPr>
          <a:xfrm>
            <a:off x="1869948" y="4812157"/>
            <a:ext cx="1772024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400" spc="10" dirty="0">
                <a:latin typeface="Calibri"/>
                <a:cs typeface="Calibri"/>
              </a:rPr>
              <a:t>19,5 %</a:t>
            </a:r>
            <a:endParaRPr sz="2400">
              <a:latin typeface="Calibri"/>
              <a:cs typeface="Calibri"/>
            </a:endParaRPr>
          </a:p>
          <a:p>
            <a:r>
              <a:rPr sz="2400" spc="10" dirty="0">
                <a:latin typeface="Calibri"/>
                <a:cs typeface="Calibri"/>
              </a:rPr>
              <a:t>неизвестного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8" name="text 1"/>
          <p:cNvSpPr txBox="1"/>
          <p:nvPr/>
        </p:nvSpPr>
        <p:spPr>
          <a:xfrm>
            <a:off x="1869948" y="5543702"/>
            <a:ext cx="209640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400" spc="10" dirty="0">
                <a:latin typeface="Calibri"/>
                <a:cs typeface="Calibri"/>
              </a:rPr>
              <a:t>происхождения</a:t>
            </a:r>
            <a:endParaRPr sz="24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046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056" y="3054"/>
            <a:ext cx="9144000" cy="6857999"/>
          </a:xfrm>
          <a:prstGeom prst="rect">
            <a:avLst/>
          </a:prstGeom>
        </p:spPr>
      </p:pic>
      <p:sp>
        <p:nvSpPr>
          <p:cNvPr id="2" name="text 1"/>
          <p:cNvSpPr txBox="1"/>
          <p:nvPr/>
        </p:nvSpPr>
        <p:spPr>
          <a:xfrm>
            <a:off x="5708270" y="3776392"/>
            <a:ext cx="839653" cy="31547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050" spc="10" dirty="0">
                <a:solidFill>
                  <a:srgbClr val="FFFFFF"/>
                </a:solidFill>
                <a:latin typeface="Arial"/>
                <a:cs typeface="Arial"/>
              </a:rPr>
              <a:t>Source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text 1"/>
          <p:cNvSpPr txBox="1"/>
          <p:nvPr/>
        </p:nvSpPr>
        <p:spPr>
          <a:xfrm>
            <a:off x="7147560" y="2694728"/>
            <a:ext cx="693138" cy="3105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18288"/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Producers, </a:t>
            </a:r>
            <a:endParaRPr sz="1000">
              <a:latin typeface="Arial"/>
              <a:cs typeface="Arial"/>
            </a:endParaRPr>
          </a:p>
          <a:p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consultants</a:t>
            </a:r>
            <a:endParaRPr sz="1000">
              <a:latin typeface="Arial"/>
              <a:cs typeface="Arial"/>
            </a:endParaRPr>
          </a:p>
        </p:txBody>
      </p:sp>
      <p:sp>
        <p:nvSpPr>
          <p:cNvPr id="4" name="text 1"/>
          <p:cNvSpPr txBox="1"/>
          <p:nvPr/>
        </p:nvSpPr>
        <p:spPr>
          <a:xfrm>
            <a:off x="7416673" y="4175549"/>
            <a:ext cx="878446" cy="3199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1070" spc="10" dirty="0">
                <a:solidFill>
                  <a:srgbClr val="FFFFFF"/>
                </a:solidFill>
                <a:latin typeface="Arial"/>
                <a:cs typeface="Arial"/>
              </a:rPr>
              <a:t>Scientific and </a:t>
            </a:r>
            <a:endParaRPr sz="1000">
              <a:latin typeface="Arial"/>
              <a:cs typeface="Arial"/>
            </a:endParaRPr>
          </a:p>
          <a:p>
            <a:pPr marL="1523"/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trade journals</a:t>
            </a:r>
            <a:endParaRPr sz="1000">
              <a:latin typeface="Arial"/>
              <a:cs typeface="Arial"/>
            </a:endParaRPr>
          </a:p>
        </p:txBody>
      </p:sp>
      <p:sp>
        <p:nvSpPr>
          <p:cNvPr id="5" name="text 1"/>
          <p:cNvSpPr txBox="1"/>
          <p:nvPr/>
        </p:nvSpPr>
        <p:spPr>
          <a:xfrm>
            <a:off x="6601079" y="5149893"/>
            <a:ext cx="599844" cy="155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Research 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6520308" y="5294672"/>
            <a:ext cx="801823" cy="67710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12191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institutions, </a:t>
            </a:r>
            <a:endParaRPr sz="1100">
              <a:latin typeface="Arial"/>
              <a:cs typeface="Arial"/>
            </a:endParaRPr>
          </a:p>
          <a:p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universities, </a:t>
            </a:r>
            <a:endParaRPr sz="1100">
              <a:latin typeface="Arial"/>
              <a:cs typeface="Arial"/>
            </a:endParaRPr>
          </a:p>
          <a:p>
            <a:pPr marL="12193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scientific </a:t>
            </a:r>
            <a:endParaRPr sz="1100">
              <a:latin typeface="Arial"/>
              <a:cs typeface="Arial"/>
            </a:endParaRPr>
          </a:p>
          <a:p>
            <a:pPr marL="83820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bodies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text 1"/>
          <p:cNvSpPr txBox="1"/>
          <p:nvPr/>
        </p:nvSpPr>
        <p:spPr>
          <a:xfrm>
            <a:off x="4977638" y="5290483"/>
            <a:ext cx="836768" cy="4938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Regional and </a:t>
            </a:r>
            <a:endParaRPr sz="1000">
              <a:latin typeface="Arial"/>
              <a:cs typeface="Arial"/>
            </a:endParaRPr>
          </a:p>
          <a:p>
            <a:pPr marL="10667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international </a:t>
            </a:r>
            <a:endParaRPr sz="1100">
              <a:latin typeface="Arial"/>
              <a:cs typeface="Arial"/>
            </a:endParaRPr>
          </a:p>
          <a:p>
            <a:pPr marL="152400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sources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text 1"/>
          <p:cNvSpPr txBox="1"/>
          <p:nvPr/>
        </p:nvSpPr>
        <p:spPr>
          <a:xfrm>
            <a:off x="3986149" y="4175548"/>
            <a:ext cx="871072" cy="3245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Contemporary </a:t>
            </a:r>
            <a:endParaRPr sz="1000">
              <a:latin typeface="Arial"/>
              <a:cs typeface="Arial"/>
            </a:endParaRPr>
          </a:p>
          <a:p>
            <a:pPr marL="48768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observations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text 1"/>
          <p:cNvSpPr txBox="1"/>
          <p:nvPr/>
        </p:nvSpPr>
        <p:spPr>
          <a:xfrm>
            <a:off x="4328415" y="2694728"/>
            <a:ext cx="824265" cy="3245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109727"/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Museums, </a:t>
            </a:r>
            <a:endParaRPr sz="1100">
              <a:latin typeface="Arial"/>
              <a:cs typeface="Arial"/>
            </a:endParaRPr>
          </a:p>
          <a:p>
            <a:r>
              <a:rPr sz="1009" spc="10" dirty="0">
                <a:solidFill>
                  <a:srgbClr val="FFFFFF"/>
                </a:solidFill>
                <a:latin typeface="Arial"/>
                <a:cs typeface="Arial"/>
              </a:rPr>
              <a:t>general public</a:t>
            </a:r>
            <a:endParaRPr sz="1000">
              <a:latin typeface="Arial"/>
              <a:cs typeface="Arial"/>
            </a:endParaRPr>
          </a:p>
        </p:txBody>
      </p:sp>
      <p:sp>
        <p:nvSpPr>
          <p:cNvPr id="10" name="text 1"/>
          <p:cNvSpPr txBox="1"/>
          <p:nvPr/>
        </p:nvSpPr>
        <p:spPr>
          <a:xfrm>
            <a:off x="1647012" y="247064"/>
            <a:ext cx="9908134" cy="877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ru-RU" sz="3200" b="1" spc="10" dirty="0">
                <a:solidFill>
                  <a:schemeClr val="tx2">
                    <a:lumMod val="75000"/>
                  </a:schemeClr>
                </a:solidFill>
                <a:cs typeface="Arial"/>
              </a:rPr>
              <a:t>Р</a:t>
            </a:r>
            <a:r>
              <a:rPr sz="3200" b="1" spc="10" dirty="0">
                <a:solidFill>
                  <a:schemeClr val="tx2">
                    <a:lumMod val="75000"/>
                  </a:schemeClr>
                </a:solidFill>
                <a:cs typeface="Arial"/>
              </a:rPr>
              <a:t>и</a:t>
            </a:r>
            <a:r>
              <a:rPr lang="ru-RU" sz="3200" b="1" spc="10" dirty="0">
                <a:solidFill>
                  <a:schemeClr val="tx2">
                    <a:lumMod val="75000"/>
                  </a:schemeClr>
                </a:solidFill>
                <a:cs typeface="Arial"/>
              </a:rPr>
              <a:t>с</a:t>
            </a:r>
            <a:r>
              <a:rPr lang="ru-RU" sz="3200" b="1" spc="10" dirty="0">
                <a:solidFill>
                  <a:schemeClr val="tx2">
                    <a:lumMod val="75000"/>
                  </a:schemeClr>
                </a:solidFill>
                <a:cs typeface="Calibri"/>
              </a:rPr>
              <a:t>к</a:t>
            </a:r>
            <a:r>
              <a:rPr lang="lt-LT" sz="3200" b="1" spc="10" dirty="0">
                <a:solidFill>
                  <a:schemeClr val="tx2">
                    <a:lumMod val="75000"/>
                  </a:schemeClr>
                </a:solidFill>
                <a:cs typeface="Calibri"/>
              </a:rPr>
              <a:t> </a:t>
            </a:r>
            <a:r>
              <a:rPr lang="ru-RU" sz="3200" b="1" spc="10" dirty="0">
                <a:solidFill>
                  <a:schemeClr val="tx2">
                    <a:lumMod val="75000"/>
                  </a:schemeClr>
                </a:solidFill>
                <a:cs typeface="Calibri"/>
              </a:rPr>
              <a:t>проник</a:t>
            </a:r>
            <a:r>
              <a:rPr lang="ru-RU" sz="3200" b="1" spc="10" dirty="0">
                <a:solidFill>
                  <a:schemeClr val="tx2">
                    <a:lumMod val="75000"/>
                  </a:schemeClr>
                </a:solidFill>
                <a:cs typeface="Arial"/>
              </a:rPr>
              <a:t>н</a:t>
            </a:r>
            <a:r>
              <a:rPr lang="ru-RU" sz="3200" b="1" spc="10" dirty="0">
                <a:solidFill>
                  <a:schemeClr val="tx2">
                    <a:lumMod val="75000"/>
                  </a:schemeClr>
                </a:solidFill>
                <a:cs typeface="Calibri"/>
              </a:rPr>
              <a:t>ов</a:t>
            </a:r>
            <a:r>
              <a:rPr lang="ru-RU" sz="3200" b="1" spc="10" dirty="0">
                <a:solidFill>
                  <a:schemeClr val="tx2">
                    <a:lumMod val="75000"/>
                  </a:schemeClr>
                </a:solidFill>
                <a:cs typeface="Arial"/>
              </a:rPr>
              <a:t>ения</a:t>
            </a:r>
            <a:r>
              <a:rPr lang="lt-LT" sz="3200" b="1" spc="10" dirty="0">
                <a:solidFill>
                  <a:schemeClr val="tx2">
                    <a:lumMod val="75000"/>
                  </a:schemeClr>
                </a:solidFill>
                <a:cs typeface="Arial"/>
              </a:rPr>
              <a:t> </a:t>
            </a:r>
            <a:r>
              <a:rPr lang="ru-RU" sz="3200" b="1" spc="10" dirty="0">
                <a:solidFill>
                  <a:schemeClr val="tx2">
                    <a:lumMod val="75000"/>
                  </a:schemeClr>
                </a:solidFill>
                <a:cs typeface="Arial"/>
              </a:rPr>
              <a:t>и</a:t>
            </a:r>
            <a:r>
              <a:rPr lang="lt-LT" sz="3200" b="1" spc="10" dirty="0">
                <a:solidFill>
                  <a:schemeClr val="tx2">
                    <a:lumMod val="75000"/>
                  </a:schemeClr>
                </a:solidFill>
                <a:cs typeface="Arial"/>
              </a:rPr>
              <a:t> </a:t>
            </a:r>
            <a:r>
              <a:rPr lang="ru-RU" sz="3200" b="1" spc="10" dirty="0">
                <a:solidFill>
                  <a:schemeClr val="tx2">
                    <a:lumMod val="75000"/>
                  </a:schemeClr>
                </a:solidFill>
                <a:cs typeface="Arial"/>
              </a:rPr>
              <a:t>распространения</a:t>
            </a:r>
            <a:endParaRPr lang="ru-RU" sz="3200" b="1" dirty="0">
              <a:solidFill>
                <a:schemeClr val="tx2">
                  <a:lumMod val="75000"/>
                </a:schemeClr>
              </a:solidFill>
              <a:cs typeface="Arial"/>
            </a:endParaRPr>
          </a:p>
          <a:p>
            <a:endParaRPr sz="2500" dirty="0">
              <a:latin typeface="Arial"/>
              <a:cs typeface="Arial"/>
            </a:endParaRPr>
          </a:p>
        </p:txBody>
      </p:sp>
      <p:pic>
        <p:nvPicPr>
          <p:cNvPr id="67" name="Imag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199" y="847310"/>
            <a:ext cx="2933720" cy="1158285"/>
          </a:xfrm>
          <a:prstGeom prst="rect">
            <a:avLst/>
          </a:prstGeom>
        </p:spPr>
      </p:pic>
      <p:pic>
        <p:nvPicPr>
          <p:cNvPr id="68" name="Imag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199" y="1965926"/>
            <a:ext cx="2933720" cy="1158285"/>
          </a:xfrm>
          <a:prstGeom prst="rect">
            <a:avLst/>
          </a:prstGeom>
        </p:spPr>
      </p:pic>
      <p:pic>
        <p:nvPicPr>
          <p:cNvPr id="69" name="Imag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388" y="3950177"/>
            <a:ext cx="3254209" cy="2907822"/>
          </a:xfrm>
          <a:prstGeom prst="rect">
            <a:avLst/>
          </a:prstGeom>
        </p:spPr>
      </p:pic>
      <p:pic>
        <p:nvPicPr>
          <p:cNvPr id="70" name="Image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245" y="3941063"/>
            <a:ext cx="3276599" cy="2916937"/>
          </a:xfrm>
          <a:prstGeom prst="rect">
            <a:avLst/>
          </a:prstGeom>
        </p:spPr>
      </p:pic>
      <p:pic>
        <p:nvPicPr>
          <p:cNvPr id="71" name="Image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472" y="2005523"/>
            <a:ext cx="2875901" cy="2715698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1531621" y="1996440"/>
            <a:ext cx="2918459" cy="2734056"/>
          </a:xfrm>
          <a:custGeom>
            <a:avLst/>
            <a:gdLst/>
            <a:ahLst/>
            <a:cxnLst/>
            <a:rect l="l" t="t" r="r" b="b"/>
            <a:pathLst>
              <a:path w="2918459" h="2734056">
                <a:moveTo>
                  <a:pt x="4572" y="2729484"/>
                </a:moveTo>
                <a:lnTo>
                  <a:pt x="4572" y="4572"/>
                </a:lnTo>
                <a:lnTo>
                  <a:pt x="2913888" y="4572"/>
                </a:lnTo>
                <a:lnTo>
                  <a:pt x="2913888" y="2729484"/>
                </a:lnTo>
                <a:lnTo>
                  <a:pt x="4572" y="2729484"/>
                </a:lnTo>
                <a:close/>
              </a:path>
            </a:pathLst>
          </a:custGeom>
          <a:ln w="9144">
            <a:solidFill>
              <a:srgbClr val="385D8A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72" name="Image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603" y="2005523"/>
            <a:ext cx="738636" cy="1053404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3680460" y="1996440"/>
            <a:ext cx="769620" cy="1071372"/>
          </a:xfrm>
          <a:custGeom>
            <a:avLst/>
            <a:gdLst/>
            <a:ahLst/>
            <a:cxnLst/>
            <a:rect l="l" t="t" r="r" b="b"/>
            <a:pathLst>
              <a:path w="769620" h="1071372">
                <a:moveTo>
                  <a:pt x="4572" y="1066800"/>
                </a:moveTo>
                <a:lnTo>
                  <a:pt x="4572" y="4572"/>
                </a:lnTo>
                <a:lnTo>
                  <a:pt x="765048" y="4572"/>
                </a:lnTo>
                <a:lnTo>
                  <a:pt x="765048" y="1066800"/>
                </a:lnTo>
                <a:lnTo>
                  <a:pt x="4572" y="1066800"/>
                </a:lnTo>
                <a:close/>
              </a:path>
            </a:pathLst>
          </a:custGeom>
          <a:ln w="9144">
            <a:solidFill>
              <a:srgbClr val="385D8A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text 1"/>
          <p:cNvSpPr txBox="1"/>
          <p:nvPr/>
        </p:nvSpPr>
        <p:spPr>
          <a:xfrm>
            <a:off x="2459289" y="1094872"/>
            <a:ext cx="503484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400" spc="10" dirty="0">
                <a:latin typeface="Calibri"/>
                <a:cs typeface="Calibri"/>
              </a:rPr>
              <a:t>Климатические условия (мягкая зима,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2" name="text 1"/>
          <p:cNvSpPr txBox="1"/>
          <p:nvPr/>
        </p:nvSpPr>
        <p:spPr>
          <a:xfrm>
            <a:off x="2459289" y="1377705"/>
            <a:ext cx="376346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400" spc="10" dirty="0">
                <a:latin typeface="Calibri"/>
                <a:cs typeface="Calibri"/>
              </a:rPr>
              <a:t>теплое лето, влажная весна)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3" name="text 1"/>
          <p:cNvSpPr txBox="1"/>
          <p:nvPr/>
        </p:nvSpPr>
        <p:spPr>
          <a:xfrm>
            <a:off x="4513762" y="3335582"/>
            <a:ext cx="613129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400" spc="10" dirty="0">
                <a:latin typeface="Calibri"/>
                <a:cs typeface="Calibri"/>
              </a:rPr>
              <a:t>Высокое разнообразие лесов и мест обитания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4" name="text 1"/>
          <p:cNvSpPr txBox="1"/>
          <p:nvPr/>
        </p:nvSpPr>
        <p:spPr>
          <a:xfrm>
            <a:off x="2252667" y="5438123"/>
            <a:ext cx="3715761" cy="80021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lang="ru-RU" sz="2800" spc="10" dirty="0"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2400" spc="10" dirty="0">
                <a:latin typeface="Calibri" panose="020F0502020204030204" pitchFamily="34" charset="0"/>
                <a:cs typeface="Calibri" panose="020F0502020204030204" pitchFamily="34" charset="0"/>
              </a:rPr>
              <a:t>бъем</a:t>
            </a:r>
            <a:r>
              <a:rPr lang="lt-LT" sz="2400" spc="1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ru-RU" sz="2400" spc="10" dirty="0">
                <a:latin typeface="Calibri" panose="020F0502020204030204" pitchFamily="34" charset="0"/>
                <a:cs typeface="Calibri" panose="020F0502020204030204" pitchFamily="34" charset="0"/>
              </a:rPr>
              <a:t>м импорта</a:t>
            </a:r>
            <a:r>
              <a:rPr lang="lt-LT" sz="2400" spc="1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sz="2400" spc="10" dirty="0" err="1">
                <a:latin typeface="Calibri" panose="020F0502020204030204" pitchFamily="34" charset="0"/>
                <a:cs typeface="Calibri" panose="020F0502020204030204" pitchFamily="34" charset="0"/>
              </a:rPr>
              <a:t>Большое</a:t>
            </a:r>
            <a:r>
              <a:rPr sz="2400" spc="10" dirty="0">
                <a:latin typeface="Calibri" panose="020F0502020204030204" pitchFamily="34" charset="0"/>
                <a:cs typeface="Calibri" panose="020F0502020204030204" pitchFamily="34" charset="0"/>
              </a:rPr>
              <a:t> количество портов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24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9144000" cy="6857999"/>
          </a:xfrm>
          <a:prstGeom prst="rect">
            <a:avLst/>
          </a:prstGeom>
        </p:spPr>
      </p:pic>
      <p:pic>
        <p:nvPicPr>
          <p:cNvPr id="21" name="Imag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1993" y="2851403"/>
            <a:ext cx="574547" cy="582168"/>
          </a:xfrm>
          <a:prstGeom prst="rect">
            <a:avLst/>
          </a:prstGeom>
        </p:spPr>
      </p:pic>
      <p:sp>
        <p:nvSpPr>
          <p:cNvPr id="2" name="text 1"/>
          <p:cNvSpPr txBox="1"/>
          <p:nvPr/>
        </p:nvSpPr>
        <p:spPr>
          <a:xfrm>
            <a:off x="2261379" y="326315"/>
            <a:ext cx="8126934" cy="13542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МЕЖДУНАРОДНЫЕ СТАНДАРТЫ ПО ФИТОСАНИТАРНЫМ МЕРАМ</a:t>
            </a:r>
            <a:endParaRPr lang="en-GB" sz="20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sz="2000" b="1" spc="1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МСФМ 23: </a:t>
            </a:r>
            <a:endParaRPr lang="en-GB" sz="2000" b="1" spc="1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sz="2400" b="1" spc="10" dirty="0" err="1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Руководство</a:t>
            </a:r>
            <a:r>
              <a:rPr lang="en-GB" sz="2400" b="1" spc="1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400" b="1" spc="10" dirty="0" err="1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по</a:t>
            </a:r>
            <a:r>
              <a:rPr sz="2400" b="1" spc="1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400" b="1" spc="10" dirty="0" err="1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досмотру</a:t>
            </a:r>
            <a:r>
              <a:rPr lang="lt-LT" sz="2400" b="1" spc="1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/Guidelines for</a:t>
            </a:r>
            <a:r>
              <a:rPr lang="en-GB" sz="2400" b="1" spc="1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lt-LT" sz="2400" b="1" spc="1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inspection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  <a:p>
            <a:endParaRPr sz="24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" name="text 1"/>
          <p:cNvSpPr txBox="1"/>
          <p:nvPr/>
        </p:nvSpPr>
        <p:spPr>
          <a:xfrm>
            <a:off x="1989066" y="1593247"/>
            <a:ext cx="8671560" cy="2954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sz="2400" spc="10" dirty="0">
                <a:latin typeface="Arial"/>
                <a:cs typeface="Arial"/>
              </a:rPr>
              <a:t>Этот стандарт описывает </a:t>
            </a:r>
            <a:r>
              <a:rPr sz="2400" b="1" spc="10" dirty="0">
                <a:latin typeface="Arial"/>
                <a:cs typeface="Arial"/>
              </a:rPr>
              <a:t>процедуру досмотра грузов</a:t>
            </a:r>
            <a:r>
              <a:rPr sz="2400" spc="10" dirty="0">
                <a:latin typeface="Arial"/>
                <a:cs typeface="Arial"/>
              </a:rPr>
              <a:t> растений, </a:t>
            </a:r>
            <a:r>
              <a:rPr sz="2400" spc="10" dirty="0" err="1">
                <a:latin typeface="Arial"/>
                <a:cs typeface="Arial"/>
              </a:rPr>
              <a:t>растительных</a:t>
            </a:r>
            <a:r>
              <a:rPr lang="en-GB" sz="2400" spc="10" dirty="0">
                <a:latin typeface="Arial"/>
                <a:cs typeface="Arial"/>
              </a:rPr>
              <a:t> </a:t>
            </a:r>
            <a:r>
              <a:rPr sz="2400" spc="10" dirty="0" err="1">
                <a:latin typeface="Arial"/>
                <a:cs typeface="Arial"/>
              </a:rPr>
              <a:t>продуктов</a:t>
            </a:r>
            <a:r>
              <a:rPr sz="2400" spc="10" dirty="0">
                <a:latin typeface="Arial"/>
                <a:cs typeface="Arial"/>
              </a:rPr>
              <a:t> и прочих подкарантинных материалов при импорте и экспорте. </a:t>
            </a:r>
            <a:endParaRPr lang="en-GB" sz="2400" spc="10" dirty="0">
              <a:latin typeface="Arial"/>
              <a:cs typeface="Arial"/>
            </a:endParaRPr>
          </a:p>
          <a:p>
            <a:r>
              <a:rPr sz="2400" spc="10" dirty="0" err="1">
                <a:latin typeface="Arial"/>
                <a:cs typeface="Arial"/>
              </a:rPr>
              <a:t>Он</a:t>
            </a:r>
            <a:r>
              <a:rPr lang="en-GB" sz="2400" spc="10" dirty="0">
                <a:latin typeface="Arial"/>
                <a:cs typeface="Arial"/>
              </a:rPr>
              <a:t> </a:t>
            </a:r>
            <a:r>
              <a:rPr sz="2400" spc="10" dirty="0" err="1">
                <a:latin typeface="Arial"/>
                <a:cs typeface="Arial"/>
              </a:rPr>
              <a:t>сфокусирован</a:t>
            </a:r>
            <a:r>
              <a:rPr sz="2400" spc="10" dirty="0">
                <a:latin typeface="Arial"/>
                <a:cs typeface="Arial"/>
              </a:rPr>
              <a:t> на определении </a:t>
            </a:r>
            <a:r>
              <a:rPr sz="2400" b="1" spc="10" dirty="0">
                <a:latin typeface="Arial"/>
                <a:cs typeface="Arial"/>
              </a:rPr>
              <a:t>соответствия </a:t>
            </a:r>
            <a:r>
              <a:rPr sz="2400" b="1" spc="10" dirty="0" err="1">
                <a:latin typeface="Arial"/>
                <a:cs typeface="Arial"/>
              </a:rPr>
              <a:t>груза</a:t>
            </a:r>
            <a:r>
              <a:rPr sz="2400" b="1" spc="10" dirty="0">
                <a:latin typeface="Arial"/>
                <a:cs typeface="Arial"/>
              </a:rPr>
              <a:t> </a:t>
            </a:r>
            <a:r>
              <a:rPr sz="2400" b="1" spc="10" dirty="0" err="1">
                <a:latin typeface="Arial"/>
                <a:cs typeface="Arial"/>
              </a:rPr>
              <a:t>фитосанитарным</a:t>
            </a:r>
            <a:r>
              <a:rPr lang="en-GB" sz="2400" b="1" spc="10" dirty="0">
                <a:latin typeface="Arial"/>
                <a:cs typeface="Arial"/>
              </a:rPr>
              <a:t> </a:t>
            </a:r>
            <a:r>
              <a:rPr sz="2400" b="1" spc="10" dirty="0" err="1">
                <a:latin typeface="Arial"/>
                <a:cs typeface="Arial"/>
              </a:rPr>
              <a:t>требованиям</a:t>
            </a:r>
            <a:r>
              <a:rPr sz="2400" b="1" spc="10" dirty="0">
                <a:latin typeface="Arial"/>
                <a:cs typeface="Arial"/>
              </a:rPr>
              <a:t> </a:t>
            </a:r>
            <a:r>
              <a:rPr sz="2400" spc="10" dirty="0" err="1">
                <a:latin typeface="Arial"/>
                <a:cs typeface="Arial"/>
              </a:rPr>
              <a:t>путем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lang="ru-RU" sz="2400" b="1" spc="10" dirty="0">
                <a:latin typeface="Arial"/>
                <a:cs typeface="Arial"/>
              </a:rPr>
              <a:t>проверки документов</a:t>
            </a:r>
            <a:r>
              <a:rPr lang="en-GB" sz="2400" b="1" spc="10" dirty="0">
                <a:latin typeface="Arial"/>
                <a:cs typeface="Arial"/>
              </a:rPr>
              <a:t>, </a:t>
            </a:r>
            <a:r>
              <a:rPr lang="ru-RU" sz="2400" spc="10" dirty="0">
                <a:latin typeface="Arial"/>
                <a:cs typeface="Arial"/>
              </a:rPr>
              <a:t>проверки </a:t>
            </a:r>
            <a:r>
              <a:rPr lang="ru-RU" sz="2400" b="1" spc="10" dirty="0">
                <a:latin typeface="Arial"/>
                <a:cs typeface="Arial"/>
              </a:rPr>
              <a:t>подлинности и целостности</a:t>
            </a:r>
            <a:r>
              <a:rPr lang="en-GB" sz="2400" b="1" spc="10" dirty="0">
                <a:latin typeface="Arial"/>
                <a:cs typeface="Arial"/>
              </a:rPr>
              <a:t>,</a:t>
            </a:r>
            <a:r>
              <a:rPr lang="ru-RU" sz="2400" spc="10" dirty="0">
                <a:latin typeface="Arial"/>
                <a:cs typeface="Arial"/>
              </a:rPr>
              <a:t> а также</a:t>
            </a:r>
            <a:r>
              <a:rPr lang="en-GB" sz="2400" spc="10" dirty="0">
                <a:latin typeface="Arial"/>
                <a:cs typeface="Arial"/>
              </a:rPr>
              <a:t> </a:t>
            </a:r>
            <a:r>
              <a:rPr lang="ru-RU" sz="2400" b="1" spc="10" dirty="0">
                <a:latin typeface="Arial"/>
                <a:cs typeface="Arial"/>
              </a:rPr>
              <a:t>визуальной проверки</a:t>
            </a:r>
            <a:r>
              <a:rPr lang="en-GB" sz="2400" b="1" spc="10" dirty="0">
                <a:latin typeface="Arial"/>
                <a:cs typeface="Arial"/>
              </a:rPr>
              <a:t> </a:t>
            </a:r>
            <a:r>
              <a:rPr sz="2400" spc="10" dirty="0" err="1">
                <a:latin typeface="Arial"/>
                <a:cs typeface="Arial"/>
              </a:rPr>
              <a:t>груза</a:t>
            </a:r>
            <a:r>
              <a:rPr lang="en-GB" sz="2400" spc="10" dirty="0">
                <a:latin typeface="Arial"/>
                <a:cs typeface="Arial"/>
              </a:rPr>
              <a:t>.</a:t>
            </a:r>
            <a:endParaRPr lang="ru-RU" sz="2400" dirty="0">
              <a:latin typeface="Arial"/>
              <a:cs typeface="Arial"/>
            </a:endParaRPr>
          </a:p>
          <a:p>
            <a:r>
              <a:rPr lang="ru-RU" sz="2400" spc="10" dirty="0">
                <a:latin typeface="Arial"/>
                <a:cs typeface="Arial"/>
              </a:rPr>
              <a:t> 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8378" y="4765599"/>
            <a:ext cx="1438781" cy="16582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2877" y="4012786"/>
            <a:ext cx="1719221" cy="22922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10258" y="5876482"/>
            <a:ext cx="993734" cy="8474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87327" y="4546124"/>
            <a:ext cx="3724979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6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9144000" cy="685799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7223761" y="2920035"/>
            <a:ext cx="1458341" cy="1098372"/>
          </a:xfrm>
          <a:custGeom>
            <a:avLst/>
            <a:gdLst/>
            <a:ahLst/>
            <a:cxnLst/>
            <a:rect l="l" t="t" r="r" b="b"/>
            <a:pathLst>
              <a:path w="1458341" h="1098372">
                <a:moveTo>
                  <a:pt x="4572" y="1093800"/>
                </a:moveTo>
                <a:lnTo>
                  <a:pt x="4572" y="4571"/>
                </a:lnTo>
                <a:lnTo>
                  <a:pt x="1453769" y="4571"/>
                </a:lnTo>
                <a:lnTo>
                  <a:pt x="1453769" y="1093800"/>
                </a:lnTo>
                <a:lnTo>
                  <a:pt x="4572" y="1093800"/>
                </a:lnTo>
                <a:close/>
              </a:path>
            </a:pathLst>
          </a:custGeom>
          <a:ln w="9144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text 1"/>
          <p:cNvSpPr txBox="1"/>
          <p:nvPr/>
        </p:nvSpPr>
        <p:spPr>
          <a:xfrm>
            <a:off x="1743151" y="185928"/>
            <a:ext cx="292868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lang="ru-RU" sz="2400" b="1" dirty="0">
                <a:solidFill>
                  <a:srgbClr val="34411B"/>
                </a:solidFill>
                <a:cs typeface="Times New Roman" pitchFamily="18" charset="0"/>
              </a:rPr>
              <a:t>Контроль импорта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" name="text 1"/>
          <p:cNvSpPr txBox="1"/>
          <p:nvPr/>
        </p:nvSpPr>
        <p:spPr>
          <a:xfrm>
            <a:off x="1903780" y="712928"/>
            <a:ext cx="3293722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lang="ru-RU" sz="2000" b="1" spc="10" dirty="0">
                <a:solidFill>
                  <a:srgbClr val="0070C0"/>
                </a:solidFill>
                <a:latin typeface="Arial"/>
                <a:cs typeface="Arial"/>
              </a:rPr>
              <a:t>Задачи </a:t>
            </a:r>
            <a:r>
              <a:rPr lang="ru-RU" sz="2000" b="1" spc="10" dirty="0" smtClean="0">
                <a:solidFill>
                  <a:srgbClr val="0070C0"/>
                </a:solidFill>
                <a:latin typeface="Arial"/>
                <a:cs typeface="Arial"/>
              </a:rPr>
              <a:t>досмотра</a:t>
            </a:r>
            <a:r>
              <a:rPr lang="lt-LT" sz="2000" b="1" spc="10" dirty="0" smtClean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ru-RU" sz="2000" b="1" spc="10" dirty="0">
                <a:solidFill>
                  <a:srgbClr val="0070C0"/>
                </a:solidFill>
                <a:latin typeface="Arial"/>
                <a:cs typeface="Arial"/>
              </a:rPr>
              <a:t>грузов </a:t>
            </a:r>
            <a:r>
              <a:rPr lang="lt-LT" sz="2000" b="1" spc="10" dirty="0" smtClean="0">
                <a:solidFill>
                  <a:srgbClr val="0070C0"/>
                </a:solidFill>
                <a:latin typeface="Arial"/>
                <a:cs typeface="Arial"/>
              </a:rPr>
              <a:t>:</a:t>
            </a:r>
            <a:endParaRPr lang="ru-RU" sz="2000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7" name="text 1"/>
          <p:cNvSpPr txBox="1"/>
          <p:nvPr/>
        </p:nvSpPr>
        <p:spPr>
          <a:xfrm>
            <a:off x="1903780" y="1432866"/>
            <a:ext cx="3490058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340" spc="10" dirty="0">
                <a:latin typeface="Arial"/>
                <a:cs typeface="Arial"/>
              </a:rPr>
              <a:t>  </a:t>
            </a:r>
            <a:r>
              <a:rPr sz="2340" spc="10" dirty="0">
                <a:latin typeface="Calibri"/>
                <a:cs typeface="Calibri"/>
              </a:rPr>
              <a:t>проверить соответствие</a:t>
            </a:r>
            <a:endParaRPr sz="2300" dirty="0">
              <a:latin typeface="Calibri"/>
              <a:cs typeface="Calibri"/>
            </a:endParaRPr>
          </a:p>
        </p:txBody>
      </p:sp>
      <p:sp>
        <p:nvSpPr>
          <p:cNvPr id="8" name="text 1"/>
          <p:cNvSpPr txBox="1"/>
          <p:nvPr/>
        </p:nvSpPr>
        <p:spPr>
          <a:xfrm>
            <a:off x="2246680" y="1844041"/>
            <a:ext cx="3798540" cy="6155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000" b="1" spc="10" dirty="0">
                <a:latin typeface="Arial"/>
                <a:cs typeface="Arial"/>
              </a:rPr>
              <a:t>определенным </a:t>
            </a:r>
            <a:r>
              <a:rPr sz="2000" b="1" spc="10" dirty="0" err="1">
                <a:latin typeface="Arial"/>
                <a:cs typeface="Arial"/>
              </a:rPr>
              <a:t>требованиям</a:t>
            </a:r>
            <a:r>
              <a:rPr sz="2000" b="1" spc="10" dirty="0">
                <a:latin typeface="Arial"/>
                <a:cs typeface="Arial"/>
              </a:rPr>
              <a:t> </a:t>
            </a:r>
            <a:endParaRPr lang="lt-LT" sz="2000" b="1" spc="10" dirty="0" smtClean="0">
              <a:latin typeface="Arial"/>
              <a:cs typeface="Arial"/>
            </a:endParaRPr>
          </a:p>
          <a:p>
            <a:r>
              <a:rPr lang="ru-RU" sz="2000" spc="10" dirty="0" smtClean="0">
                <a:latin typeface="Arial"/>
                <a:cs typeface="Arial"/>
              </a:rPr>
              <a:t>страны-импортера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9" name="text 1"/>
          <p:cNvSpPr txBox="1"/>
          <p:nvPr/>
        </p:nvSpPr>
        <p:spPr>
          <a:xfrm>
            <a:off x="1903780" y="3261920"/>
            <a:ext cx="3352200" cy="7017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280" spc="10" dirty="0">
                <a:latin typeface="Arial"/>
                <a:cs typeface="Arial"/>
              </a:rPr>
              <a:t>  </a:t>
            </a:r>
            <a:r>
              <a:rPr sz="2280" spc="10" dirty="0" err="1">
                <a:latin typeface="Calibri"/>
                <a:cs typeface="Calibri"/>
              </a:rPr>
              <a:t>выявить</a:t>
            </a:r>
            <a:r>
              <a:rPr sz="2280" spc="10" dirty="0">
                <a:latin typeface="Calibri"/>
                <a:cs typeface="Calibri"/>
              </a:rPr>
              <a:t> </a:t>
            </a:r>
            <a:r>
              <a:rPr sz="2280" spc="10" dirty="0" err="1" smtClean="0">
                <a:latin typeface="Calibri"/>
                <a:cs typeface="Calibri"/>
              </a:rPr>
              <a:t>определенные</a:t>
            </a:r>
            <a:endParaRPr lang="lt-LT" sz="2280" spc="10" dirty="0" smtClean="0">
              <a:latin typeface="Calibri"/>
              <a:cs typeface="Calibri"/>
            </a:endParaRPr>
          </a:p>
          <a:p>
            <a:r>
              <a:rPr sz="2280" spc="10" dirty="0" smtClean="0">
                <a:latin typeface="Calibri"/>
                <a:cs typeface="Calibri"/>
              </a:rPr>
              <a:t> </a:t>
            </a:r>
            <a:r>
              <a:rPr sz="2280" b="1" spc="10" dirty="0">
                <a:latin typeface="Arial"/>
                <a:cs typeface="Arial"/>
              </a:rPr>
              <a:t>регулируемые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10" name="text 1"/>
          <p:cNvSpPr txBox="1"/>
          <p:nvPr/>
        </p:nvSpPr>
        <p:spPr>
          <a:xfrm>
            <a:off x="4145950" y="3611319"/>
            <a:ext cx="2807435" cy="32778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130" b="1" spc="10" dirty="0">
                <a:latin typeface="Arial"/>
                <a:cs typeface="Arial"/>
              </a:rPr>
              <a:t>вредные организмы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1" name="text 1"/>
          <p:cNvSpPr txBox="1"/>
          <p:nvPr/>
        </p:nvSpPr>
        <p:spPr>
          <a:xfrm>
            <a:off x="1903781" y="5090827"/>
            <a:ext cx="4822089" cy="3647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370" spc="10" dirty="0">
                <a:latin typeface="Arial"/>
                <a:cs typeface="Arial"/>
              </a:rPr>
              <a:t>  </a:t>
            </a:r>
            <a:r>
              <a:rPr sz="2370" spc="10" dirty="0">
                <a:latin typeface="Calibri"/>
                <a:cs typeface="Calibri"/>
              </a:rPr>
              <a:t>выявить вредные организмы, для</a:t>
            </a:r>
            <a:endParaRPr sz="2300" dirty="0">
              <a:latin typeface="Calibri"/>
              <a:cs typeface="Calibri"/>
            </a:endParaRPr>
          </a:p>
        </p:txBody>
      </p:sp>
      <p:sp>
        <p:nvSpPr>
          <p:cNvPr id="12" name="text 1"/>
          <p:cNvSpPr txBox="1"/>
          <p:nvPr/>
        </p:nvSpPr>
        <p:spPr>
          <a:xfrm>
            <a:off x="2246681" y="5502555"/>
            <a:ext cx="5394105" cy="720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r>
              <a:rPr sz="2280" spc="10" dirty="0">
                <a:latin typeface="Calibri"/>
                <a:cs typeface="Calibri"/>
              </a:rPr>
              <a:t>которых </a:t>
            </a:r>
            <a:r>
              <a:rPr sz="2280" b="1" spc="10" dirty="0">
                <a:latin typeface="Arial"/>
                <a:cs typeface="Arial"/>
              </a:rPr>
              <a:t>фитосанитарный риск </a:t>
            </a:r>
            <a:r>
              <a:rPr sz="2280" spc="10" dirty="0">
                <a:latin typeface="Calibri"/>
                <a:cs typeface="Calibri"/>
              </a:rPr>
              <a:t>еще </a:t>
            </a:r>
            <a:r>
              <a:rPr sz="2280" b="1" spc="10" dirty="0">
                <a:latin typeface="Arial"/>
                <a:cs typeface="Arial"/>
              </a:rPr>
              <a:t>не</a:t>
            </a:r>
            <a:endParaRPr sz="2200">
              <a:latin typeface="Arial"/>
              <a:cs typeface="Arial"/>
            </a:endParaRPr>
          </a:p>
          <a:p>
            <a:r>
              <a:rPr sz="2400" spc="10" dirty="0">
                <a:latin typeface="Calibri"/>
                <a:cs typeface="Calibri"/>
              </a:rPr>
              <a:t>был </a:t>
            </a:r>
            <a:r>
              <a:rPr sz="2400" b="1" spc="10" dirty="0">
                <a:latin typeface="Arial"/>
                <a:cs typeface="Arial"/>
              </a:rPr>
              <a:t>определен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34" name="Imag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424" y="492252"/>
            <a:ext cx="2142744" cy="214274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7955281" y="483108"/>
            <a:ext cx="2161031" cy="2161032"/>
          </a:xfrm>
          <a:custGeom>
            <a:avLst/>
            <a:gdLst/>
            <a:ahLst/>
            <a:cxnLst/>
            <a:rect l="l" t="t" r="r" b="b"/>
            <a:pathLst>
              <a:path w="2161031" h="2161032">
                <a:moveTo>
                  <a:pt x="4572" y="2156460"/>
                </a:moveTo>
                <a:lnTo>
                  <a:pt x="4572" y="4572"/>
                </a:lnTo>
                <a:lnTo>
                  <a:pt x="2156460" y="4572"/>
                </a:lnTo>
                <a:lnTo>
                  <a:pt x="2156460" y="2156460"/>
                </a:lnTo>
                <a:lnTo>
                  <a:pt x="4572" y="2156460"/>
                </a:lnTo>
                <a:close/>
              </a:path>
            </a:pathLst>
          </a:custGeom>
          <a:ln w="9144">
            <a:solidFill>
              <a:srgbClr val="4F81BD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35" name="Imag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557" y="411480"/>
            <a:ext cx="665987" cy="665988"/>
          </a:xfrm>
          <a:prstGeom prst="rect">
            <a:avLst/>
          </a:prstGeom>
        </p:spPr>
      </p:pic>
      <p:pic>
        <p:nvPicPr>
          <p:cNvPr id="36" name="Imag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268" y="4875276"/>
            <a:ext cx="2203704" cy="1837944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8231125" y="4866132"/>
            <a:ext cx="2221991" cy="1856232"/>
          </a:xfrm>
          <a:custGeom>
            <a:avLst/>
            <a:gdLst/>
            <a:ahLst/>
            <a:cxnLst/>
            <a:rect l="l" t="t" r="r" b="b"/>
            <a:pathLst>
              <a:path w="2221991" h="1856232">
                <a:moveTo>
                  <a:pt x="4572" y="1851660"/>
                </a:moveTo>
                <a:lnTo>
                  <a:pt x="4572" y="4572"/>
                </a:lnTo>
                <a:lnTo>
                  <a:pt x="2217420" y="4572"/>
                </a:lnTo>
                <a:lnTo>
                  <a:pt x="2217420" y="1851660"/>
                </a:lnTo>
                <a:lnTo>
                  <a:pt x="4572" y="1851660"/>
                </a:lnTo>
                <a:close/>
              </a:path>
            </a:pathLst>
          </a:custGeom>
          <a:ln w="9144">
            <a:solidFill>
              <a:srgbClr val="4F81BD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37" name="Image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684" y="2740152"/>
            <a:ext cx="2601468" cy="1950720"/>
          </a:xfrm>
          <a:prstGeom prst="rect">
            <a:avLst/>
          </a:prstGeom>
        </p:spPr>
      </p:pic>
      <p:pic>
        <p:nvPicPr>
          <p:cNvPr id="18" name="Image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757" y="492252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87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 txBox="1">
            <a:spLocks noGrp="1"/>
          </p:cNvSpPr>
          <p:nvPr>
            <p:ph type="title"/>
          </p:nvPr>
        </p:nvSpPr>
        <p:spPr>
          <a:xfrm>
            <a:off x="2589212" y="450374"/>
            <a:ext cx="8911687" cy="1280890"/>
          </a:xfrm>
        </p:spPr>
        <p:txBody>
          <a:bodyPr/>
          <a:lstStyle/>
          <a:p>
            <a:r>
              <a:rPr lang="ru-RU" altLang="en-US" dirty="0" smtClean="0">
                <a:latin typeface="Calibri" panose="020F0502020204030204" pitchFamily="34" charset="0"/>
              </a:rPr>
              <a:t>Правовые документы ЕС</a:t>
            </a:r>
            <a:endParaRPr lang="en-US" altLang="en-US" dirty="0" smtClean="0">
              <a:latin typeface="Calibri" panose="020F0502020204030204" pitchFamily="34" charset="0"/>
            </a:endParaRPr>
          </a:p>
        </p:txBody>
      </p:sp>
      <p:sp>
        <p:nvSpPr>
          <p:cNvPr id="23555" name="Content Placeholder 2"/>
          <p:cNvSpPr txBox="1">
            <a:spLocks noGrp="1"/>
          </p:cNvSpPr>
          <p:nvPr>
            <p:ph idx="1"/>
          </p:nvPr>
        </p:nvSpPr>
        <p:spPr>
          <a:xfrm>
            <a:off x="2589212" y="1435608"/>
            <a:ext cx="8915400" cy="5513832"/>
          </a:xfrm>
        </p:spPr>
        <p:txBody>
          <a:bodyPr>
            <a:normAutofit/>
          </a:bodyPr>
          <a:lstStyle/>
          <a:p>
            <a:r>
              <a:rPr lang="ru-RU" altLang="en-US" sz="2800" dirty="0">
                <a:latin typeface="Calibri" panose="020F0502020204030204" pitchFamily="34" charset="0"/>
              </a:rPr>
              <a:t>Директивы, которые должны быть перенесены в национальное законодательство</a:t>
            </a:r>
            <a:r>
              <a:rPr lang="en-US" altLang="en-US" sz="2800" dirty="0">
                <a:latin typeface="Calibri" panose="020F0502020204030204" pitchFamily="34" charset="0"/>
              </a:rPr>
              <a:t>;</a:t>
            </a:r>
            <a:endParaRPr lang="ru-RU" altLang="en-US" sz="2800" dirty="0">
              <a:latin typeface="Calibri" panose="020F0502020204030204" pitchFamily="34" charset="0"/>
            </a:endParaRPr>
          </a:p>
          <a:p>
            <a:r>
              <a:rPr lang="ru-RU" altLang="en-US" sz="2800" dirty="0">
                <a:latin typeface="Calibri" panose="020F0502020204030204" pitchFamily="34" charset="0"/>
              </a:rPr>
              <a:t>Регламенты и Решения непосредственно вступают в действие во всех </a:t>
            </a:r>
            <a:r>
              <a:rPr lang="ru-RU" altLang="en-US" sz="2800" dirty="0" smtClean="0">
                <a:latin typeface="Calibri" panose="020F0502020204030204" pitchFamily="34" charset="0"/>
              </a:rPr>
              <a:t>странах </a:t>
            </a:r>
            <a:r>
              <a:rPr lang="ru-RU" altLang="en-US" sz="2800" dirty="0">
                <a:latin typeface="Calibri" panose="020F0502020204030204" pitchFamily="34" charset="0"/>
              </a:rPr>
              <a:t>членах ЕС</a:t>
            </a:r>
            <a:r>
              <a:rPr lang="en-US" altLang="en-US" sz="2800" dirty="0">
                <a:latin typeface="Calibri" panose="020F0502020204030204" pitchFamily="34" charset="0"/>
              </a:rPr>
              <a:t>;</a:t>
            </a:r>
            <a:endParaRPr lang="ru-RU" altLang="en-US" sz="2800" dirty="0">
              <a:latin typeface="Calibri" panose="020F0502020204030204" pitchFamily="34" charset="0"/>
            </a:endParaRPr>
          </a:p>
          <a:p>
            <a:r>
              <a:rPr lang="ru-RU" altLang="en-US" sz="2800" dirty="0">
                <a:latin typeface="Calibri" panose="020F0502020204030204" pitchFamily="34" charset="0"/>
              </a:rPr>
              <a:t>Рекомендации – вспомогательные документы</a:t>
            </a:r>
            <a:r>
              <a:rPr lang="en-US" altLang="en-US" dirty="0" smtClean="0">
                <a:latin typeface="Calibri" panose="020F0502020204030204" pitchFamily="34" charset="0"/>
              </a:rPr>
              <a:t>;</a:t>
            </a:r>
            <a:endParaRPr lang="ru-RU" altLang="en-US" dirty="0" smtClean="0">
              <a:latin typeface="Calibri" panose="020F0502020204030204" pitchFamily="34" charset="0"/>
            </a:endParaRPr>
          </a:p>
          <a:p>
            <a:r>
              <a:rPr lang="ru-RU" altLang="en-US" sz="2800" dirty="0">
                <a:latin typeface="Calibri" panose="020F0502020204030204" pitchFamily="34" charset="0"/>
              </a:rPr>
              <a:t>На основе упомянутых документов и руководствуясь международными стандартами </a:t>
            </a:r>
            <a:r>
              <a:rPr lang="ru-RU" altLang="en-US" sz="2800" dirty="0" smtClean="0">
                <a:latin typeface="Calibri" panose="020F0502020204030204" pitchFamily="34" charset="0"/>
              </a:rPr>
              <a:t>(</a:t>
            </a:r>
            <a:r>
              <a:rPr lang="ru-RU" sz="2800" spc="1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МСФМ</a:t>
            </a:r>
            <a:r>
              <a:rPr lang="lt-LT" sz="2800" b="1" spc="1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,</a:t>
            </a:r>
            <a:r>
              <a:rPr lang="ru-RU" sz="2800" b="1" spc="1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altLang="en-US" sz="2800" dirty="0" smtClean="0">
                <a:latin typeface="Calibri" panose="020F0502020204030204" pitchFamily="34" charset="0"/>
              </a:rPr>
              <a:t>EPPO</a:t>
            </a:r>
            <a:r>
              <a:rPr altLang="en-US" sz="2800" dirty="0">
                <a:latin typeface="Calibri" panose="020F0502020204030204" pitchFamily="34" charset="0"/>
              </a:rPr>
              <a:t>, IPPC)</a:t>
            </a:r>
            <a:r>
              <a:rPr lang="ru-RU" altLang="en-US" sz="2800" dirty="0">
                <a:latin typeface="Calibri" panose="020F0502020204030204" pitchFamily="34" charset="0"/>
              </a:rPr>
              <a:t> утверждаются </a:t>
            </a:r>
            <a:r>
              <a:rPr lang="ru-RU" altLang="en-US" sz="2800" dirty="0" smtClean="0">
                <a:latin typeface="Calibri" panose="020F0502020204030204" pitchFamily="34" charset="0"/>
              </a:rPr>
              <a:t>процедуры</a:t>
            </a:r>
            <a:r>
              <a:rPr lang="lt-LT" altLang="en-US" sz="2800" dirty="0" smtClean="0">
                <a:latin typeface="Calibri" panose="020F0502020204030204" pitchFamily="34" charset="0"/>
              </a:rPr>
              <a:t> </a:t>
            </a:r>
            <a:r>
              <a:rPr lang="ru-RU" sz="2800" dirty="0" smtClean="0">
                <a:solidFill>
                  <a:srgbClr val="3441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импортн</a:t>
            </a:r>
            <a:r>
              <a:rPr lang="ru-RU" altLang="en-US" sz="2800" dirty="0" smtClean="0">
                <a:latin typeface="Calibri" panose="020F0502020204030204" pitchFamily="34" charset="0"/>
              </a:rPr>
              <a:t>о</a:t>
            </a:r>
            <a:r>
              <a:rPr lang="ru-RU" altLang="en-US" sz="2800" dirty="0">
                <a:latin typeface="Calibri" panose="020F0502020204030204" pitchFamily="34" charset="0"/>
              </a:rPr>
              <a:t>г</a:t>
            </a:r>
            <a:r>
              <a:rPr lang="ru-RU" altLang="en-US" sz="2800" dirty="0" smtClean="0">
                <a:latin typeface="Calibri" panose="020F0502020204030204" pitchFamily="34" charset="0"/>
              </a:rPr>
              <a:t>о</a:t>
            </a:r>
            <a:r>
              <a:rPr lang="lt-LT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dirty="0" smtClean="0">
                <a:solidFill>
                  <a:srgbClr val="3441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контрол</a:t>
            </a:r>
            <a:r>
              <a:rPr lang="ru-RU" altLang="en-US" sz="2800" dirty="0" smtClean="0">
                <a:latin typeface="Calibri" panose="020F0502020204030204" pitchFamily="34" charset="0"/>
              </a:rPr>
              <a:t>я</a:t>
            </a:r>
            <a:r>
              <a:rPr lang="ru-RU" sz="2800" dirty="0" smtClean="0">
                <a:solidFill>
                  <a:srgbClr val="3441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sz="2800" dirty="0" smtClean="0">
                <a:latin typeface="Calibri" panose="020F0502020204030204" pitchFamily="34" charset="0"/>
              </a:rPr>
              <a:t>и </a:t>
            </a:r>
            <a:r>
              <a:rPr lang="ru-RU" altLang="en-US" sz="2800" dirty="0">
                <a:latin typeface="Calibri" panose="020F0502020204030204" pitchFamily="34" charset="0"/>
              </a:rPr>
              <a:t>методики обследований и отбора образцов.</a:t>
            </a:r>
            <a:endParaRPr lang="en-US" altLang="en-US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720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926</TotalTime>
  <Words>1548</Words>
  <Application>Microsoft Office PowerPoint</Application>
  <PresentationFormat>Widescreen</PresentationFormat>
  <Paragraphs>267</Paragraphs>
  <Slides>26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8" baseType="lpstr">
      <vt:lpstr>ＭＳ Ｐゴシック</vt:lpstr>
      <vt:lpstr>ＭＳ Ｐゴシック</vt:lpstr>
      <vt:lpstr>Arial</vt:lpstr>
      <vt:lpstr>Berlin CI Medium</vt:lpstr>
      <vt:lpstr>Calibri</vt:lpstr>
      <vt:lpstr>Century Gothic</vt:lpstr>
      <vt:lpstr>Georgia</vt:lpstr>
      <vt:lpstr>Times New Roman</vt:lpstr>
      <vt:lpstr>Verdana</vt:lpstr>
      <vt:lpstr>Wingdings</vt:lpstr>
      <vt:lpstr>Wingdings 3</vt:lpstr>
      <vt:lpstr>Wisp</vt:lpstr>
      <vt:lpstr>   Контроль импорта растений, растительных продуктов и других подкарантинных материалов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Правовые документы ЕС</vt:lpstr>
      <vt:lpstr>Контроль импорта </vt:lpstr>
      <vt:lpstr>Требования к пунктaх пограничного фитосанитарного контроля –  по Директиве 98/22/EC</vt:lpstr>
      <vt:lpstr>Общая процедура досмотрa</vt:lpstr>
      <vt:lpstr>Фитосанитарный контроль растений, растительных продуктов и других подкарантинных материалов на границе</vt:lpstr>
      <vt:lpstr>Общая процедура проверки</vt:lpstr>
      <vt:lpstr>Подготовка</vt:lpstr>
      <vt:lpstr>Документальная проверка</vt:lpstr>
      <vt:lpstr>Дополнительная декларация 2000/29 / EC (статья 13а paragraphe 4 (б))</vt:lpstr>
      <vt:lpstr>Проверки идентичности</vt:lpstr>
      <vt:lpstr>Проверка здоровья растение</vt:lpstr>
      <vt:lpstr>Отбор проб</vt:lpstr>
      <vt:lpstr>Отбор проб для лабораторного исследования (1)</vt:lpstr>
      <vt:lpstr>Отбор проб для лабораторного исследования (2)</vt:lpstr>
      <vt:lpstr>Отбор проб для лабораторного исследования (3)</vt:lpstr>
      <vt:lpstr>Действие в случае не соответствий: </vt:lpstr>
      <vt:lpstr>Обсуждение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процедура управления Проверка и процедура отбора проб с грузов подчинённых фитосанитарному контролю</dc:title>
  <dc:creator>Kristina Romanova</dc:creator>
  <cp:lastModifiedBy>Kristina Romanova</cp:lastModifiedBy>
  <cp:revision>44</cp:revision>
  <dcterms:created xsi:type="dcterms:W3CDTF">2016-11-21T18:00:05Z</dcterms:created>
  <dcterms:modified xsi:type="dcterms:W3CDTF">2018-12-14T11:38:53Z</dcterms:modified>
</cp:coreProperties>
</file>