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57" r:id="rId5"/>
    <p:sldId id="270" r:id="rId6"/>
    <p:sldId id="269" r:id="rId7"/>
    <p:sldId id="271" r:id="rId8"/>
    <p:sldId id="272" r:id="rId9"/>
    <p:sldId id="259" r:id="rId10"/>
    <p:sldId id="273" r:id="rId11"/>
    <p:sldId id="262" r:id="rId12"/>
    <p:sldId id="274" r:id="rId13"/>
    <p:sldId id="265"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2B5B3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Fără stil, fără grilă">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B471E1-0B0D-1A77-9896-90339049C53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F82248E5-FE00-90AB-30EA-802911555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B6946991-CB5B-4DC7-761E-8E0ADD0DDF9D}"/>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5" name="Substituent subsol 4">
            <a:extLst>
              <a:ext uri="{FF2B5EF4-FFF2-40B4-BE49-F238E27FC236}">
                <a16:creationId xmlns:a16="http://schemas.microsoft.com/office/drawing/2014/main" id="{EFDBF495-C9A0-4A65-1688-CF184D5C599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6183097-D9AC-2DDC-8F4C-AEA0E939BD20}"/>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262447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EE2150-41D4-6DEB-9557-E163F973173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8E3D6FD6-F1D2-CA9C-1316-6C9910C16DEA}"/>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EE3AB97-F75A-5E81-D0AD-C5145A0141C2}"/>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5" name="Substituent subsol 4">
            <a:extLst>
              <a:ext uri="{FF2B5EF4-FFF2-40B4-BE49-F238E27FC236}">
                <a16:creationId xmlns:a16="http://schemas.microsoft.com/office/drawing/2014/main" id="{2DE32D82-88D7-8C57-C4DC-3CC207EDF53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9F822E6-18C0-E589-B27E-90D532E60E69}"/>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402516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C48E55BC-8A69-6528-F029-8E7C1A508105}"/>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68A6C570-EED4-03C8-AD71-4B0CC0E57F1D}"/>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7B9034A1-20CE-54D7-C27A-993C1E85FEF8}"/>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5" name="Substituent subsol 4">
            <a:extLst>
              <a:ext uri="{FF2B5EF4-FFF2-40B4-BE49-F238E27FC236}">
                <a16:creationId xmlns:a16="http://schemas.microsoft.com/office/drawing/2014/main" id="{3ABEBF59-CB74-6629-5564-35A7027ACD9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6BA5FF9E-D02C-5B5F-E8DC-72F1BFE24A7C}"/>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101300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252F92-310F-158C-1F26-8AE6B2C93ED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DB299E5-B8A3-D5AC-DF06-31331AA8B282}"/>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0E517D8-F08F-9040-1366-AF0227E26279}"/>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5" name="Substituent subsol 4">
            <a:extLst>
              <a:ext uri="{FF2B5EF4-FFF2-40B4-BE49-F238E27FC236}">
                <a16:creationId xmlns:a16="http://schemas.microsoft.com/office/drawing/2014/main" id="{852E2814-53F1-FD44-400F-84452CEAD74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89C0302-ED38-27BC-8787-D06D0459D610}"/>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11196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2826530-A305-BBD1-F067-AB8741C9EF21}"/>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79FBE7F1-B86B-D4CA-DEE9-43693166B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52347E66-448B-9A91-86B0-1A4205FFBF71}"/>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5" name="Substituent subsol 4">
            <a:extLst>
              <a:ext uri="{FF2B5EF4-FFF2-40B4-BE49-F238E27FC236}">
                <a16:creationId xmlns:a16="http://schemas.microsoft.com/office/drawing/2014/main" id="{ED26699F-41F9-4473-3507-6BD2B1791BC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B44C082-DA2A-C906-6625-930DC5B14F1F}"/>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327448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7944A1A-DDB7-0912-8297-41089D03BD4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0ED76B4-4BAB-874D-F707-D5B5B21EE5CD}"/>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E7B2027-1517-58DF-C27D-F7CAFBF99895}"/>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B243EE1-D974-32D7-F8A1-B2530D693F06}"/>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6" name="Substituent subsol 5">
            <a:extLst>
              <a:ext uri="{FF2B5EF4-FFF2-40B4-BE49-F238E27FC236}">
                <a16:creationId xmlns:a16="http://schemas.microsoft.com/office/drawing/2014/main" id="{60F4F883-CFA7-7DAB-28E5-16E69F5F5F71}"/>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1A081366-9D50-1D17-0828-F900C88F624A}"/>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46965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BDE0AC2-5BB0-B2C6-6396-F1A18AF86947}"/>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0D237890-FB1C-EEDA-2E88-1A7E1A807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2F288F45-DD8B-1432-3BBD-032DBA0802CC}"/>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DE85EC88-03A2-3FE2-2F98-6C4FADD7F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786FAE18-97B0-20D5-188F-CDFBB35A4F30}"/>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7462365-F34C-CD11-2845-6CE500ACB4F4}"/>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8" name="Substituent subsol 7">
            <a:extLst>
              <a:ext uri="{FF2B5EF4-FFF2-40B4-BE49-F238E27FC236}">
                <a16:creationId xmlns:a16="http://schemas.microsoft.com/office/drawing/2014/main" id="{BEE44B15-DF33-A0D6-ADEB-86189F09E9C1}"/>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CD1E52D7-EB80-B502-CCB1-E31D1DE84C1E}"/>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145808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067D965-9AE5-24A4-89F4-129D6B0D614A}"/>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E65DFE9E-9FC2-C50C-B7D9-39F1EFA74C2C}"/>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4" name="Substituent subsol 3">
            <a:extLst>
              <a:ext uri="{FF2B5EF4-FFF2-40B4-BE49-F238E27FC236}">
                <a16:creationId xmlns:a16="http://schemas.microsoft.com/office/drawing/2014/main" id="{31B28429-46A1-80D1-921C-064E3D8A8D24}"/>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DACA7C97-CB29-9F09-0BB0-81CF04FAB77F}"/>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175779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2833D90D-040E-606A-CE3F-491F4C3D2C2C}"/>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3" name="Substituent subsol 2">
            <a:extLst>
              <a:ext uri="{FF2B5EF4-FFF2-40B4-BE49-F238E27FC236}">
                <a16:creationId xmlns:a16="http://schemas.microsoft.com/office/drawing/2014/main" id="{4FAF2888-20F8-E668-9CA2-0F991A8DEB71}"/>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AF6BBBD3-3D9A-F717-A7E0-8EBC6A518875}"/>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253999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BAB29D-86A6-F0C9-7354-8DC6209838B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A96C546-EACE-766C-52BF-F77A2A0F0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65800120-D2F7-E83A-BEB3-A5CF6FA8F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3FFB624-8012-965B-3077-1359605C7328}"/>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6" name="Substituent subsol 5">
            <a:extLst>
              <a:ext uri="{FF2B5EF4-FFF2-40B4-BE49-F238E27FC236}">
                <a16:creationId xmlns:a16="http://schemas.microsoft.com/office/drawing/2014/main" id="{C867F38F-BD4B-B6B7-0DB8-C47C0FD82A01}"/>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C9E4E5F8-B296-5CF4-5CF2-CBF2E7B1B812}"/>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310474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5691C37-6625-B347-E939-C63D43661A7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9A713A03-7EAB-9D85-87EB-8FBA318F3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F9B126F5-FE7B-B443-7A71-C73796AF8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55C4FFEE-7855-C551-10D6-DE4416FB5817}"/>
              </a:ext>
            </a:extLst>
          </p:cNvPr>
          <p:cNvSpPr>
            <a:spLocks noGrp="1"/>
          </p:cNvSpPr>
          <p:nvPr>
            <p:ph type="dt" sz="half" idx="10"/>
          </p:nvPr>
        </p:nvSpPr>
        <p:spPr/>
        <p:txBody>
          <a:bodyPr/>
          <a:lstStyle/>
          <a:p>
            <a:fld id="{B3914435-A2CB-4F1F-92A5-E2EC34A4BD94}" type="datetimeFigureOut">
              <a:rPr lang="en-US" smtClean="0"/>
              <a:t>11/17/2025</a:t>
            </a:fld>
            <a:endParaRPr lang="en-US"/>
          </a:p>
        </p:txBody>
      </p:sp>
      <p:sp>
        <p:nvSpPr>
          <p:cNvPr id="6" name="Substituent subsol 5">
            <a:extLst>
              <a:ext uri="{FF2B5EF4-FFF2-40B4-BE49-F238E27FC236}">
                <a16:creationId xmlns:a16="http://schemas.microsoft.com/office/drawing/2014/main" id="{9E340C03-946A-4FA5-C25F-F15D6C8E60C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474B5A94-0481-CC0A-B2CF-2F0781B275EB}"/>
              </a:ext>
            </a:extLst>
          </p:cNvPr>
          <p:cNvSpPr>
            <a:spLocks noGrp="1"/>
          </p:cNvSpPr>
          <p:nvPr>
            <p:ph type="sldNum" sz="quarter" idx="12"/>
          </p:nvPr>
        </p:nvSpPr>
        <p:spPr/>
        <p:txBody>
          <a:bodyPr/>
          <a:lstStyle/>
          <a:p>
            <a:fld id="{44E49437-3615-4C6C-8842-0EA70AE66558}" type="slidenum">
              <a:rPr lang="en-US" smtClean="0"/>
              <a:t>‹#›</a:t>
            </a:fld>
            <a:endParaRPr lang="en-US"/>
          </a:p>
        </p:txBody>
      </p:sp>
    </p:spTree>
    <p:extLst>
      <p:ext uri="{BB962C8B-B14F-4D97-AF65-F5344CB8AC3E}">
        <p14:creationId xmlns:p14="http://schemas.microsoft.com/office/powerpoint/2010/main" val="144364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54000"/>
          </a:schemeClr>
        </a:solid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B9719B5-E80D-73CB-D363-16786BD4E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1E679288-2030-F21A-0F2E-C3F580A49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0DB8EF4-E3B5-F4D7-C52B-8F091681D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14435-A2CB-4F1F-92A5-E2EC34A4BD94}" type="datetimeFigureOut">
              <a:rPr lang="en-US" smtClean="0"/>
              <a:t>11/17/2025</a:t>
            </a:fld>
            <a:endParaRPr lang="en-US"/>
          </a:p>
        </p:txBody>
      </p:sp>
      <p:sp>
        <p:nvSpPr>
          <p:cNvPr id="5" name="Substituent subsol 4">
            <a:extLst>
              <a:ext uri="{FF2B5EF4-FFF2-40B4-BE49-F238E27FC236}">
                <a16:creationId xmlns:a16="http://schemas.microsoft.com/office/drawing/2014/main" id="{DAFF3D8F-BE56-5850-313A-D7B85EA35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5D856477-137A-4D56-81F5-1DDE49094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49437-3615-4C6C-8842-0EA70AE66558}" type="slidenum">
              <a:rPr lang="en-US" smtClean="0"/>
              <a:t>‹#›</a:t>
            </a:fld>
            <a:endParaRPr lang="en-US"/>
          </a:p>
        </p:txBody>
      </p:sp>
    </p:spTree>
    <p:extLst>
      <p:ext uri="{BB962C8B-B14F-4D97-AF65-F5344CB8AC3E}">
        <p14:creationId xmlns:p14="http://schemas.microsoft.com/office/powerpoint/2010/main" val="204902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4B7AE0B-DE82-D90A-3AC9-A9D49E4272CE}"/>
              </a:ext>
            </a:extLst>
          </p:cNvPr>
          <p:cNvSpPr>
            <a:spLocks noGrp="1"/>
          </p:cNvSpPr>
          <p:nvPr>
            <p:ph type="ctrTitle"/>
          </p:nvPr>
        </p:nvSpPr>
        <p:spPr>
          <a:xfrm>
            <a:off x="2012093" y="3602926"/>
            <a:ext cx="8167813" cy="1378001"/>
          </a:xfrm>
        </p:spPr>
        <p:txBody>
          <a:bodyPr>
            <a:noAutofit/>
          </a:bodyPr>
          <a:lstStyle/>
          <a:p>
            <a:r>
              <a:rPr lang="en-US" sz="2800" dirty="0">
                <a:latin typeface="Times New Roman" panose="02020603050405020304" pitchFamily="18" charset="0"/>
                <a:cs typeface="Times New Roman" panose="02020603050405020304" pitchFamily="18" charset="0"/>
              </a:rPr>
              <a:t>STABILIREA ŞI/SAU MENŢINEREA STATUTULUI DE </a:t>
            </a:r>
            <a:r>
              <a:rPr lang="en-US" sz="2800" b="1" dirty="0">
                <a:latin typeface="Times New Roman" panose="02020603050405020304" pitchFamily="18" charset="0"/>
                <a:cs typeface="Times New Roman" panose="02020603050405020304" pitchFamily="18" charset="0"/>
              </a:rPr>
              <a:t>„LOCUL ŞI/SAU ZONEI DE PRODUCERE LIBER DE ORGANISME DĂUNĂTOARE PLANTELOR”</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pic>
        <p:nvPicPr>
          <p:cNvPr id="4" name="Imagine 3">
            <a:extLst>
              <a:ext uri="{FF2B5EF4-FFF2-40B4-BE49-F238E27FC236}">
                <a16:creationId xmlns:a16="http://schemas.microsoft.com/office/drawing/2014/main" id="{1DE65C25-87AA-4135-BBAA-45A76DF162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29" b="94979" l="10000" r="90000">
                        <a14:foregroundMark x1="31647" y1="19038" x2="31647" y2="19038"/>
                        <a14:foregroundMark x1="33176" y1="18619" x2="45176" y2="11925"/>
                        <a14:foregroundMark x1="45176" y1="11925" x2="57412" y2="16109"/>
                        <a14:foregroundMark x1="57412" y1="16109" x2="65412" y2="37029"/>
                        <a14:foregroundMark x1="65412" y1="37029" x2="65529" y2="37866"/>
                        <a14:foregroundMark x1="38235" y1="23222" x2="37765" y2="42887"/>
                        <a14:foregroundMark x1="37765" y1="42887" x2="45647" y2="61715"/>
                        <a14:foregroundMark x1="45647" y1="61715" x2="48353" y2="60460"/>
                        <a14:foregroundMark x1="68118" y1="28033" x2="73059" y2="42259"/>
                        <a14:foregroundMark x1="73059" y1="42259" x2="74118" y2="55858"/>
                        <a14:foregroundMark x1="74118" y1="55858" x2="71882" y2="64854"/>
                        <a14:foregroundMark x1="71882" y1="64854" x2="68353" y2="72176"/>
                        <a14:foregroundMark x1="68353" y1="72176" x2="68235" y2="72385"/>
                        <a14:foregroundMark x1="26588" y1="31172" x2="25059" y2="41213"/>
                        <a14:foregroundMark x1="25059" y1="41213" x2="25176" y2="55230"/>
                        <a14:foregroundMark x1="25176" y1="55230" x2="27412" y2="65272"/>
                        <a14:foregroundMark x1="27412" y1="65272" x2="32000" y2="70084"/>
                        <a14:foregroundMark x1="30235" y1="72385" x2="34588" y2="80544"/>
                        <a14:foregroundMark x1="34588" y1="80544" x2="53765" y2="90795"/>
                        <a14:foregroundMark x1="53765" y1="90795" x2="55647" y2="90167"/>
                        <a14:foregroundMark x1="70000" y1="73013" x2="63765" y2="82218"/>
                        <a14:foregroundMark x1="63765" y1="82218" x2="58353" y2="82845"/>
                        <a14:foregroundMark x1="58353" y1="82845" x2="56235" y2="84310"/>
                        <a14:foregroundMark x1="34588" y1="24268" x2="31647" y2="34310"/>
                        <a14:foregroundMark x1="31647" y1="34310" x2="32118" y2="46862"/>
                        <a14:foregroundMark x1="32118" y1="46862" x2="36235" y2="53556"/>
                        <a14:foregroundMark x1="36235" y1="53556" x2="42706" y2="56067"/>
                        <a14:foregroundMark x1="42706" y1="56067" x2="44000" y2="54603"/>
                        <a14:foregroundMark x1="42235" y1="66318" x2="57294" y2="70921"/>
                        <a14:foregroundMark x1="57294" y1="70921" x2="62941" y2="66946"/>
                        <a14:foregroundMark x1="62941" y1="66946" x2="67059" y2="61088"/>
                        <a14:foregroundMark x1="64471" y1="22176" x2="70000" y2="60460"/>
                        <a14:foregroundMark x1="72471" y1="25314" x2="67765" y2="17992"/>
                        <a14:foregroundMark x1="67765" y1="17992" x2="61412" y2="14435"/>
                        <a14:foregroundMark x1="61412" y1="14435" x2="52353" y2="2929"/>
                        <a14:foregroundMark x1="52353" y1="2929" x2="47529" y2="5858"/>
                        <a14:foregroundMark x1="28706" y1="75732" x2="28706" y2="75732"/>
                        <a14:foregroundMark x1="74706" y1="64435" x2="74706" y2="64435"/>
                        <a14:foregroundMark x1="72824" y1="72594" x2="72824" y2="72594"/>
                        <a14:foregroundMark x1="70941" y1="79079" x2="70941" y2="79079"/>
                        <a14:foregroundMark x1="65294" y1="87238" x2="65294" y2="87238"/>
                        <a14:foregroundMark x1="62824" y1="90795" x2="62824" y2="90795"/>
                        <a14:foregroundMark x1="55647" y1="94979" x2="55647" y2="94979"/>
                      </a14:backgroundRemoval>
                    </a14:imgEffect>
                  </a14:imgLayer>
                </a14:imgProps>
              </a:ext>
            </a:extLst>
          </a:blip>
          <a:stretch>
            <a:fillRect/>
          </a:stretch>
        </p:blipFill>
        <p:spPr>
          <a:xfrm>
            <a:off x="5215881" y="5689448"/>
            <a:ext cx="1760237" cy="989874"/>
          </a:xfrm>
          <a:prstGeom prst="rect">
            <a:avLst/>
          </a:prstGeom>
        </p:spPr>
      </p:pic>
      <p:sp>
        <p:nvSpPr>
          <p:cNvPr id="6" name="Dreptunghi 5">
            <a:extLst>
              <a:ext uri="{FF2B5EF4-FFF2-40B4-BE49-F238E27FC236}">
                <a16:creationId xmlns:a16="http://schemas.microsoft.com/office/drawing/2014/main" id="{F4BADB08-4FC8-2A7F-8FDE-D87A333E0185}"/>
              </a:ext>
            </a:extLst>
          </p:cNvPr>
          <p:cNvSpPr/>
          <p:nvPr/>
        </p:nvSpPr>
        <p:spPr>
          <a:xfrm>
            <a:off x="3933251" y="1470256"/>
            <a:ext cx="4325491" cy="6762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dirty="0">
                <a:solidFill>
                  <a:schemeClr val="accent1">
                    <a:lumMod val="75000"/>
                  </a:schemeClr>
                </a:solidFill>
                <a:latin typeface="Arial" panose="020B0604020202020204" pitchFamily="34" charset="0"/>
                <a:cs typeface="Arial" panose="020B0604020202020204" pitchFamily="34" charset="0"/>
              </a:rPr>
              <a:t>DIRECȚIA PROTECȚIA PLANTELOR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Dreptunghi 6">
            <a:extLst>
              <a:ext uri="{FF2B5EF4-FFF2-40B4-BE49-F238E27FC236}">
                <a16:creationId xmlns:a16="http://schemas.microsoft.com/office/drawing/2014/main" id="{602E8B22-7F82-A04D-285B-E8DA6FE53A38}"/>
              </a:ext>
            </a:extLst>
          </p:cNvPr>
          <p:cNvSpPr/>
          <p:nvPr/>
        </p:nvSpPr>
        <p:spPr>
          <a:xfrm>
            <a:off x="1843625" y="2099875"/>
            <a:ext cx="8336281" cy="514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sz="1600" dirty="0">
                <a:solidFill>
                  <a:schemeClr val="accent1">
                    <a:lumMod val="75000"/>
                  </a:schemeClr>
                </a:solidFill>
                <a:latin typeface="Bookman Old Style" panose="02050604050505020204" pitchFamily="18" charset="0"/>
              </a:rPr>
              <a:t>PROCEDURĂ SPECIFICĂ</a:t>
            </a:r>
            <a:endParaRPr lang="en-US" sz="1600" dirty="0">
              <a:solidFill>
                <a:schemeClr val="accent1">
                  <a:lumMod val="75000"/>
                </a:schemeClr>
              </a:solidFill>
              <a:latin typeface="Bookman Old Style" panose="02050604050505020204" pitchFamily="18" charset="0"/>
            </a:endParaRPr>
          </a:p>
        </p:txBody>
      </p:sp>
      <p:pic>
        <p:nvPicPr>
          <p:cNvPr id="10" name="Imagine 9">
            <a:extLst>
              <a:ext uri="{FF2B5EF4-FFF2-40B4-BE49-F238E27FC236}">
                <a16:creationId xmlns:a16="http://schemas.microsoft.com/office/drawing/2014/main" id="{37FE2350-0AF7-4391-9F24-0273A47C8984}"/>
              </a:ext>
            </a:extLst>
          </p:cNvPr>
          <p:cNvPicPr>
            <a:picLocks noChangeAspect="1"/>
          </p:cNvPicPr>
          <p:nvPr/>
        </p:nvPicPr>
        <p:blipFill>
          <a:blip r:embed="rId4"/>
          <a:stretch>
            <a:fillRect/>
          </a:stretch>
        </p:blipFill>
        <p:spPr>
          <a:xfrm>
            <a:off x="5735931" y="153039"/>
            <a:ext cx="720132" cy="906916"/>
          </a:xfrm>
          <a:prstGeom prst="rect">
            <a:avLst/>
          </a:prstGeom>
        </p:spPr>
      </p:pic>
      <p:cxnSp>
        <p:nvCxnSpPr>
          <p:cNvPr id="12" name="Conector drept 11">
            <a:extLst>
              <a:ext uri="{FF2B5EF4-FFF2-40B4-BE49-F238E27FC236}">
                <a16:creationId xmlns:a16="http://schemas.microsoft.com/office/drawing/2014/main" id="{9D923596-8C2E-A2D2-7AA3-A6C5DCC54A3B}"/>
              </a:ext>
            </a:extLst>
          </p:cNvPr>
          <p:cNvCxnSpPr>
            <a:cxnSpLocks/>
          </p:cNvCxnSpPr>
          <p:nvPr/>
        </p:nvCxnSpPr>
        <p:spPr>
          <a:xfrm>
            <a:off x="1769852" y="568748"/>
            <a:ext cx="0" cy="574975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 name="Conector drept 12">
            <a:extLst>
              <a:ext uri="{FF2B5EF4-FFF2-40B4-BE49-F238E27FC236}">
                <a16:creationId xmlns:a16="http://schemas.microsoft.com/office/drawing/2014/main" id="{9F3448C7-8D50-3989-4A45-0F688505FB46}"/>
              </a:ext>
            </a:extLst>
          </p:cNvPr>
          <p:cNvCxnSpPr>
            <a:cxnSpLocks/>
          </p:cNvCxnSpPr>
          <p:nvPr/>
        </p:nvCxnSpPr>
        <p:spPr>
          <a:xfrm>
            <a:off x="2012094" y="568748"/>
            <a:ext cx="0" cy="5749756"/>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8" name="Conector drept 17">
            <a:extLst>
              <a:ext uri="{FF2B5EF4-FFF2-40B4-BE49-F238E27FC236}">
                <a16:creationId xmlns:a16="http://schemas.microsoft.com/office/drawing/2014/main" id="{B68EFC78-D07F-0C64-CA41-EDD967554BD6}"/>
              </a:ext>
            </a:extLst>
          </p:cNvPr>
          <p:cNvCxnSpPr>
            <a:cxnSpLocks/>
          </p:cNvCxnSpPr>
          <p:nvPr/>
        </p:nvCxnSpPr>
        <p:spPr>
          <a:xfrm>
            <a:off x="10435316" y="554122"/>
            <a:ext cx="0" cy="5749756"/>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9" name="Conector drept 18">
            <a:extLst>
              <a:ext uri="{FF2B5EF4-FFF2-40B4-BE49-F238E27FC236}">
                <a16:creationId xmlns:a16="http://schemas.microsoft.com/office/drawing/2014/main" id="{D01D9FE9-F079-4F7D-EAFE-90B80BACDA25}"/>
              </a:ext>
            </a:extLst>
          </p:cNvPr>
          <p:cNvCxnSpPr>
            <a:cxnSpLocks/>
          </p:cNvCxnSpPr>
          <p:nvPr/>
        </p:nvCxnSpPr>
        <p:spPr>
          <a:xfrm>
            <a:off x="10202070" y="554122"/>
            <a:ext cx="0" cy="5749756"/>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22" name="Dreptunghi 21">
            <a:extLst>
              <a:ext uri="{FF2B5EF4-FFF2-40B4-BE49-F238E27FC236}">
                <a16:creationId xmlns:a16="http://schemas.microsoft.com/office/drawing/2014/main" id="{E47F7EE2-5698-2BBE-978E-C2315A833143}"/>
              </a:ext>
            </a:extLst>
          </p:cNvPr>
          <p:cNvSpPr/>
          <p:nvPr/>
        </p:nvSpPr>
        <p:spPr>
          <a:xfrm>
            <a:off x="5419241" y="4980927"/>
            <a:ext cx="1760237" cy="363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dirty="0">
                <a:solidFill>
                  <a:schemeClr val="accent1">
                    <a:lumMod val="75000"/>
                  </a:schemeClr>
                </a:solidFill>
                <a:latin typeface="Times New Roman" panose="02020603050405020304" pitchFamily="18" charset="0"/>
                <a:cs typeface="Times New Roman" panose="02020603050405020304" pitchFamily="18" charset="0"/>
              </a:rPr>
              <a:t>Alina ROȘCA</a:t>
            </a:r>
          </a:p>
        </p:txBody>
      </p:sp>
    </p:spTree>
    <p:extLst>
      <p:ext uri="{BB962C8B-B14F-4D97-AF65-F5344CB8AC3E}">
        <p14:creationId xmlns:p14="http://schemas.microsoft.com/office/powerpoint/2010/main" val="141729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E24DB-1B0B-983B-4CF2-1BA3F6207B2F}"/>
            </a:ext>
          </a:extLst>
        </p:cNvPr>
        <p:cNvGrpSpPr/>
        <p:nvPr/>
      </p:nvGrpSpPr>
      <p:grpSpPr>
        <a:xfrm>
          <a:off x="0" y="0"/>
          <a:ext cx="0" cy="0"/>
          <a:chOff x="0" y="0"/>
          <a:chExt cx="0" cy="0"/>
        </a:xfrm>
      </p:grpSpPr>
      <p:sp>
        <p:nvSpPr>
          <p:cNvPr id="2" name="Titlu 1">
            <a:extLst>
              <a:ext uri="{FF2B5EF4-FFF2-40B4-BE49-F238E27FC236}">
                <a16:creationId xmlns:a16="http://schemas.microsoft.com/office/drawing/2014/main" id="{3F47B388-429E-FB19-DF80-DA74F4B81323}"/>
              </a:ext>
            </a:extLst>
          </p:cNvPr>
          <p:cNvSpPr>
            <a:spLocks noGrp="1"/>
          </p:cNvSpPr>
          <p:nvPr>
            <p:ph type="title"/>
          </p:nvPr>
        </p:nvSpPr>
        <p:spPr>
          <a:xfrm>
            <a:off x="1511145" y="55572"/>
            <a:ext cx="9169708" cy="922137"/>
          </a:xfrm>
        </p:spPr>
        <p:txBody>
          <a:bodyPr>
            <a:noAutofit/>
          </a:bodyPr>
          <a:lstStyle/>
          <a:p>
            <a:r>
              <a:rPr lang="ro-MD" sz="3600" dirty="0">
                <a:latin typeface="Century" panose="02040604050505020304" pitchFamily="18" charset="0"/>
              </a:rPr>
              <a:t>Suspendarea statutului de „Zonă liberă”</a:t>
            </a:r>
            <a:endParaRPr lang="en-US" sz="3600" dirty="0">
              <a:latin typeface="Century" panose="02040604050505020304" pitchFamily="18" charset="0"/>
            </a:endParaRPr>
          </a:p>
        </p:txBody>
      </p:sp>
      <p:sp>
        <p:nvSpPr>
          <p:cNvPr id="4" name="Dreptunghi 3">
            <a:extLst>
              <a:ext uri="{FF2B5EF4-FFF2-40B4-BE49-F238E27FC236}">
                <a16:creationId xmlns:a16="http://schemas.microsoft.com/office/drawing/2014/main" id="{A4B8B897-BECB-31BF-32E9-AA4D013E45AE}"/>
              </a:ext>
            </a:extLst>
          </p:cNvPr>
          <p:cNvSpPr/>
          <p:nvPr/>
        </p:nvSpPr>
        <p:spPr>
          <a:xfrm>
            <a:off x="484299" y="991264"/>
            <a:ext cx="11375192" cy="65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15000"/>
              </a:lnSpc>
              <a:spcAft>
                <a:spcPts val="800"/>
              </a:spcAft>
              <a:buFont typeface="Arial" panose="020B0604020202020204" pitchFamily="34" charset="0"/>
              <a:buChar char="•"/>
            </a:pPr>
            <a:r>
              <a:rPr lang="ro-MD" sz="2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Depistarea organismelor dăunătoare reglementate, în timpul procedurii de verificare;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Dreptunghi 22">
            <a:extLst>
              <a:ext uri="{FF2B5EF4-FFF2-40B4-BE49-F238E27FC236}">
                <a16:creationId xmlns:a16="http://schemas.microsoft.com/office/drawing/2014/main" id="{1E8E4098-EC4F-752B-5E96-26010D9E7BFE}"/>
              </a:ext>
            </a:extLst>
          </p:cNvPr>
          <p:cNvSpPr/>
          <p:nvPr/>
        </p:nvSpPr>
        <p:spPr>
          <a:xfrm>
            <a:off x="484299" y="1724450"/>
            <a:ext cx="11375192" cy="65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just">
              <a:lnSpc>
                <a:spcPct val="107000"/>
              </a:lnSpc>
              <a:buFont typeface="Arial" panose="020B0604020202020204" pitchFamily="34" charset="0"/>
              <a:buChar char="•"/>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Neînștiințarea depistării organismelor dăunătoare reglementate pe teritoriul locului de producție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Dreptunghi 23">
            <a:extLst>
              <a:ext uri="{FF2B5EF4-FFF2-40B4-BE49-F238E27FC236}">
                <a16:creationId xmlns:a16="http://schemas.microsoft.com/office/drawing/2014/main" id="{E067E534-BA68-7064-A3D5-7BDCA9BE3967}"/>
              </a:ext>
            </a:extLst>
          </p:cNvPr>
          <p:cNvSpPr/>
          <p:nvPr/>
        </p:nvSpPr>
        <p:spPr>
          <a:xfrm>
            <a:off x="484299" y="2436046"/>
            <a:ext cx="11375192" cy="5628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just">
              <a:lnSpc>
                <a:spcPct val="107000"/>
              </a:lnSpc>
              <a:buFont typeface="Arial" panose="020B0604020202020204" pitchFamily="34" charset="0"/>
              <a:buChar char="•"/>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Înscrierea în registru a datelor eronate privind starea fitosanitară;</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Dreptunghi 27">
            <a:extLst>
              <a:ext uri="{FF2B5EF4-FFF2-40B4-BE49-F238E27FC236}">
                <a16:creationId xmlns:a16="http://schemas.microsoft.com/office/drawing/2014/main" id="{2A0EF805-799A-A93E-587C-FD2CCA1FFF66}"/>
              </a:ext>
            </a:extLst>
          </p:cNvPr>
          <p:cNvSpPr/>
          <p:nvPr/>
        </p:nvSpPr>
        <p:spPr>
          <a:xfrm>
            <a:off x="596642" y="4561103"/>
            <a:ext cx="5173967" cy="5878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07000"/>
              </a:lnSpc>
            </a:pPr>
            <a:endParaRPr lang="en-US"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Dreptunghi 28">
            <a:extLst>
              <a:ext uri="{FF2B5EF4-FFF2-40B4-BE49-F238E27FC236}">
                <a16:creationId xmlns:a16="http://schemas.microsoft.com/office/drawing/2014/main" id="{C02A839A-1AD5-1916-CAF6-2F4E2820D689}"/>
              </a:ext>
            </a:extLst>
          </p:cNvPr>
          <p:cNvSpPr/>
          <p:nvPr/>
        </p:nvSpPr>
        <p:spPr>
          <a:xfrm>
            <a:off x="484299" y="3054270"/>
            <a:ext cx="11486028" cy="815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07000"/>
              </a:lnSpc>
              <a:spcAft>
                <a:spcPts val="800"/>
              </a:spcAft>
              <a:buFont typeface="Arial" panose="020B0604020202020204" pitchFamily="34" charset="0"/>
              <a:buChar char="•"/>
            </a:pPr>
            <a:r>
              <a:rPr lang="ro-MD" sz="2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eînștiințarea despre modificarea datelor specificate în cerere privind stabilirea și/sau menținerea statutului oficial al locului de producere liber de OD reglementate;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reptunghi 2">
            <a:extLst>
              <a:ext uri="{FF2B5EF4-FFF2-40B4-BE49-F238E27FC236}">
                <a16:creationId xmlns:a16="http://schemas.microsoft.com/office/drawing/2014/main" id="{D8BB5EEC-DAC6-DD25-67BF-1850BEAD8E8D}"/>
              </a:ext>
            </a:extLst>
          </p:cNvPr>
          <p:cNvSpPr/>
          <p:nvPr/>
        </p:nvSpPr>
        <p:spPr>
          <a:xfrm>
            <a:off x="484299" y="3925443"/>
            <a:ext cx="11486028" cy="784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just">
              <a:lnSpc>
                <a:spcPct val="107000"/>
              </a:lnSpc>
              <a:buFont typeface="Arial" panose="020B0604020202020204" pitchFamily="34" charset="0"/>
              <a:buChar char="•"/>
            </a:pPr>
            <a:r>
              <a:rPr lang="ro-MD"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ro-MD"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erespectarea indicațiilor inspectorilor fitosanitari de stat și a obligațiilor în domeniul carantinei fitosanitare, așa cum prevede cadrul legal existent;</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Dreptunghi 4">
            <a:extLst>
              <a:ext uri="{FF2B5EF4-FFF2-40B4-BE49-F238E27FC236}">
                <a16:creationId xmlns:a16="http://schemas.microsoft.com/office/drawing/2014/main" id="{806D7E90-4AF9-C154-30B7-2A6BD27D0476}"/>
              </a:ext>
            </a:extLst>
          </p:cNvPr>
          <p:cNvSpPr/>
          <p:nvPr/>
        </p:nvSpPr>
        <p:spPr>
          <a:xfrm>
            <a:off x="484299" y="4773952"/>
            <a:ext cx="11486028" cy="784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07000"/>
              </a:lnSpc>
              <a:buFont typeface="Arial" panose="020B0604020202020204" pitchFamily="34" charset="0"/>
              <a:buChar char="•"/>
            </a:pPr>
            <a:r>
              <a:rPr lang="ro-MD" sz="2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t>
            </a: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arvenirea notificărilor privind nerespectarea cerințelor fitosanitare ale țărilor de import cu referire la producția cultivată în LZPL respectiv.</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64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a:extLst>
              <a:ext uri="{FF2B5EF4-FFF2-40B4-BE49-F238E27FC236}">
                <a16:creationId xmlns:a16="http://schemas.microsoft.com/office/drawing/2014/main" id="{79A00287-B5D6-C6DB-FA01-3BFB51A3FCD5}"/>
              </a:ext>
            </a:extLst>
          </p:cNvPr>
          <p:cNvSpPr/>
          <p:nvPr/>
        </p:nvSpPr>
        <p:spPr>
          <a:xfrm>
            <a:off x="182325" y="372444"/>
            <a:ext cx="11475720" cy="913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sz="3600" dirty="0">
                <a:solidFill>
                  <a:srgbClr val="002060"/>
                </a:solidFill>
                <a:latin typeface="Century" panose="02040604050505020304" pitchFamily="18" charset="0"/>
                <a:cs typeface="Times New Roman" panose="02020603050405020304" pitchFamily="18" charset="0"/>
              </a:rPr>
              <a:t>Supravegherea generală</a:t>
            </a:r>
            <a:endParaRPr lang="en-US" sz="3600" dirty="0">
              <a:solidFill>
                <a:srgbClr val="002060"/>
              </a:solidFill>
              <a:latin typeface="Century" panose="02040604050505020304" pitchFamily="18" charset="0"/>
              <a:cs typeface="Times New Roman" panose="02020603050405020304" pitchFamily="18" charset="0"/>
            </a:endParaRPr>
          </a:p>
        </p:txBody>
      </p:sp>
      <p:sp>
        <p:nvSpPr>
          <p:cNvPr id="2" name="Dreptunghi 1">
            <a:extLst>
              <a:ext uri="{FF2B5EF4-FFF2-40B4-BE49-F238E27FC236}">
                <a16:creationId xmlns:a16="http://schemas.microsoft.com/office/drawing/2014/main" id="{7FD8904E-ED48-BFB3-FA41-EDD54574E07E}"/>
              </a:ext>
            </a:extLst>
          </p:cNvPr>
          <p:cNvSpPr/>
          <p:nvPr/>
        </p:nvSpPr>
        <p:spPr>
          <a:xfrm>
            <a:off x="824346" y="1945906"/>
            <a:ext cx="10543308" cy="35144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Supravegherea organismelor dăunătoare se va efectua de către ANSA în comun cu autoritățile publice locale, cu Academia de Științe a Moldovei, cu alte instituții de cercetări științifice, cu instituții de învățământ și asociații obștești de profil, precum și persoane fizice după caz.</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 toata perioada desfășurări activității, inspectorul are obligația de a verifica respectarea condițiilor de carantină și de a se asigura că nu există risc de răspândire a organismelor dăunătoare.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Monitorizarea în LZPL se desfășoară pe parcursul întregului sezon de vegetație a culturilor agricole, utilizând următoarele metode de observații: supravegherea vizuală, capcane cu feromoni, capcane cu lumină, cosiri cu fileul entomologic etc. Perioadele respective pot fi decalate în funcție de condițiile locale.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4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54D8F-B5B1-3B6B-EAAB-DDF9708C4E1A}"/>
            </a:ext>
          </a:extLst>
        </p:cNvPr>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71FCDEE-7920-09BB-C025-E94F8DC10FEF}"/>
              </a:ext>
            </a:extLst>
          </p:cNvPr>
          <p:cNvGraphicFramePr>
            <a:graphicFrameLocks noGrp="1"/>
          </p:cNvGraphicFramePr>
          <p:nvPr>
            <p:extLst>
              <p:ext uri="{D42A27DB-BD31-4B8C-83A1-F6EECF244321}">
                <p14:modId xmlns:p14="http://schemas.microsoft.com/office/powerpoint/2010/main" val="3681005385"/>
              </p:ext>
            </p:extLst>
          </p:nvPr>
        </p:nvGraphicFramePr>
        <p:xfrm>
          <a:off x="942109" y="732757"/>
          <a:ext cx="10307782" cy="5392485"/>
        </p:xfrm>
        <a:graphic>
          <a:graphicData uri="http://schemas.openxmlformats.org/drawingml/2006/table">
            <a:tbl>
              <a:tblPr firstRow="1" bandRow="1">
                <a:tableStyleId>{2D5ABB26-0587-4C30-8999-92F81FD0307C}</a:tableStyleId>
              </a:tblPr>
              <a:tblGrid>
                <a:gridCol w="2799501">
                  <a:extLst>
                    <a:ext uri="{9D8B030D-6E8A-4147-A177-3AD203B41FA5}">
                      <a16:colId xmlns:a16="http://schemas.microsoft.com/office/drawing/2014/main" val="2573228365"/>
                    </a:ext>
                  </a:extLst>
                </a:gridCol>
                <a:gridCol w="7508281">
                  <a:extLst>
                    <a:ext uri="{9D8B030D-6E8A-4147-A177-3AD203B41FA5}">
                      <a16:colId xmlns:a16="http://schemas.microsoft.com/office/drawing/2014/main" val="2962021199"/>
                    </a:ext>
                  </a:extLst>
                </a:gridCol>
              </a:tblGrid>
              <a:tr h="2686794">
                <a:tc>
                  <a:txBody>
                    <a:bodyPr/>
                    <a:lstStyle/>
                    <a:p>
                      <a:pPr algn="ctr"/>
                      <a:r>
                        <a:rPr lang="ro-MD" sz="2400" b="1" kern="1200" dirty="0">
                          <a:solidFill>
                            <a:schemeClr val="tx1"/>
                          </a:solidFill>
                          <a:effectLst/>
                          <a:latin typeface="Times New Roman" panose="02020603050405020304" pitchFamily="18" charset="0"/>
                          <a:ea typeface="+mn-ea"/>
                          <a:cs typeface="Times New Roman" panose="02020603050405020304" pitchFamily="18" charset="0"/>
                        </a:rPr>
                        <a:t>Măsurile fitosanitare de menținere a LZPL</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MD" sz="2200" kern="1200" dirty="0">
                          <a:solidFill>
                            <a:schemeClr val="tx1"/>
                          </a:solidFill>
                          <a:effectLst/>
                          <a:latin typeface="Times New Roman" panose="02020603050405020304" pitchFamily="18" charset="0"/>
                          <a:ea typeface="+mn-ea"/>
                          <a:cs typeface="Times New Roman" panose="02020603050405020304" pitchFamily="18" charset="0"/>
                        </a:rPr>
                        <a:t>În LZPL se vor aplica toate metodele agrotehnice, inclusiv de combatere a organismelor dăunătoare plantelor agricole, care previn dezvoltarea populațiilor de organisme dăunătoare și diminuează densitatea acestora până la nimicirea și/sau nivelul minim justificat economic.</a:t>
                      </a:r>
                      <a:endParaRPr lang="en-US" sz="2200" kern="1200" dirty="0">
                        <a:solidFill>
                          <a:schemeClr val="tx1"/>
                        </a:solidFill>
                        <a:effectLst/>
                        <a:latin typeface="Times New Roman" panose="02020603050405020304" pitchFamily="18" charset="0"/>
                        <a:ea typeface="+mn-ea"/>
                        <a:cs typeface="Times New Roman" panose="02020603050405020304" pitchFamily="18" charset="0"/>
                      </a:endParaRPr>
                    </a:p>
                    <a:p>
                      <a:r>
                        <a:rPr lang="ro-MD" sz="2200" b="1" kern="1200" dirty="0">
                          <a:solidFill>
                            <a:schemeClr val="tx1"/>
                          </a:solidFill>
                          <a:effectLst/>
                          <a:latin typeface="Times New Roman" panose="02020603050405020304" pitchFamily="18" charset="0"/>
                          <a:ea typeface="+mn-ea"/>
                          <a:cs typeface="Times New Roman" panose="02020603050405020304" pitchFamily="18" charset="0"/>
                        </a:rPr>
                        <a:t>Măsuri de reglementare:</a:t>
                      </a:r>
                      <a:r>
                        <a:rPr lang="ro-MD" sz="2200" kern="1200" dirty="0">
                          <a:solidFill>
                            <a:schemeClr val="tx1"/>
                          </a:solidFill>
                          <a:effectLst/>
                          <a:latin typeface="Times New Roman" panose="02020603050405020304" pitchFamily="18" charset="0"/>
                          <a:ea typeface="+mn-ea"/>
                          <a:cs typeface="Times New Roman" panose="02020603050405020304" pitchFamily="18" charset="0"/>
                        </a:rPr>
                        <a:t> aplicarea măsurilor fitosanitare pentru a menține statutul de LZPL este justificat numai în condițiile favorabile de mediu pentru aclimatizarea unui dăunător.</a:t>
                      </a:r>
                      <a:endParaRPr lang="en-US"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144979"/>
                  </a:ext>
                </a:extLst>
              </a:tr>
              <a:tr h="2618805">
                <a:tc>
                  <a:txBody>
                    <a:bodyPr/>
                    <a:lstStyle/>
                    <a:p>
                      <a:pPr algn="ctr"/>
                      <a:r>
                        <a:rPr lang="ro-MD" sz="2400" b="1" kern="1200" dirty="0">
                          <a:solidFill>
                            <a:schemeClr val="tx1"/>
                          </a:solidFill>
                          <a:effectLst/>
                          <a:latin typeface="Times New Roman" panose="02020603050405020304" pitchFamily="18" charset="0"/>
                          <a:ea typeface="+mn-ea"/>
                          <a:cs typeface="Times New Roman" panose="02020603050405020304" pitchFamily="18" charset="0"/>
                        </a:rPr>
                        <a:t>Sistemul de control în LZPL</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MD" sz="2200" kern="1200" dirty="0">
                          <a:solidFill>
                            <a:schemeClr val="tx1"/>
                          </a:solidFill>
                          <a:effectLst/>
                          <a:latin typeface="Times New Roman" panose="02020603050405020304" pitchFamily="18" charset="0"/>
                          <a:ea typeface="+mn-ea"/>
                          <a:cs typeface="Times New Roman" panose="02020603050405020304" pitchFamily="18" charset="0"/>
                        </a:rPr>
                        <a:t>Inspectorii fitosanitari din cadrul STSA vor evalua și verifica eficacitatea măsurilor de protecție a plantelor aplicate, pe baza datelor de evidență a aplicării pesticidelor și rezultatelor monitorizării organismelor dăunătoare prin cercetări direcționate pentru identificarea dăunătorilor sau controlul sondajelor, care trebuie să se efectueze în conformitate cu legislația în vigoare - date care se înscriu în registrele electronice din Google Drive.</a:t>
                      </a:r>
                      <a:endParaRPr lang="en-US"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908767"/>
                  </a:ext>
                </a:extLst>
              </a:tr>
            </a:tbl>
          </a:graphicData>
        </a:graphic>
      </p:graphicFrame>
    </p:spTree>
    <p:extLst>
      <p:ext uri="{BB962C8B-B14F-4D97-AF65-F5344CB8AC3E}">
        <p14:creationId xmlns:p14="http://schemas.microsoft.com/office/powerpoint/2010/main" val="179383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B405733A-9334-7BC9-6C02-2E2D8C84D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50"/>
          </a:xfrm>
          <a:prstGeom prst="rect">
            <a:avLst/>
          </a:prstGeom>
        </p:spPr>
      </p:pic>
      <p:sp>
        <p:nvSpPr>
          <p:cNvPr id="6" name="Titlu 1">
            <a:extLst>
              <a:ext uri="{FF2B5EF4-FFF2-40B4-BE49-F238E27FC236}">
                <a16:creationId xmlns:a16="http://schemas.microsoft.com/office/drawing/2014/main" id="{A7F67973-0697-68CC-0825-4071F38CC5C0}"/>
              </a:ext>
            </a:extLst>
          </p:cNvPr>
          <p:cNvSpPr txBox="1">
            <a:spLocks/>
          </p:cNvSpPr>
          <p:nvPr/>
        </p:nvSpPr>
        <p:spPr>
          <a:xfrm>
            <a:off x="6665976" y="4648263"/>
            <a:ext cx="552602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o-MD" sz="4000" b="1" dirty="0">
                <a:solidFill>
                  <a:schemeClr val="accent6">
                    <a:lumMod val="20000"/>
                    <a:lumOff val="80000"/>
                  </a:schemeClr>
                </a:solidFill>
                <a:latin typeface="Bookman Old Style" panose="02050604050505020204" pitchFamily="18" charset="0"/>
              </a:rPr>
              <a:t>Mulțumesc </a:t>
            </a:r>
          </a:p>
          <a:p>
            <a:pPr algn="r"/>
            <a:r>
              <a:rPr lang="ro-MD" sz="4000" b="1" dirty="0">
                <a:solidFill>
                  <a:schemeClr val="accent6">
                    <a:lumMod val="20000"/>
                    <a:lumOff val="80000"/>
                  </a:schemeClr>
                </a:solidFill>
                <a:latin typeface="Bookman Old Style" panose="02050604050505020204" pitchFamily="18" charset="0"/>
              </a:rPr>
              <a:t>pentru atenție!</a:t>
            </a:r>
            <a:endParaRPr lang="en-US" sz="4000" b="1" dirty="0">
              <a:solidFill>
                <a:schemeClr val="accent6">
                  <a:lumMod val="20000"/>
                  <a:lumOff val="80000"/>
                </a:schemeClr>
              </a:solidFill>
              <a:latin typeface="Bookman Old Style" panose="02050604050505020204" pitchFamily="18" charset="0"/>
            </a:endParaRPr>
          </a:p>
        </p:txBody>
      </p:sp>
    </p:spTree>
    <p:extLst>
      <p:ext uri="{BB962C8B-B14F-4D97-AF65-F5344CB8AC3E}">
        <p14:creationId xmlns:p14="http://schemas.microsoft.com/office/powerpoint/2010/main" val="305514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432F-BF51-D627-6507-467AC3F13973}"/>
            </a:ext>
          </a:extLst>
        </p:cNvPr>
        <p:cNvGrpSpPr/>
        <p:nvPr/>
      </p:nvGrpSpPr>
      <p:grpSpPr>
        <a:xfrm>
          <a:off x="0" y="0"/>
          <a:ext cx="0" cy="0"/>
          <a:chOff x="0" y="0"/>
          <a:chExt cx="0" cy="0"/>
        </a:xfrm>
      </p:grpSpPr>
      <p:sp>
        <p:nvSpPr>
          <p:cNvPr id="2" name="Dreptunghi 1">
            <a:extLst>
              <a:ext uri="{FF2B5EF4-FFF2-40B4-BE49-F238E27FC236}">
                <a16:creationId xmlns:a16="http://schemas.microsoft.com/office/drawing/2014/main" id="{1A26EC2A-8E53-5275-2075-4E06256F3615}"/>
              </a:ext>
            </a:extLst>
          </p:cNvPr>
          <p:cNvSpPr/>
          <p:nvPr/>
        </p:nvSpPr>
        <p:spPr>
          <a:xfrm>
            <a:off x="785692" y="3108960"/>
            <a:ext cx="10620616" cy="19913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04863" indent="-804863" algn="just"/>
            <a:r>
              <a:rPr lang="ro-MD" sz="2000" b="1" i="1" noProof="0" dirty="0">
                <a:solidFill>
                  <a:schemeClr val="tx1"/>
                </a:solidFill>
                <a:latin typeface="Times New Roman" panose="02020603050405020304" pitchFamily="18" charset="0"/>
                <a:cs typeface="Times New Roman" panose="02020603050405020304" pitchFamily="18" charset="0"/>
              </a:rPr>
              <a:t>DOMENIUL DE APLICARE</a:t>
            </a:r>
            <a:r>
              <a:rPr lang="ro-MD" sz="2000" noProof="0" dirty="0">
                <a:solidFill>
                  <a:schemeClr val="tx1"/>
                </a:solidFill>
                <a:latin typeface="Times New Roman" panose="02020603050405020304" pitchFamily="18" charset="0"/>
                <a:cs typeface="Times New Roman" panose="02020603050405020304" pitchFamily="18" charset="0"/>
              </a:rPr>
              <a:t>: Procedura se aplică tuturor sectoarelor de producere, inclusiv centrelor de depozitare și locurilor de păstrare a plantelor și produselor de origine vegetală supuse controlului fitosanitar.</a:t>
            </a:r>
          </a:p>
          <a:p>
            <a:pPr marL="804863" indent="-804863" algn="just"/>
            <a:r>
              <a:rPr lang="ro-MD" sz="2000" noProof="0" dirty="0">
                <a:solidFill>
                  <a:schemeClr val="tx1"/>
                </a:solidFill>
                <a:latin typeface="Times New Roman" panose="02020603050405020304" pitchFamily="18" charset="0"/>
                <a:cs typeface="Times New Roman" panose="02020603050405020304" pitchFamily="18" charset="0"/>
              </a:rPr>
              <a:t>Principiile locului și/sau zonei libere se aplică pentru:</a:t>
            </a:r>
          </a:p>
          <a:p>
            <a:pPr marL="804863" indent="-804863" algn="just">
              <a:buFont typeface="Arial" panose="020B0604020202020204" pitchFamily="34" charset="0"/>
              <a:buChar char="•"/>
            </a:pPr>
            <a:r>
              <a:rPr lang="ro-MD" sz="2000" noProof="0" dirty="0">
                <a:solidFill>
                  <a:schemeClr val="tx1"/>
                </a:solidFill>
                <a:latin typeface="Times New Roman" panose="02020603050405020304" pitchFamily="18" charset="0"/>
                <a:cs typeface="Times New Roman" panose="02020603050405020304" pitchFamily="18" charset="0"/>
              </a:rPr>
              <a:t>partea neinfestată a țării în care există zonă limitată cu semne contaminare;</a:t>
            </a:r>
          </a:p>
          <a:p>
            <a:pPr marL="804863" indent="-804863" algn="just">
              <a:buFont typeface="Arial" panose="020B0604020202020204" pitchFamily="34" charset="0"/>
              <a:buChar char="•"/>
            </a:pPr>
            <a:r>
              <a:rPr lang="ro-MD" sz="2000" noProof="0" dirty="0">
                <a:solidFill>
                  <a:schemeClr val="tx1"/>
                </a:solidFill>
                <a:latin typeface="Times New Roman" panose="02020603050405020304" pitchFamily="18" charset="0"/>
                <a:cs typeface="Times New Roman" panose="02020603050405020304" pitchFamily="18" charset="0"/>
              </a:rPr>
              <a:t>partea neinfestată a țării, situată în interiorul zonei contaminate.</a:t>
            </a:r>
          </a:p>
        </p:txBody>
      </p:sp>
      <p:sp>
        <p:nvSpPr>
          <p:cNvPr id="8" name="Dreptunghi 7">
            <a:extLst>
              <a:ext uri="{FF2B5EF4-FFF2-40B4-BE49-F238E27FC236}">
                <a16:creationId xmlns:a16="http://schemas.microsoft.com/office/drawing/2014/main" id="{43B12E9F-8ADB-FE63-E361-069ED2E91571}"/>
              </a:ext>
            </a:extLst>
          </p:cNvPr>
          <p:cNvSpPr/>
          <p:nvPr/>
        </p:nvSpPr>
        <p:spPr>
          <a:xfrm>
            <a:off x="785692" y="923170"/>
            <a:ext cx="10620616" cy="2185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04863" indent="-804863" algn="just"/>
            <a:r>
              <a:rPr lang="ro-MD" sz="2000" b="1" i="1" noProof="0" dirty="0">
                <a:solidFill>
                  <a:schemeClr val="tx1"/>
                </a:solidFill>
                <a:latin typeface="Times New Roman" panose="02020603050405020304" pitchFamily="18" charset="0"/>
                <a:cs typeface="Times New Roman" panose="02020603050405020304" pitchFamily="18" charset="0"/>
              </a:rPr>
              <a:t>SCOP</a:t>
            </a:r>
            <a:r>
              <a:rPr lang="ro-MD" sz="2000" noProof="0" dirty="0">
                <a:solidFill>
                  <a:schemeClr val="tx1"/>
                </a:solidFill>
                <a:latin typeface="Times New Roman" panose="02020603050405020304" pitchFamily="18" charset="0"/>
                <a:cs typeface="Times New Roman" panose="02020603050405020304" pitchFamily="18" charset="0"/>
              </a:rPr>
              <a:t>: Prevederile prezentei proceduri descriu principiile de stabilire și/sau menținere a statutului de locul și/sau zona liberă de organisme dăunătoare plantelor ca opțiune de evaluare și gestionare a riscurilor de răspândire a acestor organisme, precum și ca argumentare de executare a cerințelor fitosanitare ale țărilor de import la certificarea fitosanitară a plantelor, produselor vegetale și altor materiale de carantină destinate exportului.</a:t>
            </a:r>
          </a:p>
        </p:txBody>
      </p:sp>
    </p:spTree>
    <p:extLst>
      <p:ext uri="{BB962C8B-B14F-4D97-AF65-F5344CB8AC3E}">
        <p14:creationId xmlns:p14="http://schemas.microsoft.com/office/powerpoint/2010/main" val="322591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2">
            <a:extLst>
              <a:ext uri="{FF2B5EF4-FFF2-40B4-BE49-F238E27FC236}">
                <a16:creationId xmlns:a16="http://schemas.microsoft.com/office/drawing/2014/main" id="{96C9C036-A469-BA11-03C1-B43C58E8C188}"/>
              </a:ext>
            </a:extLst>
          </p:cNvPr>
          <p:cNvSpPr txBox="1">
            <a:spLocks/>
          </p:cNvSpPr>
          <p:nvPr/>
        </p:nvSpPr>
        <p:spPr>
          <a:xfrm>
            <a:off x="2950464" y="828144"/>
            <a:ext cx="6291072" cy="5852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dirty="0">
                <a:latin typeface="Times New Roman" panose="02020603050405020304" pitchFamily="18" charset="0"/>
                <a:cs typeface="Times New Roman" panose="02020603050405020304" pitchFamily="18" charset="0"/>
              </a:rPr>
              <a:t>DISPOZIȚII GENERALE</a:t>
            </a:r>
            <a:endParaRPr lang="en-US" dirty="0">
              <a:latin typeface="Times New Roman" panose="02020603050405020304" pitchFamily="18" charset="0"/>
              <a:cs typeface="Times New Roman" panose="02020603050405020304" pitchFamily="18" charset="0"/>
            </a:endParaRPr>
          </a:p>
        </p:txBody>
      </p:sp>
      <p:sp>
        <p:nvSpPr>
          <p:cNvPr id="5" name="Titlu 2">
            <a:extLst>
              <a:ext uri="{FF2B5EF4-FFF2-40B4-BE49-F238E27FC236}">
                <a16:creationId xmlns:a16="http://schemas.microsoft.com/office/drawing/2014/main" id="{87343F48-4DC1-A239-FB4D-C23C0B2F7CEF}"/>
              </a:ext>
            </a:extLst>
          </p:cNvPr>
          <p:cNvSpPr txBox="1">
            <a:spLocks/>
          </p:cNvSpPr>
          <p:nvPr/>
        </p:nvSpPr>
        <p:spPr>
          <a:xfrm>
            <a:off x="655319" y="2157984"/>
            <a:ext cx="10881361" cy="3012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800"/>
              <a:buFont typeface="Playfair Display"/>
              <a:buNone/>
              <a:defRPr sz="2800" b="1" i="0" u="none" strike="noStrike" cap="none">
                <a:solidFill>
                  <a:schemeClr val="accent3"/>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2800"/>
              <a:buFont typeface="Arial"/>
              <a:buNone/>
              <a:defRPr sz="2800" b="0" i="0" u="none" strike="noStrike" cap="none">
                <a:solidFill>
                  <a:schemeClr val="accent3"/>
                </a:solidFill>
                <a:latin typeface="Arial"/>
                <a:ea typeface="Arial"/>
                <a:cs typeface="Arial"/>
                <a:sym typeface="Arial"/>
              </a:defRPr>
            </a:lvl9pPr>
          </a:lstStyle>
          <a:p>
            <a:pPr indent="450850" algn="just"/>
            <a:r>
              <a:rPr lang="ro-MD" sz="2400" b="0" noProof="0" dirty="0">
                <a:solidFill>
                  <a:schemeClr val="tx1"/>
                </a:solidFill>
                <a:latin typeface="Times New Roman" panose="02020603050405020304" pitchFamily="18" charset="0"/>
                <a:cs typeface="Times New Roman" panose="02020603050405020304" pitchFamily="18" charset="0"/>
              </a:rPr>
              <a:t>Locul și/sau Zona de producere liberă de organisme d</a:t>
            </a:r>
            <a:r>
              <a:rPr lang="ro-MD" sz="2400" b="0" dirty="0" err="1">
                <a:solidFill>
                  <a:schemeClr val="tx1"/>
                </a:solidFill>
                <a:latin typeface="Times New Roman" panose="02020603050405020304" pitchFamily="18" charset="0"/>
                <a:cs typeface="Times New Roman" panose="02020603050405020304" pitchFamily="18" charset="0"/>
              </a:rPr>
              <a:t>ăunătoare</a:t>
            </a:r>
            <a:r>
              <a:rPr lang="en-US" sz="2400" b="0" dirty="0">
                <a:solidFill>
                  <a:schemeClr val="tx1"/>
                </a:solidFill>
                <a:latin typeface="Times New Roman" panose="02020603050405020304" pitchFamily="18" charset="0"/>
                <a:cs typeface="Times New Roman" panose="02020603050405020304" pitchFamily="18" charset="0"/>
              </a:rPr>
              <a:t> </a:t>
            </a:r>
            <a:r>
              <a:rPr lang="ro-MD" sz="2400" b="0" noProof="0" dirty="0">
                <a:solidFill>
                  <a:schemeClr val="tx1"/>
                </a:solidFill>
                <a:latin typeface="Times New Roman" panose="02020603050405020304" pitchFamily="18" charset="0"/>
                <a:cs typeface="Times New Roman" panose="02020603050405020304" pitchFamily="18" charset="0"/>
              </a:rPr>
              <a:t>este</a:t>
            </a:r>
            <a:r>
              <a:rPr lang="en-US" sz="2400" b="0" dirty="0">
                <a:solidFill>
                  <a:schemeClr val="tx1"/>
                </a:solidFill>
                <a:latin typeface="Times New Roman" panose="02020603050405020304" pitchFamily="18" charset="0"/>
                <a:cs typeface="Times New Roman" panose="02020603050405020304" pitchFamily="18" charset="0"/>
              </a:rPr>
              <a:t>  </a:t>
            </a:r>
            <a:r>
              <a:rPr lang="ro-MD" sz="2400" b="0" noProof="0" dirty="0">
                <a:solidFill>
                  <a:schemeClr val="tx1"/>
                </a:solidFill>
                <a:latin typeface="Times New Roman" panose="02020603050405020304" pitchFamily="18" charset="0"/>
                <a:cs typeface="Times New Roman" panose="02020603050405020304" pitchFamily="18" charset="0"/>
              </a:rPr>
              <a:t>teritoriul</a:t>
            </a:r>
            <a:r>
              <a:rPr lang="en-US" sz="2400" b="0" dirty="0">
                <a:solidFill>
                  <a:schemeClr val="tx1"/>
                </a:solidFill>
                <a:latin typeface="Times New Roman" panose="02020603050405020304" pitchFamily="18" charset="0"/>
                <a:cs typeface="Times New Roman" panose="02020603050405020304" pitchFamily="18" charset="0"/>
              </a:rPr>
              <a:t>/parcel</a:t>
            </a:r>
            <a:r>
              <a:rPr lang="ro-MD" sz="2400" b="0" dirty="0">
                <a:solidFill>
                  <a:schemeClr val="tx1"/>
                </a:solidFill>
                <a:latin typeface="Times New Roman" panose="02020603050405020304" pitchFamily="18" charset="0"/>
                <a:cs typeface="Times New Roman" panose="02020603050405020304" pitchFamily="18" charset="0"/>
              </a:rPr>
              <a:t>a</a:t>
            </a:r>
            <a:r>
              <a:rPr lang="en-US" sz="2400" b="0" dirty="0">
                <a:solidFill>
                  <a:schemeClr val="tx1"/>
                </a:solidFill>
                <a:latin typeface="Times New Roman" panose="02020603050405020304" pitchFamily="18" charset="0"/>
                <a:cs typeface="Times New Roman" panose="02020603050405020304" pitchFamily="18" charset="0"/>
              </a:rPr>
              <a:t>  </a:t>
            </a:r>
            <a:r>
              <a:rPr lang="ro-MD" sz="2400" b="0" noProof="0" dirty="0">
                <a:solidFill>
                  <a:schemeClr val="tx1"/>
                </a:solidFill>
                <a:latin typeface="Times New Roman" panose="02020603050405020304" pitchFamily="18" charset="0"/>
                <a:cs typeface="Times New Roman" panose="02020603050405020304" pitchFamily="18" charset="0"/>
              </a:rPr>
              <a:t>unde </a:t>
            </a:r>
            <a:r>
              <a:rPr lang="en-US" sz="2400" b="0" dirty="0">
                <a:solidFill>
                  <a:schemeClr val="tx1"/>
                </a:solidFill>
                <a:latin typeface="Times New Roman" panose="02020603050405020304" pitchFamily="18" charset="0"/>
                <a:cs typeface="Times New Roman" panose="02020603050405020304" pitchFamily="18" charset="0"/>
              </a:rPr>
              <a:t> </a:t>
            </a:r>
            <a:r>
              <a:rPr lang="ro-MD" sz="2400" b="0" noProof="0" dirty="0">
                <a:solidFill>
                  <a:schemeClr val="tx1"/>
                </a:solidFill>
                <a:latin typeface="Times New Roman" panose="02020603050405020304" pitchFamily="18" charset="0"/>
                <a:cs typeface="Times New Roman" panose="02020603050405020304" pitchFamily="18" charset="0"/>
              </a:rPr>
              <a:t>în  rezultatul  supravegherii  s-a  stabilit  lipsa  de un anumit  dăunător  a  plantelor  și  starea  se  menține  în  corespundere  cu  cerințele  în vigoare.</a:t>
            </a:r>
          </a:p>
          <a:p>
            <a:pPr algn="just"/>
            <a:r>
              <a:rPr lang="ro-MD" sz="2400" b="0" noProof="0" dirty="0">
                <a:solidFill>
                  <a:schemeClr val="tx1"/>
                </a:solidFill>
                <a:latin typeface="Times New Roman" panose="02020603050405020304" pitchFamily="18" charset="0"/>
                <a:cs typeface="Times New Roman" panose="02020603050405020304" pitchFamily="18" charset="0"/>
              </a:rPr>
              <a:t>Înființarea și utilizarea „zonei libere” permite exportul de plante, produse vegetale fără aplicarea măsurilor fitosanitare suplimentare, conform cerințelor fitosanitare ale țării de import. Statutul de LZPL va fi folosit ca bază pentru certificarea fitosanitară a plantelor, a produselor din plante și a altor produse de carantină în raport cu anumite organisme dăunătoare. </a:t>
            </a:r>
          </a:p>
        </p:txBody>
      </p:sp>
    </p:spTree>
    <p:extLst>
      <p:ext uri="{BB962C8B-B14F-4D97-AF65-F5344CB8AC3E}">
        <p14:creationId xmlns:p14="http://schemas.microsoft.com/office/powerpoint/2010/main" val="307056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F9049C7-5A2B-B22E-FA28-1C734DC50EB5}"/>
              </a:ext>
            </a:extLst>
          </p:cNvPr>
          <p:cNvSpPr>
            <a:spLocks noGrp="1"/>
          </p:cNvSpPr>
          <p:nvPr>
            <p:ph type="title"/>
          </p:nvPr>
        </p:nvSpPr>
        <p:spPr>
          <a:xfrm>
            <a:off x="373558" y="530055"/>
            <a:ext cx="11444883" cy="922137"/>
          </a:xfrm>
        </p:spPr>
        <p:txBody>
          <a:bodyPr>
            <a:noAutofit/>
          </a:bodyPr>
          <a:lstStyle/>
          <a:p>
            <a:r>
              <a:rPr lang="ro-MD" sz="3600" dirty="0">
                <a:latin typeface="Century" panose="02040604050505020304" pitchFamily="18" charset="0"/>
              </a:rPr>
              <a:t>Etapele de stabilire a statutului de „ZONĂ LIBERĂ”</a:t>
            </a:r>
            <a:endParaRPr lang="en-US" sz="3600" dirty="0">
              <a:latin typeface="Century" panose="02040604050505020304" pitchFamily="18" charset="0"/>
            </a:endParaRPr>
          </a:p>
        </p:txBody>
      </p:sp>
      <p:sp>
        <p:nvSpPr>
          <p:cNvPr id="4" name="Dreptunghi 3">
            <a:extLst>
              <a:ext uri="{FF2B5EF4-FFF2-40B4-BE49-F238E27FC236}">
                <a16:creationId xmlns:a16="http://schemas.microsoft.com/office/drawing/2014/main" id="{1BD0D054-C9BF-FE0D-7C7D-1CB2953DD3A0}"/>
              </a:ext>
            </a:extLst>
          </p:cNvPr>
          <p:cNvSpPr/>
          <p:nvPr/>
        </p:nvSpPr>
        <p:spPr>
          <a:xfrm>
            <a:off x="4489704" y="1943043"/>
            <a:ext cx="7406640" cy="43849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3690" marR="5080" indent="-300990" algn="just">
              <a:spcBef>
                <a:spcPts val="95"/>
              </a:spcBef>
              <a:buFont typeface="Wingdings" panose="05000000000000000000" pitchFamily="2" charset="2"/>
              <a:buChar char="q"/>
              <a:tabLst>
                <a:tab pos="313055" algn="l"/>
              </a:tabLst>
            </a:pPr>
            <a:r>
              <a:rPr lang="ro-MD" sz="2000" noProof="0" dirty="0">
                <a:solidFill>
                  <a:schemeClr val="tx1"/>
                </a:solidFill>
                <a:latin typeface="Times New Roman" panose="02020603050405020304" pitchFamily="18" charset="0"/>
                <a:cs typeface="Times New Roman" panose="02020603050405020304" pitchFamily="18" charset="0"/>
              </a:rPr>
              <a:t>copia</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documentului</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care</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atestă</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dreptul</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de</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proprietar</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sau</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de</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folosință</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(arendă)</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terenului</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agricol</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spc="-25" noProof="0" dirty="0">
                <a:solidFill>
                  <a:schemeClr val="tx1"/>
                </a:solidFill>
                <a:latin typeface="Times New Roman" panose="02020603050405020304" pitchFamily="18" charset="0"/>
                <a:cs typeface="Times New Roman" panose="02020603050405020304" pitchFamily="18" charset="0"/>
              </a:rPr>
              <a:t>pe </a:t>
            </a:r>
            <a:r>
              <a:rPr lang="ro-MD" sz="2000" noProof="0" dirty="0">
                <a:solidFill>
                  <a:schemeClr val="tx1"/>
                </a:solidFill>
                <a:latin typeface="Times New Roman" panose="02020603050405020304" pitchFamily="18" charset="0"/>
                <a:cs typeface="Times New Roman" panose="02020603050405020304" pitchFamily="18" charset="0"/>
              </a:rPr>
              <a:t>care</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planifică</a:t>
            </a:r>
            <a:r>
              <a:rPr lang="ro-MD" sz="2000" spc="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stabilirea</a:t>
            </a:r>
            <a:r>
              <a:rPr lang="ro-MD" sz="2000" spc="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și/sau</a:t>
            </a:r>
            <a:r>
              <a:rPr lang="ro-MD" sz="2000" spc="5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menținerea</a:t>
            </a:r>
            <a:r>
              <a:rPr lang="ro-MD" sz="2000" spc="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statutului</a:t>
            </a:r>
            <a:r>
              <a:rPr lang="ro-MD" sz="2000" spc="2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LZPL;</a:t>
            </a:r>
            <a:endParaRPr lang="ro-MD" sz="2000" noProof="0" dirty="0">
              <a:solidFill>
                <a:schemeClr val="tx1"/>
              </a:solidFill>
              <a:latin typeface="Times New Roman" panose="02020603050405020304" pitchFamily="18" charset="0"/>
              <a:cs typeface="Times New Roman" panose="02020603050405020304" pitchFamily="18" charset="0"/>
            </a:endParaRPr>
          </a:p>
          <a:p>
            <a:pPr marL="298450" indent="-285750" algn="just">
              <a:spcBef>
                <a:spcPts val="25"/>
              </a:spcBef>
              <a:buFont typeface="Wingdings" panose="05000000000000000000" pitchFamily="2" charset="2"/>
              <a:buChar char="q"/>
              <a:tabLst>
                <a:tab pos="313055" algn="l"/>
              </a:tabLst>
            </a:pPr>
            <a:r>
              <a:rPr lang="ro-MD" sz="2000" noProof="0" dirty="0">
                <a:solidFill>
                  <a:schemeClr val="tx1"/>
                </a:solidFill>
                <a:latin typeface="Times New Roman" panose="02020603050405020304" pitchFamily="18" charset="0"/>
                <a:cs typeface="Times New Roman" panose="02020603050405020304" pitchFamily="18" charset="0"/>
              </a:rPr>
              <a:t>copia</a:t>
            </a:r>
            <a:r>
              <a:rPr lang="ro-MD" sz="2000" spc="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planului</a:t>
            </a:r>
            <a:r>
              <a:rPr lang="ro-MD" sz="2000" spc="1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terenului</a:t>
            </a:r>
            <a:r>
              <a:rPr lang="ro-MD" sz="2000" spc="1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agricol</a:t>
            </a:r>
            <a:r>
              <a:rPr lang="ro-MD" sz="2000" spc="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unde</a:t>
            </a:r>
            <a:r>
              <a:rPr lang="ro-MD" sz="2000" spc="2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se</a:t>
            </a:r>
            <a:r>
              <a:rPr lang="ro-MD" sz="2000" spc="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află</a:t>
            </a:r>
            <a:r>
              <a:rPr lang="ro-MD" sz="2000" spc="35" dirty="0">
                <a:solidFill>
                  <a:schemeClr val="tx1"/>
                </a:solidFill>
                <a:latin typeface="Times New Roman" panose="02020603050405020304" pitchFamily="18" charset="0"/>
                <a:cs typeface="Times New Roman" panose="02020603050405020304" pitchFamily="18" charset="0"/>
              </a:rPr>
              <a:t> locul</a:t>
            </a:r>
            <a:r>
              <a:rPr lang="ro-MD" sz="2000" spc="-10" noProof="0" dirty="0">
                <a:solidFill>
                  <a:schemeClr val="tx1"/>
                </a:solidFill>
                <a:latin typeface="Times New Roman" panose="02020603050405020304" pitchFamily="18" charset="0"/>
                <a:cs typeface="Times New Roman" panose="02020603050405020304" pitchFamily="18" charset="0"/>
              </a:rPr>
              <a:t>/zona;</a:t>
            </a:r>
            <a:endParaRPr lang="ro-MD" sz="2000" noProof="0" dirty="0">
              <a:solidFill>
                <a:schemeClr val="tx1"/>
              </a:solidFill>
              <a:latin typeface="Times New Roman" panose="02020603050405020304" pitchFamily="18" charset="0"/>
              <a:cs typeface="Times New Roman" panose="02020603050405020304" pitchFamily="18" charset="0"/>
            </a:endParaRPr>
          </a:p>
          <a:p>
            <a:pPr marL="298450" indent="-285750" algn="just">
              <a:spcBef>
                <a:spcPts val="40"/>
              </a:spcBef>
              <a:buFont typeface="Wingdings" panose="05000000000000000000" pitchFamily="2" charset="2"/>
              <a:buChar char="q"/>
              <a:tabLst>
                <a:tab pos="313055" algn="l"/>
              </a:tabLst>
            </a:pPr>
            <a:r>
              <a:rPr lang="ro-MD" sz="2000" noProof="0" dirty="0">
                <a:solidFill>
                  <a:schemeClr val="tx1"/>
                </a:solidFill>
                <a:latin typeface="Times New Roman" panose="02020603050405020304" pitchFamily="18" charset="0"/>
                <a:cs typeface="Times New Roman" panose="02020603050405020304" pitchFamily="18" charset="0"/>
              </a:rPr>
              <a:t>extrase</a:t>
            </a:r>
            <a:r>
              <a:rPr lang="ro-MD" sz="2000" spc="6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din</a:t>
            </a:r>
            <a:r>
              <a:rPr lang="ro-MD" sz="2000" spc="5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registrul</a:t>
            </a:r>
            <a:r>
              <a:rPr lang="ro-MD" sz="2000" spc="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cadastral</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cu</a:t>
            </a:r>
            <a:r>
              <a:rPr lang="ro-MD" sz="2000" spc="6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indicarea</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spc="35" dirty="0">
                <a:solidFill>
                  <a:schemeClr val="tx1"/>
                </a:solidFill>
                <a:latin typeface="Times New Roman" panose="02020603050405020304" pitchFamily="18" charset="0"/>
                <a:cs typeface="Times New Roman" panose="02020603050405020304" pitchFamily="18" charset="0"/>
              </a:rPr>
              <a:t>locului</a:t>
            </a:r>
            <a:r>
              <a:rPr lang="ro-MD" sz="2000" spc="-10" noProof="0" dirty="0">
                <a:solidFill>
                  <a:schemeClr val="tx1"/>
                </a:solidFill>
                <a:latin typeface="Times New Roman" panose="02020603050405020304" pitchFamily="18" charset="0"/>
                <a:cs typeface="Times New Roman" panose="02020603050405020304" pitchFamily="18" charset="0"/>
              </a:rPr>
              <a:t>/zonei</a:t>
            </a:r>
            <a:r>
              <a:rPr lang="ro-MD" sz="2000" spc="40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respective;</a:t>
            </a:r>
            <a:endParaRPr lang="ro-MD" sz="2000" noProof="0" dirty="0">
              <a:solidFill>
                <a:schemeClr val="tx1"/>
              </a:solidFill>
              <a:latin typeface="Times New Roman" panose="02020603050405020304" pitchFamily="18" charset="0"/>
              <a:cs typeface="Times New Roman" panose="02020603050405020304" pitchFamily="18" charset="0"/>
            </a:endParaRPr>
          </a:p>
          <a:p>
            <a:pPr marL="313055" marR="6985" indent="-300990" algn="just">
              <a:spcBef>
                <a:spcPts val="45"/>
              </a:spcBef>
              <a:buFont typeface="Wingdings" panose="05000000000000000000" pitchFamily="2" charset="2"/>
              <a:buChar char="q"/>
              <a:tabLst>
                <a:tab pos="352425" algn="l"/>
              </a:tabLst>
            </a:pPr>
            <a:r>
              <a:rPr lang="ro-MD" sz="2000" noProof="0" dirty="0">
                <a:solidFill>
                  <a:schemeClr val="tx1"/>
                </a:solidFill>
                <a:latin typeface="Times New Roman" panose="02020603050405020304" pitchFamily="18" charset="0"/>
                <a:cs typeface="Times New Roman" panose="02020603050405020304" pitchFamily="18" charset="0"/>
              </a:rPr>
              <a:t>istoricul</a:t>
            </a:r>
            <a:r>
              <a:rPr lang="ro-MD" sz="2000" spc="3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(copiile</a:t>
            </a:r>
            <a:r>
              <a:rPr lang="ro-MD" sz="2000" spc="3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actelor,</a:t>
            </a:r>
            <a:r>
              <a:rPr lang="ro-MD" sz="2000" spc="32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rapoartelor,</a:t>
            </a:r>
            <a:r>
              <a:rPr lang="ro-MD" sz="2000" spc="3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rezultatelor</a:t>
            </a:r>
            <a:r>
              <a:rPr lang="ro-MD" sz="2000" spc="3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analizelor</a:t>
            </a:r>
            <a:r>
              <a:rPr lang="ro-MD" sz="2000" spc="3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de</a:t>
            </a:r>
            <a:r>
              <a:rPr lang="ro-MD" sz="2000" spc="3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laborator,</a:t>
            </a:r>
            <a:r>
              <a:rPr lang="ro-MD" sz="2000" spc="3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etc)</a:t>
            </a:r>
            <a:r>
              <a:rPr lang="ro-MD" sz="2000" spc="32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privind</a:t>
            </a:r>
            <a:r>
              <a:rPr lang="ro-MD" sz="2000" spc="335"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aplicarea </a:t>
            </a:r>
            <a:r>
              <a:rPr lang="ro-MD" sz="2000" noProof="0" dirty="0">
                <a:solidFill>
                  <a:schemeClr val="tx1"/>
                </a:solidFill>
                <a:latin typeface="Times New Roman" panose="02020603050405020304" pitchFamily="18" charset="0"/>
                <a:cs typeface="Times New Roman" panose="02020603050405020304" pitchFamily="18" charset="0"/>
              </a:rPr>
              <a:t>controlului</a:t>
            </a:r>
            <a:r>
              <a:rPr lang="ro-MD" sz="2000" spc="6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fitosanitar</a:t>
            </a:r>
            <a:r>
              <a:rPr lang="ro-MD" sz="2000" spc="65"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anterior;</a:t>
            </a:r>
            <a:endParaRPr lang="ro-MD" sz="2000" noProof="0" dirty="0">
              <a:solidFill>
                <a:schemeClr val="tx1"/>
              </a:solidFill>
              <a:latin typeface="Times New Roman" panose="02020603050405020304" pitchFamily="18" charset="0"/>
              <a:cs typeface="Times New Roman" panose="02020603050405020304" pitchFamily="18" charset="0"/>
            </a:endParaRPr>
          </a:p>
          <a:p>
            <a:pPr marL="298450" indent="-285750" algn="just">
              <a:buFont typeface="Wingdings" panose="05000000000000000000" pitchFamily="2" charset="2"/>
              <a:buChar char="q"/>
              <a:tabLst>
                <a:tab pos="313055" algn="l"/>
              </a:tabLst>
            </a:pPr>
            <a:r>
              <a:rPr lang="ro-MD" sz="2000" noProof="0" dirty="0">
                <a:solidFill>
                  <a:schemeClr val="tx1"/>
                </a:solidFill>
                <a:latin typeface="Times New Roman" panose="02020603050405020304" pitchFamily="18" charset="0"/>
                <a:cs typeface="Times New Roman" panose="02020603050405020304" pitchFamily="18" charset="0"/>
              </a:rPr>
              <a:t>dovada</a:t>
            </a:r>
            <a:r>
              <a:rPr lang="ro-MD" sz="2000" spc="1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aplicării</a:t>
            </a:r>
            <a:r>
              <a:rPr lang="ro-MD" sz="2000" spc="1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măsurilor</a:t>
            </a:r>
            <a:r>
              <a:rPr lang="ro-MD" sz="2000" spc="1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fitosanitare</a:t>
            </a:r>
            <a:r>
              <a:rPr lang="ro-MD" sz="2000" spc="1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în</a:t>
            </a:r>
            <a:r>
              <a:rPr lang="ro-MD" sz="2000" spc="140" noProof="0" dirty="0">
                <a:solidFill>
                  <a:schemeClr val="tx1"/>
                </a:solidFill>
                <a:latin typeface="Times New Roman" panose="02020603050405020304" pitchFamily="18" charset="0"/>
                <a:cs typeface="Times New Roman" panose="02020603050405020304" pitchFamily="18" charset="0"/>
              </a:rPr>
              <a:t> </a:t>
            </a:r>
            <a:r>
              <a:rPr lang="ro-MD" sz="2000" spc="35" dirty="0">
                <a:solidFill>
                  <a:schemeClr val="tx1"/>
                </a:solidFill>
                <a:latin typeface="Times New Roman" panose="02020603050405020304" pitchFamily="18" charset="0"/>
                <a:cs typeface="Times New Roman" panose="02020603050405020304" pitchFamily="18" charset="0"/>
              </a:rPr>
              <a:t>locul</a:t>
            </a:r>
            <a:r>
              <a:rPr lang="ro-MD" sz="2000" spc="-10" noProof="0" dirty="0">
                <a:solidFill>
                  <a:schemeClr val="tx1"/>
                </a:solidFill>
                <a:latin typeface="Times New Roman" panose="02020603050405020304" pitchFamily="18" charset="0"/>
                <a:cs typeface="Times New Roman" panose="02020603050405020304" pitchFamily="18" charset="0"/>
              </a:rPr>
              <a:t>/zona </a:t>
            </a:r>
            <a:r>
              <a:rPr lang="ro-MD" sz="2000" noProof="0" dirty="0">
                <a:solidFill>
                  <a:schemeClr val="tx1"/>
                </a:solidFill>
                <a:latin typeface="Times New Roman" panose="02020603050405020304" pitchFamily="18" charset="0"/>
                <a:cs typeface="Times New Roman" panose="02020603050405020304" pitchFamily="18" charset="0"/>
              </a:rPr>
              <a:t>(copia</a:t>
            </a:r>
            <a:r>
              <a:rPr lang="ro-MD" sz="2000" spc="1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Registrului</a:t>
            </a:r>
            <a:r>
              <a:rPr lang="ro-MD" sz="2000" spc="1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de</a:t>
            </a:r>
            <a:r>
              <a:rPr lang="ro-MD" sz="2000" spc="1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utilizare</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a:t>
            </a:r>
            <a:r>
              <a:rPr lang="ro-MD" sz="2000" spc="1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produselor</a:t>
            </a:r>
            <a:r>
              <a:rPr lang="ro-MD" sz="2000" spc="130" noProof="0" dirty="0">
                <a:solidFill>
                  <a:schemeClr val="tx1"/>
                </a:solidFill>
                <a:latin typeface="Times New Roman" panose="02020603050405020304" pitchFamily="18" charset="0"/>
                <a:cs typeface="Times New Roman" panose="02020603050405020304" pitchFamily="18" charset="0"/>
              </a:rPr>
              <a:t> </a:t>
            </a:r>
            <a:r>
              <a:rPr lang="ro-MD" sz="2000" spc="-25" noProof="0" dirty="0">
                <a:solidFill>
                  <a:schemeClr val="tx1"/>
                </a:solidFill>
                <a:latin typeface="Times New Roman" panose="02020603050405020304" pitchFamily="18" charset="0"/>
                <a:cs typeface="Times New Roman" panose="02020603050405020304" pitchFamily="18" charset="0"/>
              </a:rPr>
              <a:t>de</a:t>
            </a:r>
            <a:r>
              <a:rPr lang="ro-MD" sz="2000" spc="-25"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uz</a:t>
            </a:r>
            <a:r>
              <a:rPr lang="ro-MD" sz="2000" spc="25"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fitosanitar);</a:t>
            </a:r>
            <a:endParaRPr lang="ro-MD" sz="2000" noProof="0" dirty="0">
              <a:solidFill>
                <a:schemeClr val="tx1"/>
              </a:solidFill>
              <a:latin typeface="Times New Roman" panose="02020603050405020304" pitchFamily="18" charset="0"/>
              <a:cs typeface="Times New Roman" panose="02020603050405020304" pitchFamily="18" charset="0"/>
            </a:endParaRPr>
          </a:p>
          <a:p>
            <a:pPr marL="298450" indent="-285750" algn="just">
              <a:spcBef>
                <a:spcPts val="30"/>
              </a:spcBef>
              <a:buFont typeface="Wingdings" panose="05000000000000000000" pitchFamily="2" charset="2"/>
              <a:buChar char="q"/>
            </a:pPr>
            <a:r>
              <a:rPr lang="ro-MD" sz="2000" noProof="0" dirty="0">
                <a:solidFill>
                  <a:schemeClr val="tx1"/>
                </a:solidFill>
                <a:latin typeface="Times New Roman" panose="02020603050405020304" pitchFamily="18" charset="0"/>
                <a:cs typeface="Times New Roman" panose="02020603050405020304" pitchFamily="18" charset="0"/>
              </a:rPr>
              <a:t>documentul,</a:t>
            </a:r>
            <a:r>
              <a:rPr lang="ro-MD" sz="2000" spc="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care</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atestă</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achitarea</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cercetărilor</a:t>
            </a:r>
            <a:r>
              <a:rPr lang="ro-MD" sz="2000" spc="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la</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culturile</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agricole,</a:t>
            </a:r>
            <a:r>
              <a:rPr lang="ro-MD" sz="2000" spc="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pomicole,</a:t>
            </a:r>
            <a:r>
              <a:rPr lang="ro-MD" sz="2000" spc="3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pepiniere,</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livezi,</a:t>
            </a:r>
            <a:r>
              <a:rPr lang="ro-MD" sz="2000" spc="5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sector</a:t>
            </a:r>
            <a:r>
              <a:rPr lang="ro-MD" sz="2000" spc="-1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individual</a:t>
            </a:r>
            <a:r>
              <a:rPr lang="ro-MD" sz="2000" spc="5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și</a:t>
            </a:r>
            <a:r>
              <a:rPr lang="ro-MD" sz="2000" spc="7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fâșii</a:t>
            </a:r>
            <a:r>
              <a:rPr lang="ro-MD" sz="2000" spc="7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forestiere</a:t>
            </a:r>
            <a:r>
              <a:rPr lang="ro-MD" sz="2000" spc="5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la</a:t>
            </a:r>
            <a:r>
              <a:rPr lang="ro-MD" sz="2000" spc="8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depistarea</a:t>
            </a:r>
            <a:r>
              <a:rPr lang="ro-MD" sz="2000" spc="7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organismelor</a:t>
            </a:r>
            <a:r>
              <a:rPr lang="ro-MD" sz="2000" spc="5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dăunătoare</a:t>
            </a:r>
            <a:r>
              <a:rPr lang="ro-MD" sz="2000" spc="6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pentru</a:t>
            </a:r>
            <a:r>
              <a:rPr lang="ro-MD" sz="2000" spc="5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stabilirea/menținerea</a:t>
            </a:r>
            <a:r>
              <a:rPr lang="ro-MD" sz="2000" spc="6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statutului </a:t>
            </a:r>
            <a:r>
              <a:rPr lang="ro-MD" sz="2000" noProof="0" dirty="0">
                <a:solidFill>
                  <a:schemeClr val="tx1"/>
                </a:solidFill>
                <a:latin typeface="Times New Roman" panose="02020603050405020304" pitchFamily="18" charset="0"/>
                <a:cs typeface="Times New Roman" panose="02020603050405020304" pitchFamily="18" charset="0"/>
              </a:rPr>
              <a:t>de</a:t>
            </a:r>
            <a:r>
              <a:rPr lang="ro-MD" sz="2000" spc="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LZPL,</a:t>
            </a:r>
            <a:r>
              <a:rPr lang="ro-MD" sz="2000" spc="2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în</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conformitate</a:t>
            </a:r>
            <a:r>
              <a:rPr lang="ro-MD" sz="2000" spc="3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cu</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cadrul</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legal</a:t>
            </a:r>
            <a:r>
              <a:rPr lang="ro-MD" sz="2000" spc="4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existent.</a:t>
            </a:r>
            <a:endParaRPr lang="ro-MD" sz="2000" noProof="0" dirty="0">
              <a:solidFill>
                <a:schemeClr val="tx1"/>
              </a:solidFill>
              <a:latin typeface="Times New Roman" panose="02020603050405020304" pitchFamily="18" charset="0"/>
              <a:cs typeface="Times New Roman" panose="02020603050405020304" pitchFamily="18" charset="0"/>
            </a:endParaRPr>
          </a:p>
          <a:p>
            <a:pPr algn="just">
              <a:spcAft>
                <a:spcPts val="800"/>
              </a:spcAft>
            </a:pPr>
            <a:endParaRPr lang="ro-MD" sz="2000" noProof="0"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endParaRPr>
          </a:p>
        </p:txBody>
      </p:sp>
      <p:sp>
        <p:nvSpPr>
          <p:cNvPr id="5" name="Dreptunghi 4">
            <a:extLst>
              <a:ext uri="{FF2B5EF4-FFF2-40B4-BE49-F238E27FC236}">
                <a16:creationId xmlns:a16="http://schemas.microsoft.com/office/drawing/2014/main" id="{1C20B37D-A7F4-ADE6-C6A9-9B7DA5EB8331}"/>
              </a:ext>
            </a:extLst>
          </p:cNvPr>
          <p:cNvSpPr/>
          <p:nvPr/>
        </p:nvSpPr>
        <p:spPr>
          <a:xfrm>
            <a:off x="740664" y="1771839"/>
            <a:ext cx="3090672" cy="7062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dirty="0">
                <a:solidFill>
                  <a:srgbClr val="002060"/>
                </a:solidFill>
                <a:latin typeface="Times New Roman" panose="02020603050405020304" pitchFamily="18" charset="0"/>
                <a:cs typeface="Times New Roman" panose="02020603050405020304" pitchFamily="18" charset="0"/>
              </a:rPr>
              <a:t>1. </a:t>
            </a:r>
            <a:r>
              <a:rPr lang="ro-RO"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Solicitantul depune cererea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 anexarea pachetului complet de documente</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id="{1D3FCC84-589E-BDEF-E2D3-1CB6E8EB6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22" y="2571041"/>
            <a:ext cx="3612321" cy="36176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71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2EE9E-F6C7-CB0F-AF19-719951AA346F}"/>
            </a:ext>
          </a:extLst>
        </p:cNvPr>
        <p:cNvGrpSpPr/>
        <p:nvPr/>
      </p:nvGrpSpPr>
      <p:grpSpPr>
        <a:xfrm>
          <a:off x="0" y="0"/>
          <a:ext cx="0" cy="0"/>
          <a:chOff x="0" y="0"/>
          <a:chExt cx="0" cy="0"/>
        </a:xfrm>
      </p:grpSpPr>
      <p:sp>
        <p:nvSpPr>
          <p:cNvPr id="4" name="Dreptunghi 3">
            <a:extLst>
              <a:ext uri="{FF2B5EF4-FFF2-40B4-BE49-F238E27FC236}">
                <a16:creationId xmlns:a16="http://schemas.microsoft.com/office/drawing/2014/main" id="{35D8B05A-9666-5A17-16C7-C748310FD8C5}"/>
              </a:ext>
            </a:extLst>
          </p:cNvPr>
          <p:cNvSpPr/>
          <p:nvPr/>
        </p:nvSpPr>
        <p:spPr>
          <a:xfrm>
            <a:off x="559307" y="2172127"/>
            <a:ext cx="11073383" cy="10016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ro-MD" sz="2000"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rPr>
              <a:t>Cererea recepționată de Subdiviziunile teritoriale se remite către Direcția protecția plantelor pentru aprobarea comisiei de audit prin Ordinul ANSA.</a:t>
            </a:r>
            <a:endParaRPr lang="en-US" sz="2000"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endParaRPr>
          </a:p>
        </p:txBody>
      </p:sp>
      <p:sp>
        <p:nvSpPr>
          <p:cNvPr id="9" name="Dreptunghi 8">
            <a:extLst>
              <a:ext uri="{FF2B5EF4-FFF2-40B4-BE49-F238E27FC236}">
                <a16:creationId xmlns:a16="http://schemas.microsoft.com/office/drawing/2014/main" id="{22129696-D583-4526-8CEB-B46809468CDD}"/>
              </a:ext>
            </a:extLst>
          </p:cNvPr>
          <p:cNvSpPr/>
          <p:nvPr/>
        </p:nvSpPr>
        <p:spPr>
          <a:xfrm>
            <a:off x="655260" y="1531586"/>
            <a:ext cx="3770436" cy="5681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dirty="0">
                <a:solidFill>
                  <a:srgbClr val="002060"/>
                </a:solidFill>
                <a:latin typeface="Times New Roman" panose="02020603050405020304" pitchFamily="18" charset="0"/>
                <a:cs typeface="Times New Roman" panose="02020603050405020304" pitchFamily="18" charset="0"/>
              </a:rPr>
              <a:t>2. Crearea comisiei de Audit</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Titlu 1">
            <a:extLst>
              <a:ext uri="{FF2B5EF4-FFF2-40B4-BE49-F238E27FC236}">
                <a16:creationId xmlns:a16="http://schemas.microsoft.com/office/drawing/2014/main" id="{2B89762F-767A-ACD6-C94F-871896CBD4FC}"/>
              </a:ext>
            </a:extLst>
          </p:cNvPr>
          <p:cNvSpPr txBox="1">
            <a:spLocks/>
          </p:cNvSpPr>
          <p:nvPr/>
        </p:nvSpPr>
        <p:spPr>
          <a:xfrm>
            <a:off x="373558" y="530055"/>
            <a:ext cx="11444883" cy="922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a:latin typeface="Century" panose="02040604050505020304" pitchFamily="18" charset="0"/>
              </a:rPr>
              <a:t>Etapele de stabilire a statutului de „ZONĂ LIBERĂ”</a:t>
            </a:r>
            <a:endParaRPr lang="en-US" sz="3600" dirty="0">
              <a:latin typeface="Century" panose="02040604050505020304" pitchFamily="18" charset="0"/>
            </a:endParaRPr>
          </a:p>
        </p:txBody>
      </p:sp>
      <p:sp>
        <p:nvSpPr>
          <p:cNvPr id="2" name="Dreptunghi 1">
            <a:extLst>
              <a:ext uri="{FF2B5EF4-FFF2-40B4-BE49-F238E27FC236}">
                <a16:creationId xmlns:a16="http://schemas.microsoft.com/office/drawing/2014/main" id="{D2BAC654-4633-8DF9-BE48-7D6E0911E575}"/>
              </a:ext>
            </a:extLst>
          </p:cNvPr>
          <p:cNvSpPr/>
          <p:nvPr/>
        </p:nvSpPr>
        <p:spPr>
          <a:xfrm>
            <a:off x="559307" y="3365996"/>
            <a:ext cx="11148910" cy="21214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800"/>
              </a:spcAft>
            </a:pPr>
            <a:r>
              <a:rPr lang="ro-MD" sz="2000"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rPr>
              <a:t>Comisia de audit, va include un specialist al Laboratorului produse de origine vegetală și produse de uz fitosanitar, din cadrul IP „Centru Național de Sănătatea Animalelor, Plantelor și Siguranța Alimentelor” în funcție de :</a:t>
            </a:r>
          </a:p>
          <a:p>
            <a:pPr marL="712788" indent="-285750" algn="just">
              <a:spcAft>
                <a:spcPts val="800"/>
              </a:spcAft>
              <a:buFont typeface="Courier New" panose="02070309020205020404" pitchFamily="49" charset="0"/>
              <a:buChar char="o"/>
              <a:tabLst>
                <a:tab pos="539750" algn="l"/>
              </a:tabLst>
            </a:pPr>
            <a:r>
              <a:rPr lang="ro-MD" sz="2000" noProof="0" dirty="0">
                <a:solidFill>
                  <a:schemeClr val="tx1"/>
                </a:solidFill>
                <a:latin typeface="Times New Roman" panose="02020603050405020304" pitchFamily="18" charset="0"/>
                <a:cs typeface="Times New Roman" panose="02020603050405020304" pitchFamily="18" charset="0"/>
              </a:rPr>
              <a:t>organismul</a:t>
            </a:r>
            <a:r>
              <a:rPr lang="ro-MD" sz="2000" spc="5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dăunător</a:t>
            </a:r>
            <a:r>
              <a:rPr lang="ro-MD" sz="2000" spc="5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supravegheat</a:t>
            </a:r>
            <a:r>
              <a:rPr lang="ro-MD" sz="2000" spc="54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cu</a:t>
            </a:r>
            <a:r>
              <a:rPr lang="ro-MD" sz="2000" spc="54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specialitatea</a:t>
            </a:r>
            <a:r>
              <a:rPr lang="ro-MD" sz="2000" spc="55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respectivă</a:t>
            </a:r>
            <a:r>
              <a:rPr lang="ro-MD" sz="2000" spc="-1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(virologie,</a:t>
            </a:r>
            <a:r>
              <a:rPr lang="ro-MD" sz="2000" spc="15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entomologie,</a:t>
            </a:r>
            <a:r>
              <a:rPr lang="ro-MD" sz="2000" spc="16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micologie,</a:t>
            </a:r>
            <a:r>
              <a:rPr lang="ro-MD" sz="2000" spc="155" noProof="0" dirty="0">
                <a:solidFill>
                  <a:schemeClr val="tx1"/>
                </a:solidFill>
                <a:latin typeface="Times New Roman" panose="02020603050405020304" pitchFamily="18" charset="0"/>
                <a:cs typeface="Times New Roman" panose="02020603050405020304" pitchFamily="18" charset="0"/>
              </a:rPr>
              <a:t> </a:t>
            </a:r>
            <a:r>
              <a:rPr lang="ro-MD" sz="2000" noProof="0" dirty="0" err="1">
                <a:solidFill>
                  <a:schemeClr val="tx1"/>
                </a:solidFill>
                <a:latin typeface="Times New Roman" panose="02020603050405020304" pitchFamily="18" charset="0"/>
                <a:cs typeface="Times New Roman" panose="02020603050405020304" pitchFamily="18" charset="0"/>
              </a:rPr>
              <a:t>nematologie</a:t>
            </a:r>
            <a:r>
              <a:rPr lang="ro-MD" sz="2000" noProof="0" dirty="0">
                <a:solidFill>
                  <a:schemeClr val="tx1"/>
                </a:solidFill>
                <a:latin typeface="Times New Roman" panose="02020603050405020304" pitchFamily="18" charset="0"/>
                <a:cs typeface="Times New Roman" panose="02020603050405020304" pitchFamily="18" charset="0"/>
              </a:rPr>
              <a:t>,</a:t>
            </a:r>
            <a:r>
              <a:rPr lang="ro-MD" sz="2000" spc="16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bacteriologie);</a:t>
            </a:r>
            <a:endParaRPr lang="ro-MD" sz="2000" spc="-10" dirty="0">
              <a:solidFill>
                <a:schemeClr val="tx1"/>
              </a:solidFill>
              <a:latin typeface="Times New Roman" panose="02020603050405020304" pitchFamily="18" charset="0"/>
              <a:cs typeface="Times New Roman" panose="02020603050405020304" pitchFamily="18" charset="0"/>
            </a:endParaRPr>
          </a:p>
          <a:p>
            <a:pPr marL="712788" indent="-285750" algn="just">
              <a:spcAft>
                <a:spcPts val="800"/>
              </a:spcAft>
              <a:buFont typeface="Courier New" panose="02070309020205020404" pitchFamily="49" charset="0"/>
              <a:buChar char="o"/>
            </a:pPr>
            <a:r>
              <a:rPr lang="ro-MD" sz="2000" noProof="0" dirty="0">
                <a:solidFill>
                  <a:schemeClr val="tx1"/>
                </a:solidFill>
                <a:latin typeface="Times New Roman" panose="02020603050405020304" pitchFamily="18" charset="0"/>
                <a:cs typeface="Times New Roman" panose="02020603050405020304" pitchFamily="18" charset="0"/>
              </a:rPr>
              <a:t>natura</a:t>
            </a:r>
            <a:r>
              <a:rPr lang="ro-MD" sz="2000" spc="9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materialului:</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insecte,</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plante,</a:t>
            </a:r>
            <a:r>
              <a:rPr lang="ro-MD" sz="2000" spc="10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ciuperci,</a:t>
            </a:r>
            <a:r>
              <a:rPr lang="ro-MD" sz="2000" spc="10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bacterii,</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sol</a:t>
            </a:r>
            <a:r>
              <a:rPr lang="ro-MD" sz="2000" spc="80" noProof="0" dirty="0">
                <a:solidFill>
                  <a:schemeClr val="tx1"/>
                </a:solidFill>
                <a:latin typeface="Times New Roman" panose="02020603050405020304" pitchFamily="18" charset="0"/>
                <a:cs typeface="Times New Roman" panose="02020603050405020304" pitchFamily="18" charset="0"/>
              </a:rPr>
              <a:t> </a:t>
            </a:r>
            <a:r>
              <a:rPr lang="ro-MD" sz="2000" spc="-20" noProof="0" dirty="0">
                <a:solidFill>
                  <a:schemeClr val="tx1"/>
                </a:solidFill>
                <a:latin typeface="Times New Roman" panose="02020603050405020304" pitchFamily="18" charset="0"/>
                <a:cs typeface="Times New Roman" panose="02020603050405020304" pitchFamily="18" charset="0"/>
              </a:rPr>
              <a:t>etc.</a:t>
            </a:r>
            <a:endParaRPr lang="ro-MD" sz="2000" spc="-20" dirty="0">
              <a:solidFill>
                <a:schemeClr val="tx1"/>
              </a:solidFill>
              <a:latin typeface="Times New Roman" panose="02020603050405020304" pitchFamily="18" charset="0"/>
              <a:cs typeface="Times New Roman" panose="02020603050405020304" pitchFamily="18" charset="0"/>
            </a:endParaRPr>
          </a:p>
          <a:p>
            <a:pPr marL="712788" indent="-285750" algn="just">
              <a:spcAft>
                <a:spcPts val="800"/>
              </a:spcAft>
              <a:buFont typeface="Courier New" panose="02070309020205020404" pitchFamily="49" charset="0"/>
              <a:buChar char="o"/>
            </a:pPr>
            <a:r>
              <a:rPr lang="ro-MD" sz="2000" noProof="0" dirty="0">
                <a:solidFill>
                  <a:schemeClr val="tx1"/>
                </a:solidFill>
                <a:latin typeface="Times New Roman" panose="02020603050405020304" pitchFamily="18" charset="0"/>
                <a:cs typeface="Times New Roman" panose="02020603050405020304" pitchFamily="18" charset="0"/>
              </a:rPr>
              <a:t>activitatea</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avută</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spc="110" dirty="0">
                <a:solidFill>
                  <a:schemeClr val="tx1"/>
                </a:solidFill>
                <a:latin typeface="Times New Roman" panose="02020603050405020304" pitchFamily="18" charset="0"/>
                <a:cs typeface="Times New Roman" panose="02020603050405020304" pitchFamily="18" charset="0"/>
              </a:rPr>
              <a:t>î</a:t>
            </a:r>
            <a:r>
              <a:rPr lang="ro-MD" sz="2000" noProof="0" dirty="0">
                <a:solidFill>
                  <a:schemeClr val="tx1"/>
                </a:solidFill>
                <a:latin typeface="Times New Roman" panose="02020603050405020304" pitchFamily="18" charset="0"/>
                <a:cs typeface="Times New Roman" panose="02020603050405020304" pitchFamily="18" charset="0"/>
              </a:rPr>
              <a:t>n</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vederea:</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experienței</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cu</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organisme,</a:t>
            </a:r>
            <a:r>
              <a:rPr lang="ro-MD" sz="2000" spc="110"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plante, </a:t>
            </a:r>
            <a:r>
              <a:rPr lang="ro-MD" sz="2000" noProof="0" dirty="0">
                <a:solidFill>
                  <a:schemeClr val="tx1"/>
                </a:solidFill>
                <a:latin typeface="Times New Roman" panose="02020603050405020304" pitchFamily="18" charset="0"/>
                <a:cs typeface="Times New Roman" panose="02020603050405020304" pitchFamily="18" charset="0"/>
              </a:rPr>
              <a:t>produse</a:t>
            </a:r>
            <a:r>
              <a:rPr lang="ro-MD" sz="2000" spc="75" noProof="0" dirty="0">
                <a:solidFill>
                  <a:schemeClr val="tx1"/>
                </a:solidFill>
                <a:latin typeface="Times New Roman" panose="02020603050405020304" pitchFamily="18" charset="0"/>
                <a:cs typeface="Times New Roman" panose="02020603050405020304" pitchFamily="18" charset="0"/>
              </a:rPr>
              <a:t> </a:t>
            </a:r>
            <a:r>
              <a:rPr lang="ro-MD" sz="2000" noProof="0" dirty="0">
                <a:solidFill>
                  <a:schemeClr val="tx1"/>
                </a:solidFill>
                <a:latin typeface="Times New Roman" panose="02020603050405020304" pitchFamily="18" charset="0"/>
                <a:cs typeface="Times New Roman" panose="02020603050405020304" pitchFamily="18" charset="0"/>
              </a:rPr>
              <a:t>vegetale și alte</a:t>
            </a:r>
            <a:r>
              <a:rPr lang="ro-MD" sz="2000" spc="85" noProof="0" dirty="0">
                <a:solidFill>
                  <a:schemeClr val="tx1"/>
                </a:solidFill>
                <a:latin typeface="Times New Roman" panose="02020603050405020304" pitchFamily="18" charset="0"/>
                <a:cs typeface="Times New Roman" panose="02020603050405020304" pitchFamily="18" charset="0"/>
              </a:rPr>
              <a:t> </a:t>
            </a:r>
            <a:r>
              <a:rPr lang="ro-MD" sz="2000" spc="-10" noProof="0" dirty="0">
                <a:solidFill>
                  <a:schemeClr val="tx1"/>
                </a:solidFill>
                <a:latin typeface="Times New Roman" panose="02020603050405020304" pitchFamily="18" charset="0"/>
                <a:cs typeface="Times New Roman" panose="02020603050405020304" pitchFamily="18" charset="0"/>
              </a:rPr>
              <a:t>obiecte.</a:t>
            </a:r>
            <a:endParaRPr lang="ro-MD" sz="2000" noProof="0" dirty="0">
              <a:solidFill>
                <a:schemeClr val="tx1"/>
              </a:solidFill>
              <a:latin typeface="Times New Roman" panose="02020603050405020304" pitchFamily="18" charset="0"/>
              <a:cs typeface="Times New Roman" panose="02020603050405020304" pitchFamily="18" charset="0"/>
            </a:endParaRPr>
          </a:p>
          <a:p>
            <a:pPr algn="just">
              <a:spcAft>
                <a:spcPts val="800"/>
              </a:spcAft>
            </a:pPr>
            <a:endParaRPr lang="en-US" sz="2000"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2705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6E90-CC91-67D1-7D98-7B4D5C165276}"/>
            </a:ext>
          </a:extLst>
        </p:cNvPr>
        <p:cNvGrpSpPr/>
        <p:nvPr/>
      </p:nvGrpSpPr>
      <p:grpSpPr>
        <a:xfrm>
          <a:off x="0" y="0"/>
          <a:ext cx="0" cy="0"/>
          <a:chOff x="0" y="0"/>
          <a:chExt cx="0" cy="0"/>
        </a:xfrm>
      </p:grpSpPr>
      <p:sp>
        <p:nvSpPr>
          <p:cNvPr id="4" name="Dreptunghi 3">
            <a:extLst>
              <a:ext uri="{FF2B5EF4-FFF2-40B4-BE49-F238E27FC236}">
                <a16:creationId xmlns:a16="http://schemas.microsoft.com/office/drawing/2014/main" id="{E27B169D-4D90-E94E-D689-888AAD849405}"/>
              </a:ext>
            </a:extLst>
          </p:cNvPr>
          <p:cNvSpPr/>
          <p:nvPr/>
        </p:nvSpPr>
        <p:spPr>
          <a:xfrm>
            <a:off x="373558" y="1878320"/>
            <a:ext cx="11541074" cy="4782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800"/>
              </a:spcAft>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Vizita de inspecție se va realiza în termen de până la </a:t>
            </a:r>
            <a:r>
              <a:rPr lang="ro-MD" i="1" dirty="0">
                <a:solidFill>
                  <a:srgbClr val="FF0000"/>
                </a:solidFill>
                <a:latin typeface="Times New Roman" panose="02020603050405020304" pitchFamily="18" charset="0"/>
                <a:ea typeface="Ebrima" panose="02000000000000000000" pitchFamily="2" charset="0"/>
                <a:cs typeface="Times New Roman" panose="02020603050405020304" pitchFamily="18" charset="0"/>
              </a:rPr>
              <a:t>10 zile din data recepționării solicitării</a:t>
            </a: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 și setului de documente necesar pentru evaluarea preliminară. În cadrul acestei vizite comisia de audit va efectua următoarele acțiuni:</a:t>
            </a:r>
          </a:p>
          <a:p>
            <a:pPr marL="539750" indent="-539750" algn="just">
              <a:lnSpc>
                <a:spcPct val="80000"/>
              </a:lnSpc>
              <a:spcAft>
                <a:spcPts val="800"/>
              </a:spcAft>
              <a:buFont typeface="Arial" panose="020B0604020202020204" pitchFamily="34" charset="0"/>
              <a:buChar char="•"/>
            </a:pPr>
            <a:r>
              <a:rPr lang="ro-MD"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rPr>
              <a:t>Stabilește coordonatele de latitudine și lo</a:t>
            </a: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ngitudine reale, topografia, descrierea poziției și la necesitate întocmește hărți de reprezentare;</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Stabilește suprafața locului/zonei pentru evaluarea adecvată;</a:t>
            </a:r>
          </a:p>
          <a:p>
            <a:pPr marL="539750" indent="-539750" algn="just">
              <a:lnSpc>
                <a:spcPct val="80000"/>
              </a:lnSpc>
              <a:spcAft>
                <a:spcPts val="800"/>
              </a:spcAft>
              <a:buFont typeface="Arial" panose="020B0604020202020204" pitchFamily="34" charset="0"/>
              <a:buChar char="•"/>
            </a:pPr>
            <a:r>
              <a:rPr lang="ro-MD"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rPr>
              <a:t>Descrie teritoriul adiacent (destinați</a:t>
            </a: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a terenului adiacent, specii de plante, starea fitosanitară a teritoriului adiacent etc.);</a:t>
            </a:r>
          </a:p>
          <a:p>
            <a:pPr marL="539750" indent="-539750" algn="just">
              <a:lnSpc>
                <a:spcPct val="80000"/>
              </a:lnSpc>
              <a:spcAft>
                <a:spcPts val="800"/>
              </a:spcAft>
              <a:buFont typeface="Arial" panose="020B0604020202020204" pitchFamily="34" charset="0"/>
              <a:buChar char="•"/>
            </a:pPr>
            <a:r>
              <a:rPr lang="ro-MD" dirty="0">
                <a:solidFill>
                  <a:schemeClr val="tx1"/>
                </a:solidFill>
                <a:effectLst/>
                <a:latin typeface="Times New Roman" panose="02020603050405020304" pitchFamily="18" charset="0"/>
                <a:ea typeface="Ebrima" panose="02000000000000000000" pitchFamily="2" charset="0"/>
                <a:cs typeface="Times New Roman" panose="02020603050405020304" pitchFamily="18" charset="0"/>
              </a:rPr>
              <a:t>Evaluează posibile căi de răspândire a organismelor dăunătoare;</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Înregistrează evenimentele extreme, precum seceta, ploile puternice, etc., care pot influența observațiile;</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Prezența sau lipsa plantelor gazdă altele decât cultura pentru care se realizează inspecția;</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Înregistrează rezultatul inspecției vizuale: prezența simptomelor sau a semnelor organismului dăunător în cauză, stabilește faza de dezvoltare a plantelor și a organismului vizat;</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Prelevă mostre pentru teste de laborator;</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După caz, plasează capcane care să atragă organismul în cauză;</a:t>
            </a:r>
          </a:p>
          <a:p>
            <a:pPr marL="539750" indent="-539750" algn="just">
              <a:lnSpc>
                <a:spcPct val="80000"/>
              </a:lnSpc>
              <a:spcAft>
                <a:spcPts val="800"/>
              </a:spcAft>
              <a:buFont typeface="Arial" panose="020B0604020202020204" pitchFamily="34" charset="0"/>
              <a:buChar char="•"/>
            </a:pPr>
            <a:r>
              <a:rPr lang="ro-MD"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Înregistrează tipul și numărul de capcane folosite cu indicarea metodologiei de capturare ținând cont de biologia dăunătorului.</a:t>
            </a:r>
          </a:p>
        </p:txBody>
      </p:sp>
      <p:sp>
        <p:nvSpPr>
          <p:cNvPr id="14" name="Dreptunghi 13">
            <a:extLst>
              <a:ext uri="{FF2B5EF4-FFF2-40B4-BE49-F238E27FC236}">
                <a16:creationId xmlns:a16="http://schemas.microsoft.com/office/drawing/2014/main" id="{46E5F6D7-03EF-B8F7-0E22-22AC072D6863}"/>
              </a:ext>
            </a:extLst>
          </p:cNvPr>
          <p:cNvSpPr/>
          <p:nvPr/>
        </p:nvSpPr>
        <p:spPr>
          <a:xfrm>
            <a:off x="0" y="1310150"/>
            <a:ext cx="3015758" cy="5681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Vizita de inspecție</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Titlu 1">
            <a:extLst>
              <a:ext uri="{FF2B5EF4-FFF2-40B4-BE49-F238E27FC236}">
                <a16:creationId xmlns:a16="http://schemas.microsoft.com/office/drawing/2014/main" id="{BCD42A06-4850-C5CB-55AE-8A1488E85B91}"/>
              </a:ext>
            </a:extLst>
          </p:cNvPr>
          <p:cNvSpPr txBox="1">
            <a:spLocks/>
          </p:cNvSpPr>
          <p:nvPr/>
        </p:nvSpPr>
        <p:spPr>
          <a:xfrm>
            <a:off x="373558" y="530055"/>
            <a:ext cx="11444883" cy="922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a:latin typeface="Century" panose="02040604050505020304" pitchFamily="18" charset="0"/>
              </a:rPr>
              <a:t>Etapele de stabilire a statutului de „ZONĂ LIBERĂ”</a:t>
            </a:r>
            <a:endParaRPr lang="en-US" sz="3600" dirty="0">
              <a:latin typeface="Century" panose="02040604050505020304" pitchFamily="18" charset="0"/>
            </a:endParaRPr>
          </a:p>
        </p:txBody>
      </p:sp>
    </p:spTree>
    <p:extLst>
      <p:ext uri="{BB962C8B-B14F-4D97-AF65-F5344CB8AC3E}">
        <p14:creationId xmlns:p14="http://schemas.microsoft.com/office/powerpoint/2010/main" val="12483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1921-13DB-7CE2-2781-366D6390B925}"/>
            </a:ext>
          </a:extLst>
        </p:cNvPr>
        <p:cNvGrpSpPr/>
        <p:nvPr/>
      </p:nvGrpSpPr>
      <p:grpSpPr>
        <a:xfrm>
          <a:off x="0" y="0"/>
          <a:ext cx="0" cy="0"/>
          <a:chOff x="0" y="0"/>
          <a:chExt cx="0" cy="0"/>
        </a:xfrm>
      </p:grpSpPr>
      <p:sp>
        <p:nvSpPr>
          <p:cNvPr id="4" name="Dreptunghi 3">
            <a:extLst>
              <a:ext uri="{FF2B5EF4-FFF2-40B4-BE49-F238E27FC236}">
                <a16:creationId xmlns:a16="http://schemas.microsoft.com/office/drawing/2014/main" id="{EDB5210B-E13E-B0D2-324A-4681D84E58BC}"/>
              </a:ext>
            </a:extLst>
          </p:cNvPr>
          <p:cNvSpPr/>
          <p:nvPr/>
        </p:nvSpPr>
        <p:spPr>
          <a:xfrm>
            <a:off x="298030" y="2318052"/>
            <a:ext cx="11595938" cy="3469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Grupul de auditori, în baza Ordinului ANSA, se deplasează la locul de desfășurare a inspecției pentru a verifica condițiile de cultivare a culturii.</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Pentru facilitarea procesului de evaluare, aspectele utile pentru audit sunt grupate într-un document sub formă de chestionar.</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sfârșitul vizitei de audit comisia completează fișe de neconformitate (minore, majore), dacă este cazul și formulează un raport de audit preliminar.</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 termen de până la </a:t>
            </a:r>
            <a:r>
              <a:rPr lang="ro-MD" sz="2000"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 zile lucrătoare </a:t>
            </a: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comisia de audit redactează și validează raportul de audit final. Comisia de audit transmite raportul final de audit în original către DPP, pentru păstrare și remitere a unei copii solicitantului.</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Dreptunghi 17">
            <a:extLst>
              <a:ext uri="{FF2B5EF4-FFF2-40B4-BE49-F238E27FC236}">
                <a16:creationId xmlns:a16="http://schemas.microsoft.com/office/drawing/2014/main" id="{BA378283-C162-F589-E0B5-91F332CB5E25}"/>
              </a:ext>
            </a:extLst>
          </p:cNvPr>
          <p:cNvSpPr/>
          <p:nvPr/>
        </p:nvSpPr>
        <p:spPr>
          <a:xfrm>
            <a:off x="865764" y="1601037"/>
            <a:ext cx="4744217" cy="5681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solidFill>
                  <a:srgbClr val="002060"/>
                </a:solidFill>
                <a:latin typeface="Times New Roman" panose="02020603050405020304" pitchFamily="18" charset="0"/>
                <a:cs typeface="Times New Roman" panose="02020603050405020304" pitchFamily="18" charset="0"/>
              </a:rPr>
              <a:t>4. Luarea deciziei de aplicare a statutului LZPL</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Titlu 1">
            <a:extLst>
              <a:ext uri="{FF2B5EF4-FFF2-40B4-BE49-F238E27FC236}">
                <a16:creationId xmlns:a16="http://schemas.microsoft.com/office/drawing/2014/main" id="{153143E8-99D4-2643-0706-352A43828D25}"/>
              </a:ext>
            </a:extLst>
          </p:cNvPr>
          <p:cNvSpPr txBox="1">
            <a:spLocks/>
          </p:cNvSpPr>
          <p:nvPr/>
        </p:nvSpPr>
        <p:spPr>
          <a:xfrm>
            <a:off x="373558" y="530055"/>
            <a:ext cx="11444883" cy="922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a:latin typeface="Century" panose="02040604050505020304" pitchFamily="18" charset="0"/>
              </a:rPr>
              <a:t>Etapele de stabilire a statutului de „ZONĂ LIBERĂ”</a:t>
            </a:r>
            <a:endParaRPr lang="en-US" sz="3600" dirty="0">
              <a:latin typeface="Century" panose="02040604050505020304" pitchFamily="18" charset="0"/>
            </a:endParaRPr>
          </a:p>
        </p:txBody>
      </p:sp>
    </p:spTree>
    <p:extLst>
      <p:ext uri="{BB962C8B-B14F-4D97-AF65-F5344CB8AC3E}">
        <p14:creationId xmlns:p14="http://schemas.microsoft.com/office/powerpoint/2010/main" val="39912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03A01-F8D6-FA0B-9103-E1A5A45AB61C}"/>
            </a:ext>
          </a:extLst>
        </p:cNvPr>
        <p:cNvGrpSpPr/>
        <p:nvPr/>
      </p:nvGrpSpPr>
      <p:grpSpPr>
        <a:xfrm>
          <a:off x="0" y="0"/>
          <a:ext cx="0" cy="0"/>
          <a:chOff x="0" y="0"/>
          <a:chExt cx="0" cy="0"/>
        </a:xfrm>
      </p:grpSpPr>
      <p:sp>
        <p:nvSpPr>
          <p:cNvPr id="4" name="Dreptunghi 3">
            <a:extLst>
              <a:ext uri="{FF2B5EF4-FFF2-40B4-BE49-F238E27FC236}">
                <a16:creationId xmlns:a16="http://schemas.microsoft.com/office/drawing/2014/main" id="{A7D350FD-7D06-7B01-F538-4CF42C20DFD7}"/>
              </a:ext>
            </a:extLst>
          </p:cNvPr>
          <p:cNvSpPr/>
          <p:nvPr/>
        </p:nvSpPr>
        <p:spPr>
          <a:xfrm>
            <a:off x="415379" y="2328028"/>
            <a:ext cx="11361241" cy="4106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 baza raportului final al grupului de audit se emite Ordin/Dispoziție ANSA privind recunoașterea sau menținerea statutului pentru locul de producere sau cultivare liber de organisme dăunătoare care va include: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lvl="0" indent="-539750" algn="just">
              <a:lnSpc>
                <a:spcPct val="115000"/>
              </a:lnSpc>
              <a:buFont typeface="Wingdings" panose="05000000000000000000" pitchFamily="2" charset="2"/>
              <a:buChar char="ü"/>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de înregistrare a LZPL care este acordat în corespundere cu algoritmul și nr. de înregistrare: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lvl="0" indent="-539750" algn="just">
              <a:lnSpc>
                <a:spcPct val="115000"/>
              </a:lnSpc>
              <a:buFont typeface="Wingdings" panose="05000000000000000000" pitchFamily="2" charset="2"/>
              <a:buChar char="ü"/>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numele, prenumele, adresa juridică, codul fiscal al beneficiarului, IDNO /IDNP a deținătorului de teren de producere sau cultivare;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lvl="0" indent="-539750" algn="just">
              <a:lnSpc>
                <a:spcPct val="115000"/>
              </a:lnSpc>
              <a:buFont typeface="Wingdings" panose="05000000000000000000" pitchFamily="2" charset="2"/>
              <a:buChar char="ü"/>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locul amplasări de facto a LZPL și suprafața terenului de producere/cultivare totală, inclusiv cu statutul LZPL;</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lvl="0" indent="-539750" algn="just">
              <a:lnSpc>
                <a:spcPct val="115000"/>
              </a:lnSpc>
              <a:buFont typeface="Wingdings" panose="05000000000000000000" pitchFamily="2" charset="2"/>
              <a:buChar char="ü"/>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baza stabilirii stării fitosanitare a locului de producere/cultivare; </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lvl="0" indent="-539750" algn="just">
              <a:lnSpc>
                <a:spcPct val="115000"/>
              </a:lnSpc>
              <a:buFont typeface="Wingdings" panose="05000000000000000000" pitchFamily="2" charset="2"/>
              <a:buChar char="ü"/>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rezultatele expertizei de la laboratorul fitosanitar;</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39750" lvl="0" indent="-539750" algn="just">
              <a:lnSpc>
                <a:spcPct val="115000"/>
              </a:lnSpc>
              <a:spcAft>
                <a:spcPts val="800"/>
              </a:spcAft>
              <a:buFont typeface="Wingdings" panose="05000000000000000000" pitchFamily="2" charset="2"/>
              <a:buChar char="ü"/>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îndeplinirea măsurilor obligatorii pentru menținerea statutului de LZPL de organisme dăunătoare reglementate.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Dreptunghi 17">
            <a:extLst>
              <a:ext uri="{FF2B5EF4-FFF2-40B4-BE49-F238E27FC236}">
                <a16:creationId xmlns:a16="http://schemas.microsoft.com/office/drawing/2014/main" id="{7E2515AA-E708-0C38-C937-6D918098B4D5}"/>
              </a:ext>
            </a:extLst>
          </p:cNvPr>
          <p:cNvSpPr/>
          <p:nvPr/>
        </p:nvSpPr>
        <p:spPr>
          <a:xfrm>
            <a:off x="733038" y="1606025"/>
            <a:ext cx="3354329" cy="5681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MD" dirty="0">
                <a:solidFill>
                  <a:srgbClr val="002060"/>
                </a:solidFill>
                <a:latin typeface="Times New Roman" panose="02020603050405020304" pitchFamily="18" charset="0"/>
                <a:cs typeface="Times New Roman" panose="02020603050405020304" pitchFamily="18" charset="0"/>
              </a:rPr>
              <a:t>5. Ordinul de recunoaștere LZPL</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Titlu 1">
            <a:extLst>
              <a:ext uri="{FF2B5EF4-FFF2-40B4-BE49-F238E27FC236}">
                <a16:creationId xmlns:a16="http://schemas.microsoft.com/office/drawing/2014/main" id="{4BD7C50D-F74D-0B40-DB27-C2E8569966D6}"/>
              </a:ext>
            </a:extLst>
          </p:cNvPr>
          <p:cNvSpPr txBox="1">
            <a:spLocks/>
          </p:cNvSpPr>
          <p:nvPr/>
        </p:nvSpPr>
        <p:spPr>
          <a:xfrm>
            <a:off x="373558" y="530055"/>
            <a:ext cx="11444883" cy="922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a:latin typeface="Century" panose="02040604050505020304" pitchFamily="18" charset="0"/>
              </a:rPr>
              <a:t>Etapele de stabilire a statutului de „ZONĂ LIBERĂ”</a:t>
            </a:r>
            <a:endParaRPr lang="en-US" sz="3600" dirty="0">
              <a:latin typeface="Century" panose="02040604050505020304" pitchFamily="18" charset="0"/>
            </a:endParaRPr>
          </a:p>
        </p:txBody>
      </p:sp>
    </p:spTree>
    <p:extLst>
      <p:ext uri="{BB962C8B-B14F-4D97-AF65-F5344CB8AC3E}">
        <p14:creationId xmlns:p14="http://schemas.microsoft.com/office/powerpoint/2010/main" val="41075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F9049C7-5A2B-B22E-FA28-1C734DC50EB5}"/>
              </a:ext>
            </a:extLst>
          </p:cNvPr>
          <p:cNvSpPr>
            <a:spLocks noGrp="1"/>
          </p:cNvSpPr>
          <p:nvPr>
            <p:ph type="title"/>
          </p:nvPr>
        </p:nvSpPr>
        <p:spPr>
          <a:xfrm>
            <a:off x="3022292" y="64689"/>
            <a:ext cx="6147416" cy="922137"/>
          </a:xfrm>
        </p:spPr>
        <p:txBody>
          <a:bodyPr>
            <a:noAutofit/>
          </a:bodyPr>
          <a:lstStyle/>
          <a:p>
            <a:r>
              <a:rPr lang="ro-MD" sz="3600" dirty="0">
                <a:latin typeface="Century" panose="02040604050505020304" pitchFamily="18" charset="0"/>
              </a:rPr>
              <a:t>Refuzul și motivele de refuz</a:t>
            </a:r>
            <a:endParaRPr lang="en-US" sz="3600" dirty="0">
              <a:latin typeface="Century" panose="02040604050505020304" pitchFamily="18" charset="0"/>
            </a:endParaRPr>
          </a:p>
        </p:txBody>
      </p:sp>
      <p:sp>
        <p:nvSpPr>
          <p:cNvPr id="4" name="Dreptunghi 3">
            <a:extLst>
              <a:ext uri="{FF2B5EF4-FFF2-40B4-BE49-F238E27FC236}">
                <a16:creationId xmlns:a16="http://schemas.microsoft.com/office/drawing/2014/main" id="{1BD0D054-C9BF-FE0D-7C7D-1CB2953DD3A0}"/>
              </a:ext>
            </a:extLst>
          </p:cNvPr>
          <p:cNvSpPr/>
          <p:nvPr/>
        </p:nvSpPr>
        <p:spPr>
          <a:xfrm>
            <a:off x="484299" y="974584"/>
            <a:ext cx="11223401" cy="65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40385" algn="just">
              <a:lnSpc>
                <a:spcPct val="115000"/>
              </a:lnSpc>
              <a:spcAft>
                <a:spcPts val="800"/>
              </a:spcAft>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Motivele emiterii unei notificări privind imposibilitatea stabilirii statutului oficial al unui loc de producere sau al unui loc de cultivare a plantelor fără dăunători reglementați sunt:</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ine 5">
            <a:extLst>
              <a:ext uri="{FF2B5EF4-FFF2-40B4-BE49-F238E27FC236}">
                <a16:creationId xmlns:a16="http://schemas.microsoft.com/office/drawing/2014/main" id="{DE688F80-B705-B0F2-813C-D343A4332194}"/>
              </a:ext>
            </a:extLst>
          </p:cNvPr>
          <p:cNvPicPr>
            <a:picLocks noChangeAspect="1"/>
          </p:cNvPicPr>
          <p:nvPr/>
        </p:nvPicPr>
        <p:blipFill>
          <a:blip r:embed="rId2">
            <a:extLst>
              <a:ext uri="{28A0092B-C50C-407E-A947-70E740481C1C}">
                <a14:useLocalDpi xmlns:a14="http://schemas.microsoft.com/office/drawing/2010/main" val="0"/>
              </a:ext>
            </a:extLst>
          </a:blip>
          <a:srcRect l="16000" t="8834" r="30984" b="13494"/>
          <a:stretch/>
        </p:blipFill>
        <p:spPr>
          <a:xfrm>
            <a:off x="9169708" y="1566316"/>
            <a:ext cx="1878013" cy="1712695"/>
          </a:xfrm>
          <a:prstGeom prst="rect">
            <a:avLst/>
          </a:prstGeom>
          <a:ln>
            <a:noFill/>
          </a:ln>
          <a:effectLst>
            <a:outerShdw blurRad="190500" algn="tl" rotWithShape="0">
              <a:srgbClr val="000000">
                <a:alpha val="70000"/>
              </a:srgbClr>
            </a:outerShdw>
          </a:effectLst>
        </p:spPr>
      </p:pic>
      <p:pic>
        <p:nvPicPr>
          <p:cNvPr id="12" name="Imagine 11">
            <a:extLst>
              <a:ext uri="{FF2B5EF4-FFF2-40B4-BE49-F238E27FC236}">
                <a16:creationId xmlns:a16="http://schemas.microsoft.com/office/drawing/2014/main" id="{2D3E76FC-8A27-D4CC-33C0-366AFBF4C4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02" b="96729" l="9746" r="93644">
                        <a14:foregroundMark x1="60593" y1="80841" x2="60593" y2="80841"/>
                        <a14:foregroundMark x1="68220" y1="92523" x2="68220" y2="92523"/>
                        <a14:foregroundMark x1="68220" y1="93925" x2="68220" y2="93925"/>
                        <a14:backgroundMark x1="36864" y1="92056" x2="36864" y2="92056"/>
                        <a14:backgroundMark x1="43644" y1="91589" x2="43644" y2="91589"/>
                        <a14:backgroundMark x1="69492" y1="88785" x2="69492" y2="88785"/>
                        <a14:backgroundMark x1="45339" y1="91121" x2="45339" y2="91121"/>
                        <a14:backgroundMark x1="59322" y1="95794" x2="59322" y2="95794"/>
                        <a14:backgroundMark x1="65678" y1="95794" x2="65678" y2="95794"/>
                        <a14:backgroundMark x1="63136" y1="95794" x2="63136" y2="95794"/>
                      </a14:backgroundRemoval>
                    </a14:imgEffect>
                  </a14:imgLayer>
                </a14:imgProps>
              </a:ext>
              <a:ext uri="{28A0092B-C50C-407E-A947-70E740481C1C}">
                <a14:useLocalDpi xmlns:a14="http://schemas.microsoft.com/office/drawing/2010/main" val="0"/>
              </a:ext>
            </a:extLst>
          </a:blip>
          <a:stretch>
            <a:fillRect/>
          </a:stretch>
        </p:blipFill>
        <p:spPr>
          <a:xfrm>
            <a:off x="2371170" y="3060985"/>
            <a:ext cx="1624913" cy="1473438"/>
          </a:xfrm>
          <a:prstGeom prst="rect">
            <a:avLst/>
          </a:prstGeom>
          <a:ln>
            <a:noFill/>
          </a:ln>
          <a:effectLst>
            <a:outerShdw blurRad="190500" algn="tl" rotWithShape="0">
              <a:srgbClr val="000000">
                <a:alpha val="70000"/>
              </a:srgbClr>
            </a:outerShdw>
          </a:effectLst>
        </p:spPr>
      </p:pic>
      <p:pic>
        <p:nvPicPr>
          <p:cNvPr id="17" name="Imagine 16">
            <a:extLst>
              <a:ext uri="{FF2B5EF4-FFF2-40B4-BE49-F238E27FC236}">
                <a16:creationId xmlns:a16="http://schemas.microsoft.com/office/drawing/2014/main" id="{3B7C215D-7E09-CA1E-47A6-00556187DE9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184" b="81327" l="16939" r="86327">
                        <a14:foregroundMark x1="55510" y1="37347" x2="72959" y2="50510"/>
                        <a14:foregroundMark x1="57551" y1="36122" x2="73469" y2="44898"/>
                        <a14:foregroundMark x1="56224" y1="51735" x2="68571" y2="35816"/>
                        <a14:foregroundMark x1="64694" y1="35204" x2="64694" y2="35204"/>
                        <a14:foregroundMark x1="57143" y1="46531" x2="57143" y2="46531"/>
                        <a14:foregroundMark x1="62755" y1="52449" x2="62755" y2="52449"/>
                        <a14:foregroundMark x1="55000" y1="42245" x2="67143" y2="52041"/>
                        <a14:foregroundMark x1="61939" y1="51429" x2="61939" y2="51429"/>
                        <a14:foregroundMark x1="36531" y1="36633" x2="51429" y2="57347"/>
                        <a14:foregroundMark x1="28878" y1="52041" x2="59694" y2="29694"/>
                        <a14:foregroundMark x1="32755" y1="29286" x2="51122" y2="53776"/>
                        <a14:foregroundMark x1="29490" y1="33163" x2="48469" y2="54694"/>
                        <a14:foregroundMark x1="29898" y1="36633" x2="42755" y2="56939"/>
                        <a14:foregroundMark x1="29796" y1="35714" x2="29796" y2="35714"/>
                        <a14:foregroundMark x1="30306" y1="38367" x2="30306" y2="38367"/>
                        <a14:foregroundMark x1="31224" y1="41327" x2="31224" y2="41327"/>
                        <a14:foregroundMark x1="29286" y1="34388" x2="29286" y2="34388"/>
                        <a14:foregroundMark x1="29286" y1="36531" x2="29286" y2="36531"/>
                        <a14:foregroundMark x1="29082" y1="36020" x2="29082" y2="36020"/>
                        <a14:foregroundMark x1="31020" y1="44796" x2="31020" y2="44796"/>
                        <a14:foregroundMark x1="30204" y1="48163" x2="30204" y2="48163"/>
                        <a14:foregroundMark x1="29796" y1="50408" x2="29796" y2="50408"/>
                        <a14:foregroundMark x1="30714" y1="46122" x2="30714" y2="46122"/>
                        <a14:foregroundMark x1="31224" y1="46837" x2="31224" y2="46837"/>
                        <a14:foregroundMark x1="32347" y1="47041" x2="32347" y2="47041"/>
                        <a14:foregroundMark x1="28265" y1="50000" x2="28265" y2="50000"/>
                        <a14:foregroundMark x1="26837" y1="52449" x2="26837" y2="52449"/>
                        <a14:foregroundMark x1="33878" y1="52755" x2="33878" y2="52755"/>
                        <a14:foregroundMark x1="37755" y1="55612" x2="38469" y2="55306"/>
                        <a14:foregroundMark x1="50408" y1="44796" x2="50408" y2="44796"/>
                        <a14:foregroundMark x1="50816" y1="50306" x2="50816" y2="50306"/>
                        <a14:foregroundMark x1="48265" y1="44694" x2="48265" y2="44694"/>
                        <a14:foregroundMark x1="49082" y1="40408" x2="49082" y2="40408"/>
                        <a14:foregroundMark x1="49388" y1="35510" x2="49388" y2="35510"/>
                        <a14:foregroundMark x1="40612" y1="32959" x2="40612" y2="32959"/>
                        <a14:foregroundMark x1="37245" y1="33163" x2="37245" y2="33163"/>
                        <a14:foregroundMark x1="42857" y1="33776" x2="43265" y2="33878"/>
                        <a14:foregroundMark x1="38469" y1="33980" x2="39796" y2="35204"/>
                        <a14:foregroundMark x1="41224" y1="36122" x2="41224" y2="36122"/>
                        <a14:foregroundMark x1="37653" y1="30918" x2="37653" y2="30918"/>
                        <a14:foregroundMark x1="44184" y1="32245" x2="45000" y2="32449"/>
                        <a14:foregroundMark x1="49082" y1="32551" x2="49490" y2="32551"/>
                        <a14:foregroundMark x1="50714" y1="32959" x2="51122" y2="32959"/>
                        <a14:foregroundMark x1="51122" y1="33061" x2="51122" y2="33061"/>
                        <a14:foregroundMark x1="51429" y1="33061" x2="51429" y2="33061"/>
                        <a14:foregroundMark x1="53673" y1="32041" x2="53673" y2="32041"/>
                        <a14:foregroundMark x1="55612" y1="31020" x2="34796" y2="30510"/>
                        <a14:foregroundMark x1="56837" y1="29898" x2="33265" y2="29694"/>
                        <a14:foregroundMark x1="45204" y1="36429" x2="45204" y2="36429"/>
                        <a14:foregroundMark x1="44694" y1="35510" x2="44694" y2="35510"/>
                        <a14:foregroundMark x1="47755" y1="38163" x2="47959" y2="38673"/>
                        <a14:foregroundMark x1="47551" y1="38571" x2="47551" y2="38571"/>
                        <a14:foregroundMark x1="44592" y1="34898" x2="44592" y2="34898"/>
                        <a14:foregroundMark x1="44286" y1="35102" x2="44286" y2="35102"/>
                        <a14:foregroundMark x1="44490" y1="35306" x2="44490" y2="35306"/>
                        <a14:foregroundMark x1="44184" y1="36837" x2="44184" y2="36837"/>
                        <a14:foregroundMark x1="38571" y1="33367" x2="52143" y2="33571"/>
                        <a14:foregroundMark x1="49796" y1="33367" x2="37347" y2="42245"/>
                        <a14:foregroundMark x1="39694" y1="31837" x2="53367" y2="41633"/>
                        <a14:foregroundMark x1="40714" y1="35510" x2="53367" y2="48265"/>
                        <a14:foregroundMark x1="31633" y1="43061" x2="37959" y2="60408"/>
                        <a14:foregroundMark x1="63061" y1="36122" x2="70408" y2="41224"/>
                        <a14:foregroundMark x1="58673" y1="54286" x2="70000" y2="46224"/>
                        <a14:foregroundMark x1="29286" y1="35306" x2="29286" y2="35306"/>
                      </a14:backgroundRemoval>
                    </a14:imgEffect>
                  </a14:imgLayer>
                </a14:imgProps>
              </a:ext>
              <a:ext uri="{28A0092B-C50C-407E-A947-70E740481C1C}">
                <a14:useLocalDpi xmlns:a14="http://schemas.microsoft.com/office/drawing/2010/main" val="0"/>
              </a:ext>
            </a:extLst>
          </a:blip>
          <a:srcRect l="12757" t="26320" r="12912" b="23225"/>
          <a:stretch/>
        </p:blipFill>
        <p:spPr>
          <a:xfrm>
            <a:off x="9053908" y="4205953"/>
            <a:ext cx="2109612" cy="1431972"/>
          </a:xfrm>
          <a:prstGeom prst="rect">
            <a:avLst/>
          </a:prstGeom>
          <a:ln>
            <a:noFill/>
          </a:ln>
          <a:effectLst>
            <a:outerShdw blurRad="190500" algn="tl" rotWithShape="0">
              <a:srgbClr val="000000">
                <a:alpha val="70000"/>
              </a:srgbClr>
            </a:outerShdw>
          </a:effectLst>
        </p:spPr>
      </p:pic>
      <p:pic>
        <p:nvPicPr>
          <p:cNvPr id="20" name="Imagine 19">
            <a:extLst>
              <a:ext uri="{FF2B5EF4-FFF2-40B4-BE49-F238E27FC236}">
                <a16:creationId xmlns:a16="http://schemas.microsoft.com/office/drawing/2014/main" id="{F5F26EF8-E50E-168B-0146-50227D2D71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94" b="97423" l="9653" r="89961">
                        <a14:backgroundMark x1="23938" y1="61340" x2="23938" y2="61340"/>
                      </a14:backgroundRemoval>
                    </a14:imgEffect>
                  </a14:imgLayer>
                </a14:imgProps>
              </a:ext>
              <a:ext uri="{28A0092B-C50C-407E-A947-70E740481C1C}">
                <a14:useLocalDpi xmlns:a14="http://schemas.microsoft.com/office/drawing/2010/main" val="0"/>
              </a:ext>
            </a:extLst>
          </a:blip>
          <a:stretch>
            <a:fillRect/>
          </a:stretch>
        </p:blipFill>
        <p:spPr>
          <a:xfrm>
            <a:off x="2372638" y="5175681"/>
            <a:ext cx="2105379" cy="1577002"/>
          </a:xfrm>
          <a:prstGeom prst="rect">
            <a:avLst/>
          </a:prstGeom>
          <a:ln>
            <a:noFill/>
          </a:ln>
          <a:effectLst>
            <a:outerShdw blurRad="190500" algn="tl" rotWithShape="0">
              <a:srgbClr val="000000">
                <a:alpha val="70000"/>
              </a:srgbClr>
            </a:outerShdw>
          </a:effectLst>
        </p:spPr>
      </p:pic>
      <p:sp>
        <p:nvSpPr>
          <p:cNvPr id="23" name="Dreptunghi 22">
            <a:extLst>
              <a:ext uri="{FF2B5EF4-FFF2-40B4-BE49-F238E27FC236}">
                <a16:creationId xmlns:a16="http://schemas.microsoft.com/office/drawing/2014/main" id="{8FAD378F-E987-6D8D-624F-5702C71109F4}"/>
              </a:ext>
            </a:extLst>
          </p:cNvPr>
          <p:cNvSpPr/>
          <p:nvPr/>
        </p:nvSpPr>
        <p:spPr>
          <a:xfrm>
            <a:off x="596644" y="1982731"/>
            <a:ext cx="8457264" cy="998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buFont typeface="Symbol" panose="05050102010706020507" pitchFamily="18" charset="2"/>
              <a:buChar char=""/>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depistarea infectării plantelor, a produselor din plante, a altor obiecte și instalații de reglementare situate pe teritoriul locului de producere sau cultivare și a zonei tampon de către dăunători reglementați;</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Dreptunghi 23">
            <a:extLst>
              <a:ext uri="{FF2B5EF4-FFF2-40B4-BE49-F238E27FC236}">
                <a16:creationId xmlns:a16="http://schemas.microsoft.com/office/drawing/2014/main" id="{EB876347-E60F-4F38-4C6D-18DDDD5ABF4B}"/>
              </a:ext>
            </a:extLst>
          </p:cNvPr>
          <p:cNvSpPr/>
          <p:nvPr/>
        </p:nvSpPr>
        <p:spPr>
          <a:xfrm>
            <a:off x="3996083" y="3297829"/>
            <a:ext cx="7793913" cy="784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buFont typeface="Symbol" panose="05050102010706020507" pitchFamily="18" charset="2"/>
              <a:buChar char=""/>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nerespectarea indicațiilor inspectorilor fitosanitari de stat și a obligațiilor în cursul ultimului sezon de vegetație;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Dreptunghi 27">
            <a:extLst>
              <a:ext uri="{FF2B5EF4-FFF2-40B4-BE49-F238E27FC236}">
                <a16:creationId xmlns:a16="http://schemas.microsoft.com/office/drawing/2014/main" id="{397B0E64-71D8-FD66-CDD7-0AF2E88F8659}"/>
              </a:ext>
            </a:extLst>
          </p:cNvPr>
          <p:cNvSpPr/>
          <p:nvPr/>
        </p:nvSpPr>
        <p:spPr>
          <a:xfrm>
            <a:off x="596642" y="4561103"/>
            <a:ext cx="6607722" cy="5878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buFont typeface="Symbol" panose="05050102010706020507" pitchFamily="18" charset="2"/>
              <a:buChar char=""/>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prezentarea pachetului incomplet de documente;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Dreptunghi 28">
            <a:extLst>
              <a:ext uri="{FF2B5EF4-FFF2-40B4-BE49-F238E27FC236}">
                <a16:creationId xmlns:a16="http://schemas.microsoft.com/office/drawing/2014/main" id="{40C9CDFF-DC3B-9E76-C087-034B89D44C18}"/>
              </a:ext>
            </a:extLst>
          </p:cNvPr>
          <p:cNvSpPr/>
          <p:nvPr/>
        </p:nvSpPr>
        <p:spPr>
          <a:xfrm>
            <a:off x="4478017" y="5725547"/>
            <a:ext cx="5717796" cy="7206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Font typeface="Symbol" panose="05050102010706020507" pitchFamily="18" charset="2"/>
              <a:buChar char=""/>
            </a:pPr>
            <a:r>
              <a:rPr lang="ro-MD"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identificarea informațiilor false în documente.</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485570"/>
      </p:ext>
    </p:extLst>
  </p:cSld>
  <p:clrMapOvr>
    <a:masterClrMapping/>
  </p:clrMapOvr>
</p:sld>
</file>

<file path=ppt/theme/theme1.xml><?xml version="1.0" encoding="utf-8"?>
<a:theme xmlns:a="http://schemas.openxmlformats.org/drawingml/2006/main" name="Temă Office">
  <a:themeElements>
    <a:clrScheme name="Albastr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TotalTime>
  <Words>1483</Words>
  <Application>Microsoft Office PowerPoint</Application>
  <PresentationFormat>Ecran lat</PresentationFormat>
  <Paragraphs>79</Paragraphs>
  <Slides>13</Slides>
  <Notes>0</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13</vt:i4>
      </vt:variant>
    </vt:vector>
  </HeadingPairs>
  <TitlesOfParts>
    <vt:vector size="23" baseType="lpstr">
      <vt:lpstr>Arial</vt:lpstr>
      <vt:lpstr>Bookman Old Style</vt:lpstr>
      <vt:lpstr>Calibri</vt:lpstr>
      <vt:lpstr>Calibri Light</vt:lpstr>
      <vt:lpstr>Century</vt:lpstr>
      <vt:lpstr>Courier New</vt:lpstr>
      <vt:lpstr>Symbol</vt:lpstr>
      <vt:lpstr>Times New Roman</vt:lpstr>
      <vt:lpstr>Wingdings</vt:lpstr>
      <vt:lpstr>Temă Office</vt:lpstr>
      <vt:lpstr>STABILIREA ŞI/SAU MENŢINEREA STATUTULUI DE „LOCUL ŞI/SAU ZONEI DE PRODUCERE LIBER DE ORGANISME DĂUNĂTOARE PLANTELOR” </vt:lpstr>
      <vt:lpstr>Prezentare PowerPoint</vt:lpstr>
      <vt:lpstr>Prezentare PowerPoint</vt:lpstr>
      <vt:lpstr>Etapele de stabilire a statutului de „ZONĂ LIBERĂ”</vt:lpstr>
      <vt:lpstr>Prezentare PowerPoint</vt:lpstr>
      <vt:lpstr>Prezentare PowerPoint</vt:lpstr>
      <vt:lpstr>Prezentare PowerPoint</vt:lpstr>
      <vt:lpstr>Prezentare PowerPoint</vt:lpstr>
      <vt:lpstr>Refuzul și motivele de refuz</vt:lpstr>
      <vt:lpstr>Suspendarea statutului de „Zonă liberă”</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Rosca Alina</dc:creator>
  <cp:lastModifiedBy>Rosca Alina</cp:lastModifiedBy>
  <cp:revision>16</cp:revision>
  <cp:lastPrinted>2025-11-17T07:04:00Z</cp:lastPrinted>
  <dcterms:created xsi:type="dcterms:W3CDTF">2024-05-23T05:44:43Z</dcterms:created>
  <dcterms:modified xsi:type="dcterms:W3CDTF">2025-11-17T14:49:13Z</dcterms:modified>
</cp:coreProperties>
</file>