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Lst>
  <p:notesMasterIdLst>
    <p:notesMasterId r:id="rId19"/>
  </p:notesMasterIdLst>
  <p:sldIdLst>
    <p:sldId id="295" r:id="rId2"/>
    <p:sldId id="257" r:id="rId3"/>
    <p:sldId id="264" r:id="rId4"/>
    <p:sldId id="262" r:id="rId5"/>
    <p:sldId id="258" r:id="rId6"/>
    <p:sldId id="297" r:id="rId7"/>
    <p:sldId id="302" r:id="rId8"/>
    <p:sldId id="296" r:id="rId9"/>
    <p:sldId id="299" r:id="rId10"/>
    <p:sldId id="265" r:id="rId11"/>
    <p:sldId id="259" r:id="rId12"/>
    <p:sldId id="260" r:id="rId13"/>
    <p:sldId id="300" r:id="rId14"/>
    <p:sldId id="280" r:id="rId15"/>
    <p:sldId id="261" r:id="rId16"/>
    <p:sldId id="263" r:id="rId17"/>
    <p:sldId id="301" r:id="rId18"/>
  </p:sldIdLst>
  <p:sldSz cx="9144000" cy="5143500" type="screen16x9"/>
  <p:notesSz cx="9866313" cy="6735763"/>
  <p:embeddedFontLst>
    <p:embeddedFont>
      <p:font typeface="Actor" panose="020B0604020202020204" charset="0"/>
      <p:regular r:id="rId20"/>
    </p:embeddedFont>
    <p:embeddedFont>
      <p:font typeface="Anaheim" panose="020B0604020202020204" charset="0"/>
      <p:regular r:id="rId21"/>
      <p:bold r:id="rId22"/>
    </p:embeddedFont>
    <p:embeddedFont>
      <p:font typeface="Bebas Neue" panose="020B0606020202050201" pitchFamily="34" charset="0"/>
      <p:regular r:id="rId23"/>
    </p:embeddedFont>
    <p:embeddedFont>
      <p:font typeface="Cabin" panose="020B0604020202020204" charset="0"/>
      <p:regular r:id="rId24"/>
      <p:bold r:id="rId25"/>
      <p:italic r:id="rId26"/>
      <p:boldItalic r:id="rId27"/>
    </p:embeddedFont>
    <p:embeddedFont>
      <p:font typeface="Cormorant Garamond" panose="020B0604020202020204" charset="0"/>
      <p:regular r:id="rId28"/>
      <p:bold r:id="rId29"/>
      <p:italic r:id="rId30"/>
      <p:boldItalic r:id="rId31"/>
    </p:embeddedFont>
    <p:embeddedFont>
      <p:font typeface="MiSans" panose="020B0604020202020204" charset="0"/>
      <p:regular r:id="rId32"/>
    </p:embeddedFont>
    <p:embeddedFont>
      <p:font typeface="Noto Sans SC" panose="020B0604020202020204" charset="0"/>
      <p:regular r:id="rId33"/>
    </p:embeddedFont>
    <p:embeddedFont>
      <p:font typeface="Nunito Light" pitchFamily="2" charset="0"/>
      <p:regular r:id="rId34"/>
      <p: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sca Alina" initials="RA" lastIdx="1" clrIdx="0">
    <p:extLst>
      <p:ext uri="{19B8F6BF-5375-455C-9EA6-DF929625EA0E}">
        <p15:presenceInfo xmlns:p15="http://schemas.microsoft.com/office/powerpoint/2012/main" userId="S-1-5-21-3799721211-181373173-3157117770-18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B7109E7-D7A0-4CD3-87B6-98BE609D3C38}">
  <a:tblStyle styleId="{6B7109E7-D7A0-4CD3-87B6-98BE609D3C3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965" autoAdjust="0"/>
  </p:normalViewPr>
  <p:slideViewPr>
    <p:cSldViewPr snapToGrid="0">
      <p:cViewPr varScale="1">
        <p:scale>
          <a:sx n="125" d="100"/>
          <a:sy n="125" d="100"/>
        </p:scale>
        <p:origin x="111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687638" y="504825"/>
            <a:ext cx="4491037" cy="25257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986632" y="3199488"/>
            <a:ext cx="7893050" cy="3031093"/>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a:extLst>
            <a:ext uri="{FF2B5EF4-FFF2-40B4-BE49-F238E27FC236}">
              <a16:creationId xmlns:a16="http://schemas.microsoft.com/office/drawing/2014/main" id="{5E020F3A-799F-26D8-60FC-4733F7951E75}"/>
            </a:ext>
          </a:extLst>
        </p:cNvPr>
        <p:cNvGrpSpPr/>
        <p:nvPr/>
      </p:nvGrpSpPr>
      <p:grpSpPr>
        <a:xfrm>
          <a:off x="0" y="0"/>
          <a:ext cx="0" cy="0"/>
          <a:chOff x="0" y="0"/>
          <a:chExt cx="0" cy="0"/>
        </a:xfrm>
      </p:grpSpPr>
      <p:sp>
        <p:nvSpPr>
          <p:cNvPr id="174" name="Google Shape;174;g1e27f3d903a_0_0:notes">
            <a:extLst>
              <a:ext uri="{FF2B5EF4-FFF2-40B4-BE49-F238E27FC236}">
                <a16:creationId xmlns:a16="http://schemas.microsoft.com/office/drawing/2014/main" id="{2833F6B9-764A-3D60-50CD-E32530CB83C3}"/>
              </a:ext>
            </a:extLst>
          </p:cNvPr>
          <p:cNvSpPr>
            <a:spLocks noGrp="1" noRot="1" noChangeAspect="1"/>
          </p:cNvSpPr>
          <p:nvPr>
            <p:ph type="sldImg" idx="2"/>
          </p:nvPr>
        </p:nvSpPr>
        <p:spPr>
          <a:xfrm>
            <a:off x="2687638" y="504825"/>
            <a:ext cx="4491037" cy="25257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1e27f3d903a_0_0:notes">
            <a:extLst>
              <a:ext uri="{FF2B5EF4-FFF2-40B4-BE49-F238E27FC236}">
                <a16:creationId xmlns:a16="http://schemas.microsoft.com/office/drawing/2014/main" id="{F4B60B91-DB66-1AEC-6F01-4BEABAA3BB2F}"/>
              </a:ext>
            </a:extLst>
          </p:cNvPr>
          <p:cNvSpPr txBox="1">
            <a:spLocks noGrp="1"/>
          </p:cNvSpPr>
          <p:nvPr>
            <p:ph type="body" idx="1"/>
          </p:nvPr>
        </p:nvSpPr>
        <p:spPr>
          <a:xfrm>
            <a:off x="986632" y="3199488"/>
            <a:ext cx="7893050" cy="303109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960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d5260bdd85_0_256:notes"/>
          <p:cNvSpPr>
            <a:spLocks noGrp="1" noRot="1" noChangeAspect="1"/>
          </p:cNvSpPr>
          <p:nvPr>
            <p:ph type="sldImg" idx="2"/>
          </p:nvPr>
        </p:nvSpPr>
        <p:spPr>
          <a:xfrm>
            <a:off x="2687638" y="504825"/>
            <a:ext cx="4491037" cy="25257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d5260bdd85_0_256:notes"/>
          <p:cNvSpPr txBox="1">
            <a:spLocks noGrp="1"/>
          </p:cNvSpPr>
          <p:nvPr>
            <p:ph type="body" idx="1"/>
          </p:nvPr>
        </p:nvSpPr>
        <p:spPr>
          <a:xfrm>
            <a:off x="986632" y="3199488"/>
            <a:ext cx="7893050" cy="3031093"/>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err="1">
                <a:solidFill>
                  <a:srgbClr val="333333"/>
                </a:solidFill>
                <a:latin typeface="MiSans" pitchFamily="34" charset="0"/>
                <a:ea typeface="MiSans" pitchFamily="34" charset="-122"/>
                <a:cs typeface="MiSans" pitchFamily="34" charset="-120"/>
              </a:rPr>
              <a:t>Fiecare</a:t>
            </a:r>
            <a:r>
              <a:rPr lang="en-US" sz="1100" dirty="0">
                <a:solidFill>
                  <a:srgbClr val="333333"/>
                </a:solidFill>
                <a:latin typeface="MiSans" pitchFamily="34" charset="0"/>
                <a:ea typeface="MiSans" pitchFamily="34" charset="-122"/>
                <a:cs typeface="MiSans" pitchFamily="34" charset="-120"/>
              </a:rPr>
              <a:t> </a:t>
            </a:r>
            <a:r>
              <a:rPr lang="en-US" sz="1100" dirty="0" err="1">
                <a:solidFill>
                  <a:srgbClr val="333333"/>
                </a:solidFill>
                <a:latin typeface="MiSans" pitchFamily="34" charset="0"/>
                <a:ea typeface="MiSans" pitchFamily="34" charset="-122"/>
                <a:cs typeface="MiSans" pitchFamily="34" charset="-120"/>
              </a:rPr>
              <a:t>probă</a:t>
            </a:r>
            <a:r>
              <a:rPr lang="en-US" sz="1100" dirty="0">
                <a:solidFill>
                  <a:srgbClr val="333333"/>
                </a:solidFill>
                <a:latin typeface="MiSans" pitchFamily="34" charset="0"/>
                <a:ea typeface="MiSans" pitchFamily="34" charset="-122"/>
                <a:cs typeface="MiSans" pitchFamily="34" charset="-120"/>
              </a:rPr>
              <a:t> se </a:t>
            </a:r>
            <a:r>
              <a:rPr lang="en-US" sz="1100" dirty="0" err="1">
                <a:solidFill>
                  <a:srgbClr val="333333"/>
                </a:solidFill>
                <a:latin typeface="MiSans" pitchFamily="34" charset="0"/>
                <a:ea typeface="MiSans" pitchFamily="34" charset="-122"/>
                <a:cs typeface="MiSans" pitchFamily="34" charset="-120"/>
              </a:rPr>
              <a:t>ambalează</a:t>
            </a:r>
            <a:r>
              <a:rPr lang="en-US" sz="1100" dirty="0">
                <a:solidFill>
                  <a:srgbClr val="333333"/>
                </a:solidFill>
                <a:latin typeface="MiSans" pitchFamily="34" charset="0"/>
                <a:ea typeface="MiSans" pitchFamily="34" charset="-122"/>
                <a:cs typeface="MiSans" pitchFamily="34" charset="-120"/>
              </a:rPr>
              <a:t> </a:t>
            </a:r>
            <a:r>
              <a:rPr lang="en-US" sz="1100" dirty="0" err="1">
                <a:solidFill>
                  <a:srgbClr val="333333"/>
                </a:solidFill>
                <a:latin typeface="MiSans" pitchFamily="34" charset="0"/>
                <a:ea typeface="MiSans" pitchFamily="34" charset="-122"/>
                <a:cs typeface="MiSans" pitchFamily="34" charset="-120"/>
              </a:rPr>
              <a:t>separat</a:t>
            </a:r>
            <a:r>
              <a:rPr lang="en-US" sz="1100" dirty="0">
                <a:solidFill>
                  <a:srgbClr val="333333"/>
                </a:solidFill>
                <a:latin typeface="MiSans" pitchFamily="34" charset="0"/>
                <a:ea typeface="MiSans" pitchFamily="34" charset="-122"/>
                <a:cs typeface="MiSans" pitchFamily="34" charset="-120"/>
              </a:rPr>
              <a:t> </a:t>
            </a:r>
            <a:r>
              <a:rPr lang="en-US" sz="1100" dirty="0" err="1">
                <a:solidFill>
                  <a:srgbClr val="333333"/>
                </a:solidFill>
                <a:latin typeface="MiSans" pitchFamily="34" charset="0"/>
                <a:ea typeface="MiSans" pitchFamily="34" charset="-122"/>
                <a:cs typeface="MiSans" pitchFamily="34" charset="-120"/>
              </a:rPr>
              <a:t>în</a:t>
            </a:r>
            <a:r>
              <a:rPr lang="en-US" sz="1100" dirty="0">
                <a:solidFill>
                  <a:srgbClr val="333333"/>
                </a:solidFill>
                <a:latin typeface="MiSans" pitchFamily="34" charset="0"/>
                <a:ea typeface="MiSans" pitchFamily="34" charset="-122"/>
                <a:cs typeface="MiSans" pitchFamily="34" charset="-120"/>
              </a:rPr>
              <a:t> </a:t>
            </a:r>
            <a:r>
              <a:rPr lang="ro-MD" sz="1100" dirty="0">
                <a:solidFill>
                  <a:srgbClr val="333333"/>
                </a:solidFill>
                <a:latin typeface="MiSans" pitchFamily="34" charset="0"/>
                <a:ea typeface="MiSans" pitchFamily="34" charset="-122"/>
                <a:cs typeface="MiSans" pitchFamily="34" charset="-120"/>
              </a:rPr>
              <a:t>ambalaje</a:t>
            </a:r>
            <a:r>
              <a:rPr lang="en-US" sz="1100" dirty="0">
                <a:solidFill>
                  <a:srgbClr val="333333"/>
                </a:solidFill>
                <a:latin typeface="MiSans" pitchFamily="34" charset="0"/>
                <a:ea typeface="MiSans" pitchFamily="34" charset="-122"/>
                <a:cs typeface="MiSans" pitchFamily="34" charset="-120"/>
              </a:rPr>
              <a:t> </a:t>
            </a:r>
            <a:r>
              <a:rPr lang="en-US" sz="1100" dirty="0" err="1">
                <a:solidFill>
                  <a:srgbClr val="333333"/>
                </a:solidFill>
                <a:latin typeface="MiSans" pitchFamily="34" charset="0"/>
                <a:ea typeface="MiSans" pitchFamily="34" charset="-122"/>
                <a:cs typeface="MiSans" pitchFamily="34" charset="-120"/>
              </a:rPr>
              <a:t>noi</a:t>
            </a:r>
            <a:r>
              <a:rPr lang="en-US" sz="1100" dirty="0">
                <a:solidFill>
                  <a:srgbClr val="333333"/>
                </a:solidFill>
                <a:latin typeface="MiSans" pitchFamily="34" charset="0"/>
                <a:ea typeface="MiSans" pitchFamily="34" charset="-122"/>
                <a:cs typeface="MiSans" pitchFamily="34" charset="-120"/>
              </a:rPr>
              <a:t>, </a:t>
            </a:r>
            <a:r>
              <a:rPr lang="en-US" sz="1100" dirty="0" err="1">
                <a:solidFill>
                  <a:srgbClr val="333333"/>
                </a:solidFill>
                <a:latin typeface="MiSans" pitchFamily="34" charset="0"/>
                <a:ea typeface="MiSans" pitchFamily="34" charset="-122"/>
                <a:cs typeface="MiSans" pitchFamily="34" charset="-120"/>
              </a:rPr>
              <a:t>rezistente</a:t>
            </a:r>
            <a:r>
              <a:rPr lang="ro-MD" sz="1100" dirty="0">
                <a:solidFill>
                  <a:srgbClr val="333333"/>
                </a:solidFill>
                <a:latin typeface="MiSans" pitchFamily="34" charset="0"/>
                <a:ea typeface="MiSans" pitchFamily="34" charset="-122"/>
                <a:cs typeface="MiSans" pitchFamily="34" charset="-120"/>
              </a:rPr>
              <a:t> la </a:t>
            </a:r>
            <a:r>
              <a:rPr lang="ro-MD" sz="1100" dirty="0" err="1">
                <a:solidFill>
                  <a:srgbClr val="333333"/>
                </a:solidFill>
                <a:latin typeface="MiSans" pitchFamily="34" charset="0"/>
                <a:ea typeface="MiSans" pitchFamily="34" charset="-122"/>
                <a:cs typeface="MiSans" pitchFamily="34" charset="-120"/>
              </a:rPr>
              <a:t>socuri</a:t>
            </a:r>
            <a:r>
              <a:rPr lang="ro-MD" sz="1100" dirty="0">
                <a:solidFill>
                  <a:srgbClr val="333333"/>
                </a:solidFill>
                <a:latin typeface="MiSans" pitchFamily="34" charset="0"/>
                <a:ea typeface="MiSans" pitchFamily="34" charset="-122"/>
                <a:cs typeface="MiSans" pitchFamily="34" charset="-120"/>
              </a:rPr>
              <a:t>, </a:t>
            </a:r>
            <a:r>
              <a:rPr lang="ro-MD" sz="1100" dirty="0">
                <a:latin typeface="Times New Roman" panose="02020603050405020304" pitchFamily="18" charset="0"/>
                <a:cs typeface="Times New Roman" panose="02020603050405020304" pitchFamily="18" charset="0"/>
              </a:rPr>
              <a:t>(ex., sacoșe safeu, pungi de hârtie, pungi din plastic, cutii din plastic sau carton, eprubete sau borcane din sticlă/plastic cu capac etanș pentru insecte, etc)</a:t>
            </a:r>
            <a:r>
              <a:rPr lang="ro-MD" sz="1100" dirty="0">
                <a:solidFill>
                  <a:srgbClr val="333333"/>
                </a:solidFill>
                <a:latin typeface="MiSans" pitchFamily="34" charset="0"/>
                <a:ea typeface="MiSans" pitchFamily="34" charset="-122"/>
                <a:cs typeface="MiSans" pitchFamily="34" charset="-120"/>
              </a:rPr>
              <a:t>. </a:t>
            </a:r>
            <a:r>
              <a:rPr lang="ro-MD" sz="1100" dirty="0">
                <a:latin typeface="Times New Roman" panose="02020603050405020304" pitchFamily="18" charset="0"/>
                <a:cs typeface="Times New Roman" panose="02020603050405020304" pitchFamily="18" charset="0"/>
              </a:rPr>
              <a:t>Tipul ambalajului depinde de materialul prelevat sau organismul dăunător pentru care se solicită testarea. </a:t>
            </a:r>
            <a:endParaRPr lang="ro-MD" sz="1100" dirty="0">
              <a:solidFill>
                <a:srgbClr val="333333"/>
              </a:solidFill>
              <a:latin typeface="MiSans" pitchFamily="34" charset="0"/>
              <a:ea typeface="MiSans" pitchFamily="34" charset="-122"/>
              <a:cs typeface="MiSans" pitchFamily="34" charset="-12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err="1">
                <a:solidFill>
                  <a:srgbClr val="333333"/>
                </a:solidFill>
                <a:latin typeface="MiSans" pitchFamily="34" charset="0"/>
                <a:ea typeface="MiSans" pitchFamily="34" charset="-122"/>
                <a:cs typeface="MiSans" pitchFamily="34" charset="-120"/>
              </a:rPr>
              <a:t>Probele</a:t>
            </a:r>
            <a:r>
              <a:rPr lang="en-US" sz="1100" dirty="0">
                <a:solidFill>
                  <a:srgbClr val="333333"/>
                </a:solidFill>
                <a:latin typeface="MiSans" pitchFamily="34" charset="0"/>
                <a:ea typeface="MiSans" pitchFamily="34" charset="-122"/>
                <a:cs typeface="MiSans" pitchFamily="34" charset="-120"/>
              </a:rPr>
              <a:t> </a:t>
            </a:r>
            <a:r>
              <a:rPr lang="ro-MD" sz="1100" dirty="0">
                <a:solidFill>
                  <a:srgbClr val="333333"/>
                </a:solidFill>
                <a:latin typeface="MiSans" pitchFamily="34" charset="0"/>
                <a:ea typeface="MiSans" pitchFamily="34" charset="-122"/>
                <a:cs typeface="MiSans" pitchFamily="34" charset="-120"/>
              </a:rPr>
              <a:t>prelevate </a:t>
            </a:r>
            <a:r>
              <a:rPr lang="en-US" sz="1100" dirty="0">
                <a:solidFill>
                  <a:srgbClr val="333333"/>
                </a:solidFill>
                <a:latin typeface="MiSans" pitchFamily="34" charset="0"/>
                <a:ea typeface="MiSans" pitchFamily="34" charset="-122"/>
                <a:cs typeface="MiSans" pitchFamily="34" charset="-120"/>
              </a:rPr>
              <a:t>se </a:t>
            </a:r>
            <a:r>
              <a:rPr lang="en-US" sz="1100" dirty="0" err="1">
                <a:solidFill>
                  <a:srgbClr val="333333"/>
                </a:solidFill>
                <a:latin typeface="MiSans" pitchFamily="34" charset="0"/>
                <a:ea typeface="MiSans" pitchFamily="34" charset="-122"/>
                <a:cs typeface="MiSans" pitchFamily="34" charset="-120"/>
              </a:rPr>
              <a:t>expediază</a:t>
            </a:r>
            <a:r>
              <a:rPr lang="en-US" sz="1100" dirty="0">
                <a:solidFill>
                  <a:srgbClr val="333333"/>
                </a:solidFill>
                <a:latin typeface="MiSans" pitchFamily="34" charset="0"/>
                <a:ea typeface="MiSans" pitchFamily="34" charset="-122"/>
                <a:cs typeface="MiSans" pitchFamily="34" charset="-120"/>
              </a:rPr>
              <a:t> </a:t>
            </a:r>
            <a:r>
              <a:rPr lang="ro-MD" sz="1100" dirty="0">
                <a:solidFill>
                  <a:srgbClr val="333333"/>
                </a:solidFill>
                <a:latin typeface="MiSans" pitchFamily="34" charset="0"/>
                <a:ea typeface="MiSans" pitchFamily="34" charset="-122"/>
                <a:cs typeface="MiSans" pitchFamily="34" charset="-120"/>
              </a:rPr>
              <a:t>în </a:t>
            </a:r>
            <a:r>
              <a:rPr lang="ro-MD" sz="1100" dirty="0">
                <a:latin typeface="Times New Roman" panose="02020603050405020304" pitchFamily="18" charset="0"/>
                <a:cs typeface="Times New Roman" panose="02020603050405020304" pitchFamily="18" charset="0"/>
              </a:rPr>
              <a:t>cel mai scurt timp </a:t>
            </a:r>
            <a:r>
              <a:rPr lang="en-US" sz="1100" dirty="0">
                <a:solidFill>
                  <a:srgbClr val="333333"/>
                </a:solidFill>
                <a:latin typeface="MiSans" pitchFamily="34" charset="0"/>
                <a:ea typeface="MiSans" pitchFamily="34" charset="-122"/>
                <a:cs typeface="MiSans" pitchFamily="34" charset="-120"/>
              </a:rPr>
              <a:t> la </a:t>
            </a:r>
            <a:r>
              <a:rPr lang="en-US" sz="1100" dirty="0" err="1">
                <a:solidFill>
                  <a:srgbClr val="333333"/>
                </a:solidFill>
                <a:latin typeface="MiSans" pitchFamily="34" charset="0"/>
                <a:ea typeface="MiSans" pitchFamily="34" charset="-122"/>
                <a:cs typeface="MiSans" pitchFamily="34" charset="-120"/>
              </a:rPr>
              <a:t>laborator</a:t>
            </a:r>
            <a:r>
              <a:rPr lang="en-US" sz="1100" dirty="0">
                <a:solidFill>
                  <a:srgbClr val="333333"/>
                </a:solidFill>
                <a:latin typeface="MiSans" pitchFamily="34" charset="0"/>
                <a:ea typeface="MiSans" pitchFamily="34" charset="-122"/>
                <a:cs typeface="MiSans" pitchFamily="34" charset="-120"/>
              </a:rPr>
              <a:t> </a:t>
            </a:r>
            <a:r>
              <a:rPr lang="en-US" sz="1100" dirty="0" err="1">
                <a:solidFill>
                  <a:srgbClr val="333333"/>
                </a:solidFill>
                <a:latin typeface="MiSans" pitchFamily="34" charset="0"/>
                <a:ea typeface="MiSans" pitchFamily="34" charset="-122"/>
                <a:cs typeface="MiSans" pitchFamily="34" charset="-120"/>
              </a:rPr>
              <a:t>în</a:t>
            </a:r>
            <a:r>
              <a:rPr lang="en-US" sz="1100" dirty="0">
                <a:solidFill>
                  <a:srgbClr val="333333"/>
                </a:solidFill>
                <a:latin typeface="MiSans" pitchFamily="34" charset="0"/>
                <a:ea typeface="MiSans" pitchFamily="34" charset="-122"/>
                <a:cs typeface="MiSans" pitchFamily="34" charset="-120"/>
              </a:rPr>
              <a:t> </a:t>
            </a:r>
            <a:r>
              <a:rPr lang="en-US" sz="1100" dirty="0" err="1">
                <a:solidFill>
                  <a:srgbClr val="333333"/>
                </a:solidFill>
                <a:latin typeface="MiSans" pitchFamily="34" charset="0"/>
                <a:ea typeface="MiSans" pitchFamily="34" charset="-122"/>
                <a:cs typeface="MiSans" pitchFamily="34" charset="-120"/>
              </a:rPr>
              <a:t>condiții</a:t>
            </a:r>
            <a:r>
              <a:rPr lang="en-US" sz="1100" dirty="0">
                <a:solidFill>
                  <a:srgbClr val="333333"/>
                </a:solidFill>
                <a:latin typeface="MiSans" pitchFamily="34" charset="0"/>
                <a:ea typeface="MiSans" pitchFamily="34" charset="-122"/>
                <a:cs typeface="MiSans" pitchFamily="34" charset="-120"/>
              </a:rPr>
              <a:t> care </a:t>
            </a:r>
            <a:r>
              <a:rPr lang="en-US" sz="1100" dirty="0" err="1">
                <a:solidFill>
                  <a:srgbClr val="333333"/>
                </a:solidFill>
                <a:latin typeface="MiSans" pitchFamily="34" charset="0"/>
                <a:ea typeface="MiSans" pitchFamily="34" charset="-122"/>
                <a:cs typeface="MiSans" pitchFamily="34" charset="-120"/>
              </a:rPr>
              <a:t>să</a:t>
            </a:r>
            <a:r>
              <a:rPr lang="en-US" sz="1100" dirty="0">
                <a:solidFill>
                  <a:srgbClr val="333333"/>
                </a:solidFill>
                <a:latin typeface="MiSans" pitchFamily="34" charset="0"/>
                <a:ea typeface="MiSans" pitchFamily="34" charset="-122"/>
                <a:cs typeface="MiSans" pitchFamily="34" charset="-120"/>
              </a:rPr>
              <a:t> </a:t>
            </a:r>
            <a:r>
              <a:rPr lang="en-US" sz="1100" dirty="0" err="1">
                <a:solidFill>
                  <a:srgbClr val="333333"/>
                </a:solidFill>
                <a:latin typeface="MiSans" pitchFamily="34" charset="0"/>
                <a:ea typeface="MiSans" pitchFamily="34" charset="-122"/>
                <a:cs typeface="MiSans" pitchFamily="34" charset="-120"/>
              </a:rPr>
              <a:t>prevină</a:t>
            </a:r>
            <a:r>
              <a:rPr lang="en-US" sz="1100" dirty="0">
                <a:solidFill>
                  <a:srgbClr val="333333"/>
                </a:solidFill>
                <a:latin typeface="MiSans" pitchFamily="34" charset="0"/>
                <a:ea typeface="MiSans" pitchFamily="34" charset="-122"/>
                <a:cs typeface="MiSans" pitchFamily="34" charset="-120"/>
              </a:rPr>
              <a:t> </a:t>
            </a:r>
            <a:r>
              <a:rPr lang="en-US" sz="1100" dirty="0" err="1">
                <a:solidFill>
                  <a:srgbClr val="333333"/>
                </a:solidFill>
                <a:latin typeface="MiSans" pitchFamily="34" charset="0"/>
                <a:ea typeface="MiSans" pitchFamily="34" charset="-122"/>
                <a:cs typeface="MiSans" pitchFamily="34" charset="-120"/>
              </a:rPr>
              <a:t>putrezirea</a:t>
            </a:r>
            <a:r>
              <a:rPr lang="ro-MD" sz="1100" dirty="0">
                <a:solidFill>
                  <a:srgbClr val="333333"/>
                </a:solidFill>
                <a:latin typeface="MiSans" pitchFamily="34" charset="0"/>
                <a:ea typeface="MiSans" pitchFamily="34" charset="-122"/>
                <a:cs typeface="MiSans" pitchFamily="34" charset="-120"/>
              </a:rPr>
              <a:t> și</a:t>
            </a:r>
            <a:r>
              <a:rPr lang="en-US" sz="1100" dirty="0">
                <a:solidFill>
                  <a:srgbClr val="333333"/>
                </a:solidFill>
                <a:latin typeface="MiSans" pitchFamily="34" charset="0"/>
                <a:ea typeface="MiSans" pitchFamily="34" charset="-122"/>
                <a:cs typeface="MiSans" pitchFamily="34" charset="-120"/>
              </a:rPr>
              <a:t> </a:t>
            </a:r>
            <a:r>
              <a:rPr lang="en-US" sz="1100" dirty="0" err="1">
                <a:solidFill>
                  <a:srgbClr val="333333"/>
                </a:solidFill>
                <a:latin typeface="MiSans" pitchFamily="34" charset="0"/>
                <a:ea typeface="MiSans" pitchFamily="34" charset="-122"/>
                <a:cs typeface="MiSans" pitchFamily="34" charset="-120"/>
              </a:rPr>
              <a:t>ofilirea</a:t>
            </a:r>
            <a:r>
              <a:rPr lang="en-US" sz="1100" dirty="0">
                <a:solidFill>
                  <a:srgbClr val="333333"/>
                </a:solidFill>
                <a:latin typeface="MiSans" pitchFamily="34" charset="0"/>
                <a:ea typeface="MiSans" pitchFamily="34" charset="-122"/>
                <a:cs typeface="MiSans" pitchFamily="34" charset="-120"/>
              </a:rPr>
              <a:t>, </a:t>
            </a:r>
            <a:r>
              <a:rPr lang="en-US" sz="1100" dirty="0" err="1">
                <a:solidFill>
                  <a:srgbClr val="333333"/>
                </a:solidFill>
                <a:latin typeface="MiSans" pitchFamily="34" charset="0"/>
                <a:ea typeface="MiSans" pitchFamily="34" charset="-122"/>
                <a:cs typeface="MiSans" pitchFamily="34" charset="-120"/>
              </a:rPr>
              <a:t>însoțite</a:t>
            </a:r>
            <a:r>
              <a:rPr lang="en-US" sz="1100" dirty="0">
                <a:solidFill>
                  <a:srgbClr val="333333"/>
                </a:solidFill>
                <a:latin typeface="MiSans" pitchFamily="34" charset="0"/>
                <a:ea typeface="MiSans" pitchFamily="34" charset="-122"/>
                <a:cs typeface="MiSans" pitchFamily="34" charset="-120"/>
              </a:rPr>
              <a:t> de </a:t>
            </a:r>
            <a:r>
              <a:rPr lang="en-US" sz="1100" dirty="0" err="1">
                <a:solidFill>
                  <a:srgbClr val="333333"/>
                </a:solidFill>
                <a:latin typeface="MiSans" pitchFamily="34" charset="0"/>
                <a:ea typeface="MiSans" pitchFamily="34" charset="-122"/>
                <a:cs typeface="MiSans" pitchFamily="34" charset="-120"/>
              </a:rPr>
              <a:t>documentele</a:t>
            </a:r>
            <a:r>
              <a:rPr lang="en-US" sz="1100" dirty="0">
                <a:solidFill>
                  <a:srgbClr val="333333"/>
                </a:solidFill>
                <a:latin typeface="MiSans" pitchFamily="34" charset="0"/>
                <a:ea typeface="MiSans" pitchFamily="34" charset="-122"/>
                <a:cs typeface="MiSans" pitchFamily="34" charset="-120"/>
              </a:rPr>
              <a:t> </a:t>
            </a:r>
            <a:r>
              <a:rPr lang="en-US" sz="1100" dirty="0" err="1">
                <a:solidFill>
                  <a:srgbClr val="333333"/>
                </a:solidFill>
                <a:latin typeface="MiSans" pitchFamily="34" charset="0"/>
                <a:ea typeface="MiSans" pitchFamily="34" charset="-122"/>
                <a:cs typeface="MiSans" pitchFamily="34" charset="-120"/>
              </a:rPr>
              <a:t>necesare</a:t>
            </a:r>
            <a:r>
              <a:rPr lang="en-US" sz="1100" dirty="0">
                <a:solidFill>
                  <a:srgbClr val="333333"/>
                </a:solidFill>
                <a:latin typeface="MiSans" pitchFamily="34" charset="0"/>
                <a:ea typeface="MiSans" pitchFamily="34" charset="-122"/>
                <a:cs typeface="MiSans" pitchFamily="34" charset="-120"/>
              </a:rPr>
              <a:t>.</a:t>
            </a:r>
            <a:endParaRPr lang="en-US" sz="1200" dirty="0"/>
          </a:p>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54dda1946d_6_257:notes"/>
          <p:cNvSpPr>
            <a:spLocks noGrp="1" noRot="1" noChangeAspect="1"/>
          </p:cNvSpPr>
          <p:nvPr>
            <p:ph type="sldImg" idx="2"/>
          </p:nvPr>
        </p:nvSpPr>
        <p:spPr>
          <a:xfrm>
            <a:off x="2687638" y="504825"/>
            <a:ext cx="4491037" cy="25257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54dda1946d_6_257:notes"/>
          <p:cNvSpPr txBox="1">
            <a:spLocks noGrp="1"/>
          </p:cNvSpPr>
          <p:nvPr>
            <p:ph type="body" idx="1"/>
          </p:nvPr>
        </p:nvSpPr>
        <p:spPr>
          <a:xfrm>
            <a:off x="986632" y="3199488"/>
            <a:ext cx="7893050" cy="303109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54dda1946d_6_308:notes"/>
          <p:cNvSpPr>
            <a:spLocks noGrp="1" noRot="1" noChangeAspect="1"/>
          </p:cNvSpPr>
          <p:nvPr>
            <p:ph type="sldImg" idx="2"/>
          </p:nvPr>
        </p:nvSpPr>
        <p:spPr>
          <a:xfrm>
            <a:off x="2687638" y="504825"/>
            <a:ext cx="4491037" cy="25257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54dda1946d_6_308:notes"/>
          <p:cNvSpPr txBox="1">
            <a:spLocks noGrp="1"/>
          </p:cNvSpPr>
          <p:nvPr>
            <p:ph type="body" idx="1"/>
          </p:nvPr>
        </p:nvSpPr>
        <p:spPr>
          <a:xfrm>
            <a:off x="986632" y="3199488"/>
            <a:ext cx="7893050" cy="303109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a:extLst>
            <a:ext uri="{FF2B5EF4-FFF2-40B4-BE49-F238E27FC236}">
              <a16:creationId xmlns:a16="http://schemas.microsoft.com/office/drawing/2014/main" id="{B9ABA759-D167-8C00-1184-FB227941DF8E}"/>
            </a:ext>
          </a:extLst>
        </p:cNvPr>
        <p:cNvGrpSpPr/>
        <p:nvPr/>
      </p:nvGrpSpPr>
      <p:grpSpPr>
        <a:xfrm>
          <a:off x="0" y="0"/>
          <a:ext cx="0" cy="0"/>
          <a:chOff x="0" y="0"/>
          <a:chExt cx="0" cy="0"/>
        </a:xfrm>
      </p:grpSpPr>
      <p:sp>
        <p:nvSpPr>
          <p:cNvPr id="224" name="Google Shape;224;g54dda1946d_6_308:notes">
            <a:extLst>
              <a:ext uri="{FF2B5EF4-FFF2-40B4-BE49-F238E27FC236}">
                <a16:creationId xmlns:a16="http://schemas.microsoft.com/office/drawing/2014/main" id="{4C3D2DCD-4C21-FB22-A532-CD3869D4E520}"/>
              </a:ext>
            </a:extLst>
          </p:cNvPr>
          <p:cNvSpPr>
            <a:spLocks noGrp="1" noRot="1" noChangeAspect="1"/>
          </p:cNvSpPr>
          <p:nvPr>
            <p:ph type="sldImg" idx="2"/>
          </p:nvPr>
        </p:nvSpPr>
        <p:spPr>
          <a:xfrm>
            <a:off x="2687638" y="504825"/>
            <a:ext cx="4491037" cy="25257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54dda1946d_6_308:notes">
            <a:extLst>
              <a:ext uri="{FF2B5EF4-FFF2-40B4-BE49-F238E27FC236}">
                <a16:creationId xmlns:a16="http://schemas.microsoft.com/office/drawing/2014/main" id="{A4E58CD5-B172-0465-94C1-A27A01357A1C}"/>
              </a:ext>
            </a:extLst>
          </p:cNvPr>
          <p:cNvSpPr txBox="1">
            <a:spLocks noGrp="1"/>
          </p:cNvSpPr>
          <p:nvPr>
            <p:ph type="body" idx="1"/>
          </p:nvPr>
        </p:nvSpPr>
        <p:spPr>
          <a:xfrm>
            <a:off x="986632" y="3199488"/>
            <a:ext cx="7893050" cy="303109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77438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54dda1946d_4_2701:notes"/>
          <p:cNvSpPr>
            <a:spLocks noGrp="1" noRot="1" noChangeAspect="1"/>
          </p:cNvSpPr>
          <p:nvPr>
            <p:ph type="sldImg" idx="2"/>
          </p:nvPr>
        </p:nvSpPr>
        <p:spPr>
          <a:xfrm>
            <a:off x="2687638" y="504825"/>
            <a:ext cx="4491037" cy="25257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 name="Google Shape;660;g54dda1946d_4_2701:notes"/>
          <p:cNvSpPr txBox="1">
            <a:spLocks noGrp="1"/>
          </p:cNvSpPr>
          <p:nvPr>
            <p:ph type="body" idx="1"/>
          </p:nvPr>
        </p:nvSpPr>
        <p:spPr>
          <a:xfrm>
            <a:off x="986632" y="3199488"/>
            <a:ext cx="7893050" cy="303109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14072739ea5_12_0:notes"/>
          <p:cNvSpPr>
            <a:spLocks noGrp="1" noRot="1" noChangeAspect="1"/>
          </p:cNvSpPr>
          <p:nvPr>
            <p:ph type="sldImg" idx="2"/>
          </p:nvPr>
        </p:nvSpPr>
        <p:spPr>
          <a:xfrm>
            <a:off x="2687638" y="504825"/>
            <a:ext cx="4491037" cy="25257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14072739ea5_12_0:notes"/>
          <p:cNvSpPr txBox="1">
            <a:spLocks noGrp="1"/>
          </p:cNvSpPr>
          <p:nvPr>
            <p:ph type="body" idx="1"/>
          </p:nvPr>
        </p:nvSpPr>
        <p:spPr>
          <a:xfrm>
            <a:off x="986632" y="3199488"/>
            <a:ext cx="7893050" cy="303109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54dda1946d_6_332:notes"/>
          <p:cNvSpPr>
            <a:spLocks noGrp="1" noRot="1" noChangeAspect="1"/>
          </p:cNvSpPr>
          <p:nvPr>
            <p:ph type="sldImg" idx="2"/>
          </p:nvPr>
        </p:nvSpPr>
        <p:spPr>
          <a:xfrm>
            <a:off x="2687638" y="504825"/>
            <a:ext cx="4491037" cy="25257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54dda1946d_6_332:notes"/>
          <p:cNvSpPr txBox="1">
            <a:spLocks noGrp="1"/>
          </p:cNvSpPr>
          <p:nvPr>
            <p:ph type="body" idx="1"/>
          </p:nvPr>
        </p:nvSpPr>
        <p:spPr>
          <a:xfrm>
            <a:off x="986632" y="3199488"/>
            <a:ext cx="7893050" cy="303109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a:extLst>
            <a:ext uri="{FF2B5EF4-FFF2-40B4-BE49-F238E27FC236}">
              <a16:creationId xmlns:a16="http://schemas.microsoft.com/office/drawing/2014/main" id="{1BAACB2D-3B99-52A1-EE9D-810366CF7183}"/>
            </a:ext>
          </a:extLst>
        </p:cNvPr>
        <p:cNvGrpSpPr/>
        <p:nvPr/>
      </p:nvGrpSpPr>
      <p:grpSpPr>
        <a:xfrm>
          <a:off x="0" y="0"/>
          <a:ext cx="0" cy="0"/>
          <a:chOff x="0" y="0"/>
          <a:chExt cx="0" cy="0"/>
        </a:xfrm>
      </p:grpSpPr>
      <p:sp>
        <p:nvSpPr>
          <p:cNvPr id="174" name="Google Shape;174;g1e27f3d903a_0_0:notes">
            <a:extLst>
              <a:ext uri="{FF2B5EF4-FFF2-40B4-BE49-F238E27FC236}">
                <a16:creationId xmlns:a16="http://schemas.microsoft.com/office/drawing/2014/main" id="{7951AE90-860E-CCEF-C517-E361F9086936}"/>
              </a:ext>
            </a:extLst>
          </p:cNvPr>
          <p:cNvSpPr>
            <a:spLocks noGrp="1" noRot="1" noChangeAspect="1"/>
          </p:cNvSpPr>
          <p:nvPr>
            <p:ph type="sldImg" idx="2"/>
          </p:nvPr>
        </p:nvSpPr>
        <p:spPr>
          <a:xfrm>
            <a:off x="2687638" y="504825"/>
            <a:ext cx="4491037" cy="25257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1e27f3d903a_0_0:notes">
            <a:extLst>
              <a:ext uri="{FF2B5EF4-FFF2-40B4-BE49-F238E27FC236}">
                <a16:creationId xmlns:a16="http://schemas.microsoft.com/office/drawing/2014/main" id="{50A6D9BA-ADAE-2885-BF63-C4394B4772DD}"/>
              </a:ext>
            </a:extLst>
          </p:cNvPr>
          <p:cNvSpPr txBox="1">
            <a:spLocks noGrp="1"/>
          </p:cNvSpPr>
          <p:nvPr>
            <p:ph type="body" idx="1"/>
          </p:nvPr>
        </p:nvSpPr>
        <p:spPr>
          <a:xfrm>
            <a:off x="986632" y="3199488"/>
            <a:ext cx="7893050" cy="303109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1052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d431007ba2_0_208:notes"/>
          <p:cNvSpPr>
            <a:spLocks noGrp="1" noRot="1" noChangeAspect="1"/>
          </p:cNvSpPr>
          <p:nvPr>
            <p:ph type="sldImg" idx="2"/>
          </p:nvPr>
        </p:nvSpPr>
        <p:spPr>
          <a:xfrm>
            <a:off x="2687638" y="504825"/>
            <a:ext cx="4491037" cy="25257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d431007ba2_0_208:notes"/>
          <p:cNvSpPr txBox="1">
            <a:spLocks noGrp="1"/>
          </p:cNvSpPr>
          <p:nvPr>
            <p:ph type="body" idx="1"/>
          </p:nvPr>
        </p:nvSpPr>
        <p:spPr>
          <a:xfrm>
            <a:off x="986632" y="3199488"/>
            <a:ext cx="7893050" cy="3031093"/>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MD" sz="1100" noProof="0" dirty="0">
                <a:solidFill>
                  <a:srgbClr val="333333"/>
                </a:solidFill>
                <a:latin typeface="MiSans" pitchFamily="34" charset="0"/>
                <a:ea typeface="MiSans" pitchFamily="34" charset="-122"/>
                <a:cs typeface="MiSans" pitchFamily="34" charset="-120"/>
              </a:rPr>
              <a:t>Aceasta este o  procedura oficială pentru prelevarea probelor din </a:t>
            </a:r>
            <a:r>
              <a:rPr lang="ro-MD" sz="1100" noProof="0" dirty="0">
                <a:solidFill>
                  <a:srgbClr val="A07E64"/>
                </a:solidFill>
                <a:highlight>
                  <a:srgbClr val="D7B99A">
                    <a:alpha val="30000"/>
                  </a:srgbClr>
                </a:highlight>
                <a:latin typeface="MiSans" pitchFamily="34" charset="0"/>
                <a:ea typeface="MiSans" pitchFamily="34" charset="-122"/>
                <a:cs typeface="MiSans" pitchFamily="34" charset="-120"/>
              </a:rPr>
              <a:t>plante, produse vegetale și obiecte</a:t>
            </a:r>
            <a:r>
              <a:rPr lang="ro-MD" sz="1100" noProof="0" dirty="0">
                <a:solidFill>
                  <a:srgbClr val="333333"/>
                </a:solidFill>
                <a:latin typeface="MiSans" pitchFamily="34" charset="0"/>
                <a:ea typeface="MiSans" pitchFamily="34" charset="-122"/>
                <a:cs typeface="MiSans" pitchFamily="34" charset="-120"/>
              </a:rPr>
              <a:t> în vederea depistării organismelor dăunătoare, elaborată de DPP în comun cu Direcția Carantina </a:t>
            </a:r>
            <a:r>
              <a:rPr lang="ro-MD" sz="1100" noProof="0" dirty="0" err="1">
                <a:solidFill>
                  <a:srgbClr val="333333"/>
                </a:solidFill>
                <a:latin typeface="MiSans" pitchFamily="34" charset="0"/>
                <a:ea typeface="MiSans" pitchFamily="34" charset="-122"/>
                <a:cs typeface="MiSans" pitchFamily="34" charset="-120"/>
              </a:rPr>
              <a:t>fitosantară</a:t>
            </a:r>
            <a:r>
              <a:rPr lang="ro-MD" sz="1100" noProof="0" dirty="0">
                <a:solidFill>
                  <a:srgbClr val="333333"/>
                </a:solidFill>
                <a:latin typeface="MiSans" pitchFamily="34" charset="0"/>
                <a:ea typeface="MiSans" pitchFamily="34" charset="-122"/>
                <a:cs typeface="MiSans" pitchFamily="34" charset="-120"/>
              </a:rPr>
              <a:t> din cadrul I.P. CNSAPSA, care stabilește regulile uniforme de selecție, ambalare, transport și trasabilitate, asigurând baza legală și metodică pentru inspectorii fitosanitari. </a:t>
            </a:r>
            <a:endParaRPr lang="ro-MD" sz="1100" noProof="0" dirty="0"/>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dda1946d_6_344:notes"/>
          <p:cNvSpPr>
            <a:spLocks noGrp="1" noRot="1" noChangeAspect="1"/>
          </p:cNvSpPr>
          <p:nvPr>
            <p:ph type="sldImg" idx="2"/>
          </p:nvPr>
        </p:nvSpPr>
        <p:spPr>
          <a:xfrm>
            <a:off x="2687638" y="504825"/>
            <a:ext cx="4491037" cy="25257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dda1946d_6_344:notes"/>
          <p:cNvSpPr txBox="1">
            <a:spLocks noGrp="1"/>
          </p:cNvSpPr>
          <p:nvPr>
            <p:ph type="body" idx="1"/>
          </p:nvPr>
        </p:nvSpPr>
        <p:spPr>
          <a:xfrm>
            <a:off x="986632" y="3199488"/>
            <a:ext cx="7893050" cy="3031093"/>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err="1">
                <a:solidFill>
                  <a:srgbClr val="333333"/>
                </a:solidFill>
                <a:latin typeface="Noto Sans SC" pitchFamily="34" charset="0"/>
                <a:ea typeface="Noto Sans SC" pitchFamily="34" charset="-122"/>
                <a:cs typeface="Noto Sans SC" pitchFamily="34" charset="-120"/>
              </a:rPr>
              <a:t>Direcția</a:t>
            </a:r>
            <a:r>
              <a:rPr lang="en-US" sz="1100" b="1" dirty="0">
                <a:solidFill>
                  <a:srgbClr val="333333"/>
                </a:solidFill>
                <a:latin typeface="Noto Sans SC" pitchFamily="34" charset="0"/>
                <a:ea typeface="Noto Sans SC" pitchFamily="34" charset="-122"/>
                <a:cs typeface="Noto Sans SC" pitchFamily="34" charset="-120"/>
              </a:rPr>
              <a:t> </a:t>
            </a:r>
            <a:r>
              <a:rPr lang="en-US" sz="1100" b="1" dirty="0" err="1">
                <a:solidFill>
                  <a:srgbClr val="333333"/>
                </a:solidFill>
                <a:latin typeface="Noto Sans SC" pitchFamily="34" charset="0"/>
                <a:ea typeface="Noto Sans SC" pitchFamily="34" charset="-122"/>
                <a:cs typeface="Noto Sans SC" pitchFamily="34" charset="-120"/>
              </a:rPr>
              <a:t>Protecția</a:t>
            </a:r>
            <a:r>
              <a:rPr lang="en-US" sz="1100" b="1" dirty="0">
                <a:solidFill>
                  <a:srgbClr val="333333"/>
                </a:solidFill>
                <a:latin typeface="Noto Sans SC" pitchFamily="34" charset="0"/>
                <a:ea typeface="Noto Sans SC" pitchFamily="34" charset="-122"/>
                <a:cs typeface="Noto Sans SC" pitchFamily="34" charset="-120"/>
              </a:rPr>
              <a:t> </a:t>
            </a:r>
            <a:r>
              <a:rPr lang="en-US" sz="1100" b="1" dirty="0" err="1">
                <a:solidFill>
                  <a:srgbClr val="333333"/>
                </a:solidFill>
                <a:latin typeface="Noto Sans SC" pitchFamily="34" charset="0"/>
                <a:ea typeface="Noto Sans SC" pitchFamily="34" charset="-122"/>
                <a:cs typeface="Noto Sans SC" pitchFamily="34" charset="-120"/>
              </a:rPr>
              <a:t>Plantelor</a:t>
            </a:r>
            <a:r>
              <a:rPr lang="ro-MD" sz="1100" b="1" dirty="0">
                <a:solidFill>
                  <a:srgbClr val="333333"/>
                </a:solidFill>
                <a:latin typeface="Noto Sans SC" pitchFamily="34" charset="0"/>
                <a:ea typeface="Noto Sans SC" pitchFamily="34" charset="-122"/>
                <a:cs typeface="Noto Sans SC" pitchFamily="34" charset="-120"/>
              </a:rPr>
              <a:t>: </a:t>
            </a:r>
            <a:r>
              <a:rPr lang="en-US" sz="1000" dirty="0" err="1">
                <a:solidFill>
                  <a:srgbClr val="333333"/>
                </a:solidFill>
                <a:latin typeface="MiSans" pitchFamily="34" charset="0"/>
                <a:ea typeface="MiSans" pitchFamily="34" charset="-122"/>
                <a:cs typeface="MiSans" pitchFamily="34" charset="-120"/>
              </a:rPr>
              <a:t>Monitorizează</a:t>
            </a:r>
            <a:r>
              <a:rPr lang="en-US" sz="1000" dirty="0">
                <a:solidFill>
                  <a:srgbClr val="333333"/>
                </a:solidFill>
                <a:latin typeface="MiSans" pitchFamily="34" charset="0"/>
                <a:ea typeface="MiSans" pitchFamily="34" charset="-122"/>
                <a:cs typeface="MiSans" pitchFamily="34" charset="-120"/>
              </a:rPr>
              <a:t> </a:t>
            </a:r>
            <a:r>
              <a:rPr lang="en-US" sz="1000" dirty="0" err="1">
                <a:solidFill>
                  <a:srgbClr val="333333"/>
                </a:solidFill>
                <a:latin typeface="MiSans" pitchFamily="34" charset="0"/>
                <a:ea typeface="MiSans" pitchFamily="34" charset="-122"/>
                <a:cs typeface="MiSans" pitchFamily="34" charset="-120"/>
              </a:rPr>
              <a:t>aplicarea</a:t>
            </a:r>
            <a:r>
              <a:rPr lang="en-US" sz="1000" dirty="0">
                <a:solidFill>
                  <a:srgbClr val="333333"/>
                </a:solidFill>
                <a:latin typeface="MiSans" pitchFamily="34" charset="0"/>
                <a:ea typeface="MiSans" pitchFamily="34" charset="-122"/>
                <a:cs typeface="MiSans" pitchFamily="34" charset="-120"/>
              </a:rPr>
              <a:t> </a:t>
            </a:r>
            <a:r>
              <a:rPr lang="en-US" sz="1000" dirty="0" err="1">
                <a:solidFill>
                  <a:srgbClr val="333333"/>
                </a:solidFill>
                <a:latin typeface="MiSans" pitchFamily="34" charset="0"/>
                <a:ea typeface="MiSans" pitchFamily="34" charset="-122"/>
                <a:cs typeface="MiSans" pitchFamily="34" charset="-120"/>
              </a:rPr>
              <a:t>procedurii</a:t>
            </a:r>
            <a:r>
              <a:rPr lang="en-US" sz="1000" dirty="0">
                <a:solidFill>
                  <a:srgbClr val="333333"/>
                </a:solidFill>
                <a:latin typeface="MiSans" pitchFamily="34" charset="0"/>
                <a:ea typeface="MiSans" pitchFamily="34" charset="-122"/>
                <a:cs typeface="MiSans" pitchFamily="34" charset="-120"/>
              </a:rPr>
              <a:t> </a:t>
            </a:r>
            <a:r>
              <a:rPr lang="en-US" sz="1000" dirty="0" err="1">
                <a:solidFill>
                  <a:srgbClr val="333333"/>
                </a:solidFill>
                <a:latin typeface="MiSans" pitchFamily="34" charset="0"/>
                <a:ea typeface="MiSans" pitchFamily="34" charset="-122"/>
                <a:cs typeface="MiSans" pitchFamily="34" charset="-120"/>
              </a:rPr>
              <a:t>și</a:t>
            </a:r>
            <a:r>
              <a:rPr lang="en-US" sz="1000" dirty="0">
                <a:solidFill>
                  <a:srgbClr val="333333"/>
                </a:solidFill>
                <a:latin typeface="MiSans" pitchFamily="34" charset="0"/>
                <a:ea typeface="MiSans" pitchFamily="34" charset="-122"/>
                <a:cs typeface="MiSans" pitchFamily="34" charset="-120"/>
              </a:rPr>
              <a:t> </a:t>
            </a:r>
            <a:r>
              <a:rPr lang="en-US" sz="1000" dirty="0" err="1">
                <a:solidFill>
                  <a:srgbClr val="333333"/>
                </a:solidFill>
                <a:latin typeface="MiSans" pitchFamily="34" charset="0"/>
                <a:ea typeface="MiSans" pitchFamily="34" charset="-122"/>
                <a:cs typeface="MiSans" pitchFamily="34" charset="-120"/>
              </a:rPr>
              <a:t>acordă</a:t>
            </a:r>
            <a:r>
              <a:rPr lang="en-US" sz="1000" dirty="0">
                <a:solidFill>
                  <a:srgbClr val="333333"/>
                </a:solidFill>
                <a:latin typeface="MiSans" pitchFamily="34" charset="0"/>
                <a:ea typeface="MiSans" pitchFamily="34" charset="-122"/>
                <a:cs typeface="MiSans" pitchFamily="34" charset="-120"/>
              </a:rPr>
              <a:t> </a:t>
            </a:r>
            <a:r>
              <a:rPr lang="en-US" sz="1000" dirty="0" err="1">
                <a:solidFill>
                  <a:srgbClr val="333333"/>
                </a:solidFill>
                <a:latin typeface="MiSans" pitchFamily="34" charset="0"/>
                <a:ea typeface="MiSans" pitchFamily="34" charset="-122"/>
                <a:cs typeface="MiSans" pitchFamily="34" charset="-120"/>
              </a:rPr>
              <a:t>asistență</a:t>
            </a:r>
            <a:r>
              <a:rPr lang="en-US" sz="1000" dirty="0">
                <a:solidFill>
                  <a:srgbClr val="333333"/>
                </a:solidFill>
                <a:latin typeface="MiSans" pitchFamily="34" charset="0"/>
                <a:ea typeface="MiSans" pitchFamily="34" charset="-122"/>
                <a:cs typeface="MiSans" pitchFamily="34" charset="-120"/>
              </a:rPr>
              <a:t> </a:t>
            </a:r>
            <a:r>
              <a:rPr lang="en-US" sz="1000" dirty="0" err="1">
                <a:solidFill>
                  <a:srgbClr val="333333"/>
                </a:solidFill>
                <a:latin typeface="MiSans" pitchFamily="34" charset="0"/>
                <a:ea typeface="MiSans" pitchFamily="34" charset="-122"/>
                <a:cs typeface="MiSans" pitchFamily="34" charset="-120"/>
              </a:rPr>
              <a:t>metodologică</a:t>
            </a:r>
            <a:r>
              <a:rPr lang="en-US" sz="1000" dirty="0">
                <a:solidFill>
                  <a:srgbClr val="333333"/>
                </a:solidFill>
                <a:latin typeface="MiSans" pitchFamily="34" charset="0"/>
                <a:ea typeface="MiSans" pitchFamily="34" charset="-122"/>
                <a:cs typeface="MiSans" pitchFamily="34" charset="-120"/>
              </a:rPr>
              <a:t>.</a:t>
            </a:r>
            <a:endParaRPr lang="en-US" sz="105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000" b="1" dirty="0" err="1">
                <a:solidFill>
                  <a:srgbClr val="333333"/>
                </a:solidFill>
                <a:latin typeface="Noto Sans SC" pitchFamily="34" charset="0"/>
                <a:ea typeface="Noto Sans SC" pitchFamily="34" charset="-122"/>
                <a:cs typeface="Noto Sans SC" pitchFamily="34" charset="-120"/>
              </a:rPr>
              <a:t>Inspectorii</a:t>
            </a:r>
            <a:r>
              <a:rPr lang="en-US" sz="1000" b="1" dirty="0">
                <a:solidFill>
                  <a:srgbClr val="333333"/>
                </a:solidFill>
                <a:latin typeface="Noto Sans SC" pitchFamily="34" charset="0"/>
                <a:ea typeface="Noto Sans SC" pitchFamily="34" charset="-122"/>
                <a:cs typeface="Noto Sans SC" pitchFamily="34" charset="-120"/>
              </a:rPr>
              <a:t> </a:t>
            </a:r>
            <a:r>
              <a:rPr lang="en-US" sz="1000" b="1" dirty="0" err="1">
                <a:solidFill>
                  <a:srgbClr val="333333"/>
                </a:solidFill>
                <a:latin typeface="Noto Sans SC" pitchFamily="34" charset="0"/>
                <a:ea typeface="Noto Sans SC" pitchFamily="34" charset="-122"/>
                <a:cs typeface="Noto Sans SC" pitchFamily="34" charset="-120"/>
              </a:rPr>
              <a:t>Fitosanitari</a:t>
            </a:r>
            <a:r>
              <a:rPr lang="ro-MD" sz="1000" b="1" dirty="0">
                <a:solidFill>
                  <a:srgbClr val="333333"/>
                </a:solidFill>
                <a:latin typeface="Noto Sans SC" pitchFamily="34" charset="0"/>
                <a:ea typeface="Noto Sans SC" pitchFamily="34" charset="-122"/>
                <a:cs typeface="Noto Sans SC" pitchFamily="34" charset="-120"/>
              </a:rPr>
              <a:t>: </a:t>
            </a:r>
            <a:r>
              <a:rPr lang="en-US" sz="800" dirty="0" err="1">
                <a:solidFill>
                  <a:srgbClr val="333333"/>
                </a:solidFill>
                <a:latin typeface="MiSans" pitchFamily="34" charset="0"/>
                <a:ea typeface="MiSans" pitchFamily="34" charset="-122"/>
                <a:cs typeface="MiSans" pitchFamily="34" charset="-120"/>
              </a:rPr>
              <a:t>Efectuează</a:t>
            </a:r>
            <a:r>
              <a:rPr lang="en-US" sz="800" dirty="0">
                <a:solidFill>
                  <a:srgbClr val="333333"/>
                </a:solidFill>
                <a:latin typeface="MiSans" pitchFamily="34" charset="0"/>
                <a:ea typeface="MiSans" pitchFamily="34" charset="-122"/>
                <a:cs typeface="MiSans" pitchFamily="34" charset="-120"/>
              </a:rPr>
              <a:t> </a:t>
            </a:r>
            <a:r>
              <a:rPr lang="en-US" sz="800" dirty="0" err="1">
                <a:solidFill>
                  <a:srgbClr val="333333"/>
                </a:solidFill>
                <a:latin typeface="MiSans" pitchFamily="34" charset="0"/>
                <a:ea typeface="MiSans" pitchFamily="34" charset="-122"/>
                <a:cs typeface="MiSans" pitchFamily="34" charset="-120"/>
              </a:rPr>
              <a:t>prelevarea</a:t>
            </a:r>
            <a:r>
              <a:rPr lang="en-US" sz="800" dirty="0">
                <a:solidFill>
                  <a:srgbClr val="333333"/>
                </a:solidFill>
                <a:latin typeface="MiSans" pitchFamily="34" charset="0"/>
                <a:ea typeface="MiSans" pitchFamily="34" charset="-122"/>
                <a:cs typeface="MiSans" pitchFamily="34" charset="-120"/>
              </a:rPr>
              <a:t>, </a:t>
            </a:r>
            <a:r>
              <a:rPr lang="en-US" sz="800" dirty="0" err="1">
                <a:solidFill>
                  <a:srgbClr val="333333"/>
                </a:solidFill>
                <a:latin typeface="MiSans" pitchFamily="34" charset="0"/>
                <a:ea typeface="MiSans" pitchFamily="34" charset="-122"/>
                <a:cs typeface="MiSans" pitchFamily="34" charset="-120"/>
              </a:rPr>
              <a:t>marchează</a:t>
            </a:r>
            <a:r>
              <a:rPr lang="en-US" sz="800" dirty="0">
                <a:solidFill>
                  <a:srgbClr val="333333"/>
                </a:solidFill>
                <a:latin typeface="MiSans" pitchFamily="34" charset="0"/>
                <a:ea typeface="MiSans" pitchFamily="34" charset="-122"/>
                <a:cs typeface="MiSans" pitchFamily="34" charset="-120"/>
              </a:rPr>
              <a:t> </a:t>
            </a:r>
            <a:r>
              <a:rPr lang="en-US" sz="800" dirty="0" err="1">
                <a:solidFill>
                  <a:srgbClr val="333333"/>
                </a:solidFill>
                <a:latin typeface="MiSans" pitchFamily="34" charset="0"/>
                <a:ea typeface="MiSans" pitchFamily="34" charset="-122"/>
                <a:cs typeface="MiSans" pitchFamily="34" charset="-120"/>
              </a:rPr>
              <a:t>locul</a:t>
            </a:r>
            <a:r>
              <a:rPr lang="en-US" sz="800" dirty="0">
                <a:solidFill>
                  <a:srgbClr val="333333"/>
                </a:solidFill>
                <a:latin typeface="MiSans" pitchFamily="34" charset="0"/>
                <a:ea typeface="MiSans" pitchFamily="34" charset="-122"/>
                <a:cs typeface="MiSans" pitchFamily="34" charset="-120"/>
              </a:rPr>
              <a:t>, </a:t>
            </a:r>
            <a:r>
              <a:rPr lang="en-US" sz="800" dirty="0" err="1">
                <a:solidFill>
                  <a:srgbClr val="333333"/>
                </a:solidFill>
                <a:latin typeface="MiSans" pitchFamily="34" charset="0"/>
                <a:ea typeface="MiSans" pitchFamily="34" charset="-122"/>
                <a:cs typeface="MiSans" pitchFamily="34" charset="-120"/>
              </a:rPr>
              <a:t>completează</a:t>
            </a:r>
            <a:r>
              <a:rPr lang="en-US" sz="800" dirty="0">
                <a:solidFill>
                  <a:srgbClr val="333333"/>
                </a:solidFill>
                <a:latin typeface="MiSans" pitchFamily="34" charset="0"/>
                <a:ea typeface="MiSans" pitchFamily="34" charset="-122"/>
                <a:cs typeface="MiSans" pitchFamily="34" charset="-120"/>
              </a:rPr>
              <a:t> </a:t>
            </a:r>
            <a:r>
              <a:rPr lang="en-US" sz="800" dirty="0" err="1">
                <a:solidFill>
                  <a:srgbClr val="333333"/>
                </a:solidFill>
                <a:latin typeface="MiSans" pitchFamily="34" charset="0"/>
                <a:ea typeface="MiSans" pitchFamily="34" charset="-122"/>
                <a:cs typeface="MiSans" pitchFamily="34" charset="-120"/>
              </a:rPr>
              <a:t>registrele</a:t>
            </a:r>
            <a:r>
              <a:rPr lang="en-US" sz="800" dirty="0">
                <a:solidFill>
                  <a:srgbClr val="333333"/>
                </a:solidFill>
                <a:latin typeface="MiSans" pitchFamily="34" charset="0"/>
                <a:ea typeface="MiSans" pitchFamily="34" charset="-122"/>
                <a:cs typeface="MiSans" pitchFamily="34" charset="-120"/>
              </a:rPr>
              <a:t> </a:t>
            </a:r>
            <a:r>
              <a:rPr lang="en-US" sz="800" dirty="0" err="1">
                <a:solidFill>
                  <a:srgbClr val="333333"/>
                </a:solidFill>
                <a:latin typeface="MiSans" pitchFamily="34" charset="0"/>
                <a:ea typeface="MiSans" pitchFamily="34" charset="-122"/>
                <a:cs typeface="MiSans" pitchFamily="34" charset="-120"/>
              </a:rPr>
              <a:t>și</a:t>
            </a:r>
            <a:r>
              <a:rPr lang="en-US" sz="800" dirty="0">
                <a:solidFill>
                  <a:srgbClr val="333333"/>
                </a:solidFill>
                <a:latin typeface="MiSans" pitchFamily="34" charset="0"/>
                <a:ea typeface="MiSans" pitchFamily="34" charset="-122"/>
                <a:cs typeface="MiSans" pitchFamily="34" charset="-120"/>
              </a:rPr>
              <a:t> </a:t>
            </a:r>
            <a:r>
              <a:rPr lang="en-US" sz="800" dirty="0" err="1">
                <a:solidFill>
                  <a:srgbClr val="333333"/>
                </a:solidFill>
                <a:latin typeface="MiSans" pitchFamily="34" charset="0"/>
                <a:ea typeface="MiSans" pitchFamily="34" charset="-122"/>
                <a:cs typeface="MiSans" pitchFamily="34" charset="-120"/>
              </a:rPr>
              <a:t>asigură</a:t>
            </a:r>
            <a:r>
              <a:rPr lang="en-US" sz="800" dirty="0">
                <a:solidFill>
                  <a:srgbClr val="333333"/>
                </a:solidFill>
                <a:latin typeface="MiSans" pitchFamily="34" charset="0"/>
                <a:ea typeface="MiSans" pitchFamily="34" charset="-122"/>
                <a:cs typeface="MiSans" pitchFamily="34" charset="-120"/>
              </a:rPr>
              <a:t> </a:t>
            </a:r>
            <a:r>
              <a:rPr lang="en-US" sz="800" dirty="0" err="1">
                <a:solidFill>
                  <a:srgbClr val="333333"/>
                </a:solidFill>
                <a:latin typeface="MiSans" pitchFamily="34" charset="0"/>
                <a:ea typeface="MiSans" pitchFamily="34" charset="-122"/>
                <a:cs typeface="MiSans" pitchFamily="34" charset="-120"/>
              </a:rPr>
              <a:t>trasabilitatea</a:t>
            </a:r>
            <a:r>
              <a:rPr lang="en-US" sz="800" dirty="0">
                <a:solidFill>
                  <a:srgbClr val="333333"/>
                </a:solidFill>
                <a:latin typeface="MiSans" pitchFamily="34" charset="0"/>
                <a:ea typeface="MiSans" pitchFamily="34" charset="-122"/>
                <a:cs typeface="MiSans" pitchFamily="34" charset="-120"/>
              </a:rPr>
              <a:t>.</a:t>
            </a:r>
            <a:endParaRPr lang="en-US" sz="90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800" b="1" dirty="0" err="1">
                <a:solidFill>
                  <a:srgbClr val="333333"/>
                </a:solidFill>
                <a:latin typeface="Noto Sans SC" pitchFamily="34" charset="0"/>
                <a:ea typeface="Noto Sans SC" pitchFamily="34" charset="-122"/>
                <a:cs typeface="Noto Sans SC" pitchFamily="34" charset="-120"/>
              </a:rPr>
              <a:t>Operatorii</a:t>
            </a:r>
            <a:r>
              <a:rPr lang="en-US" sz="800" b="1" dirty="0">
                <a:solidFill>
                  <a:srgbClr val="333333"/>
                </a:solidFill>
                <a:latin typeface="Noto Sans SC" pitchFamily="34" charset="0"/>
                <a:ea typeface="Noto Sans SC" pitchFamily="34" charset="-122"/>
                <a:cs typeface="Noto Sans SC" pitchFamily="34" charset="-120"/>
              </a:rPr>
              <a:t> Economici</a:t>
            </a:r>
            <a:r>
              <a:rPr lang="ro-MD" sz="800" b="1" dirty="0">
                <a:solidFill>
                  <a:srgbClr val="333333"/>
                </a:solidFill>
                <a:latin typeface="Noto Sans SC" pitchFamily="34" charset="0"/>
                <a:ea typeface="Noto Sans SC" pitchFamily="34" charset="-122"/>
                <a:cs typeface="Noto Sans SC" pitchFamily="34" charset="-120"/>
              </a:rPr>
              <a:t>: </a:t>
            </a:r>
            <a:r>
              <a:rPr lang="en-US" sz="800" dirty="0" err="1">
                <a:solidFill>
                  <a:srgbClr val="333333"/>
                </a:solidFill>
                <a:latin typeface="MiSans" pitchFamily="34" charset="0"/>
                <a:ea typeface="MiSans" pitchFamily="34" charset="-122"/>
                <a:cs typeface="MiSans" pitchFamily="34" charset="-120"/>
              </a:rPr>
              <a:t>Asigură</a:t>
            </a:r>
            <a:r>
              <a:rPr lang="en-US" sz="800" dirty="0">
                <a:solidFill>
                  <a:srgbClr val="333333"/>
                </a:solidFill>
                <a:latin typeface="MiSans" pitchFamily="34" charset="0"/>
                <a:ea typeface="MiSans" pitchFamily="34" charset="-122"/>
                <a:cs typeface="MiSans" pitchFamily="34" charset="-120"/>
              </a:rPr>
              <a:t> </a:t>
            </a:r>
            <a:r>
              <a:rPr lang="en-US" sz="800" dirty="0" err="1">
                <a:solidFill>
                  <a:srgbClr val="333333"/>
                </a:solidFill>
                <a:latin typeface="MiSans" pitchFamily="34" charset="0"/>
                <a:ea typeface="MiSans" pitchFamily="34" charset="-122"/>
                <a:cs typeface="MiSans" pitchFamily="34" charset="-120"/>
              </a:rPr>
              <a:t>accesul</a:t>
            </a:r>
            <a:r>
              <a:rPr lang="en-US" sz="800" dirty="0">
                <a:solidFill>
                  <a:srgbClr val="333333"/>
                </a:solidFill>
                <a:latin typeface="MiSans" pitchFamily="34" charset="0"/>
                <a:ea typeface="MiSans" pitchFamily="34" charset="-122"/>
                <a:cs typeface="MiSans" pitchFamily="34" charset="-120"/>
              </a:rPr>
              <a:t> </a:t>
            </a:r>
            <a:r>
              <a:rPr lang="en-US" sz="800" dirty="0" err="1">
                <a:solidFill>
                  <a:srgbClr val="333333"/>
                </a:solidFill>
                <a:latin typeface="MiSans" pitchFamily="34" charset="0"/>
                <a:ea typeface="MiSans" pitchFamily="34" charset="-122"/>
                <a:cs typeface="MiSans" pitchFamily="34" charset="-120"/>
              </a:rPr>
              <a:t>inspectorilor</a:t>
            </a:r>
            <a:r>
              <a:rPr lang="en-US" sz="800" dirty="0">
                <a:solidFill>
                  <a:srgbClr val="333333"/>
                </a:solidFill>
                <a:latin typeface="MiSans" pitchFamily="34" charset="0"/>
                <a:ea typeface="MiSans" pitchFamily="34" charset="-122"/>
                <a:cs typeface="MiSans" pitchFamily="34" charset="-120"/>
              </a:rPr>
              <a:t> la </a:t>
            </a:r>
            <a:r>
              <a:rPr lang="en-US" sz="800" dirty="0" err="1">
                <a:solidFill>
                  <a:srgbClr val="333333"/>
                </a:solidFill>
                <a:latin typeface="MiSans" pitchFamily="34" charset="0"/>
                <a:ea typeface="MiSans" pitchFamily="34" charset="-122"/>
                <a:cs typeface="MiSans" pitchFamily="34" charset="-120"/>
              </a:rPr>
              <a:t>loturi</a:t>
            </a:r>
            <a:r>
              <a:rPr lang="en-US" sz="800" dirty="0">
                <a:solidFill>
                  <a:srgbClr val="333333"/>
                </a:solidFill>
                <a:latin typeface="MiSans" pitchFamily="34" charset="0"/>
                <a:ea typeface="MiSans" pitchFamily="34" charset="-122"/>
                <a:cs typeface="MiSans" pitchFamily="34" charset="-120"/>
              </a:rPr>
              <a:t> </a:t>
            </a:r>
            <a:r>
              <a:rPr lang="en-US" sz="800" dirty="0" err="1">
                <a:solidFill>
                  <a:srgbClr val="333333"/>
                </a:solidFill>
                <a:latin typeface="MiSans" pitchFamily="34" charset="0"/>
                <a:ea typeface="MiSans" pitchFamily="34" charset="-122"/>
                <a:cs typeface="MiSans" pitchFamily="34" charset="-120"/>
              </a:rPr>
              <a:t>pentru</a:t>
            </a:r>
            <a:r>
              <a:rPr lang="en-US" sz="800" dirty="0">
                <a:solidFill>
                  <a:srgbClr val="333333"/>
                </a:solidFill>
                <a:latin typeface="MiSans" pitchFamily="34" charset="0"/>
                <a:ea typeface="MiSans" pitchFamily="34" charset="-122"/>
                <a:cs typeface="MiSans" pitchFamily="34" charset="-120"/>
              </a:rPr>
              <a:t> a </a:t>
            </a:r>
            <a:r>
              <a:rPr lang="en-US" sz="800" dirty="0" err="1">
                <a:solidFill>
                  <a:srgbClr val="333333"/>
                </a:solidFill>
                <a:latin typeface="MiSans" pitchFamily="34" charset="0"/>
                <a:ea typeface="MiSans" pitchFamily="34" charset="-122"/>
                <a:cs typeface="MiSans" pitchFamily="34" charset="-120"/>
              </a:rPr>
              <a:t>facilita</a:t>
            </a:r>
            <a:r>
              <a:rPr lang="en-US" sz="800" dirty="0">
                <a:solidFill>
                  <a:srgbClr val="333333"/>
                </a:solidFill>
                <a:latin typeface="MiSans" pitchFamily="34" charset="0"/>
                <a:ea typeface="MiSans" pitchFamily="34" charset="-122"/>
                <a:cs typeface="MiSans" pitchFamily="34" charset="-120"/>
              </a:rPr>
              <a:t> </a:t>
            </a:r>
            <a:r>
              <a:rPr lang="en-US" sz="800" dirty="0" err="1">
                <a:solidFill>
                  <a:srgbClr val="333333"/>
                </a:solidFill>
                <a:latin typeface="MiSans" pitchFamily="34" charset="0"/>
                <a:ea typeface="MiSans" pitchFamily="34" charset="-122"/>
                <a:cs typeface="MiSans" pitchFamily="34" charset="-120"/>
              </a:rPr>
              <a:t>prelevarea</a:t>
            </a:r>
            <a:r>
              <a:rPr lang="en-US" sz="800" dirty="0">
                <a:solidFill>
                  <a:srgbClr val="333333"/>
                </a:solidFill>
                <a:latin typeface="MiSans" pitchFamily="34" charset="0"/>
                <a:ea typeface="MiSans" pitchFamily="34" charset="-122"/>
                <a:cs typeface="MiSans" pitchFamily="34" charset="-120"/>
              </a:rPr>
              <a:t> </a:t>
            </a:r>
            <a:r>
              <a:rPr lang="en-US" sz="800" dirty="0" err="1">
                <a:solidFill>
                  <a:srgbClr val="333333"/>
                </a:solidFill>
                <a:latin typeface="MiSans" pitchFamily="34" charset="0"/>
                <a:ea typeface="MiSans" pitchFamily="34" charset="-122"/>
                <a:cs typeface="MiSans" pitchFamily="34" charset="-120"/>
              </a:rPr>
              <a:t>probelor</a:t>
            </a:r>
            <a:r>
              <a:rPr lang="en-US" sz="800" dirty="0">
                <a:solidFill>
                  <a:srgbClr val="333333"/>
                </a:solidFill>
                <a:latin typeface="MiSans" pitchFamily="34" charset="0"/>
                <a:ea typeface="MiSans" pitchFamily="34" charset="-122"/>
                <a:cs typeface="MiSans" pitchFamily="34" charset="-120"/>
              </a:rPr>
              <a:t>.</a:t>
            </a:r>
            <a:endParaRPr lang="en-US" sz="80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0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54dda1946d_6_322:notes"/>
          <p:cNvSpPr>
            <a:spLocks noGrp="1" noRot="1" noChangeAspect="1"/>
          </p:cNvSpPr>
          <p:nvPr>
            <p:ph type="sldImg" idx="2"/>
          </p:nvPr>
        </p:nvSpPr>
        <p:spPr>
          <a:xfrm>
            <a:off x="2687638" y="504825"/>
            <a:ext cx="4491037" cy="25257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54dda1946d_6_322:notes"/>
          <p:cNvSpPr txBox="1">
            <a:spLocks noGrp="1"/>
          </p:cNvSpPr>
          <p:nvPr>
            <p:ph type="body" idx="1"/>
          </p:nvPr>
        </p:nvSpPr>
        <p:spPr>
          <a:xfrm>
            <a:off x="986632" y="3199488"/>
            <a:ext cx="7893050" cy="3031093"/>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err="1">
                <a:solidFill>
                  <a:srgbClr val="D4A574"/>
                </a:solidFill>
              </a:rPr>
              <a:t>Inspecția</a:t>
            </a:r>
            <a:r>
              <a:rPr lang="en-US" sz="1100" b="1" dirty="0">
                <a:solidFill>
                  <a:srgbClr val="D4A574"/>
                </a:solidFill>
              </a:rPr>
              <a:t> </a:t>
            </a:r>
            <a:r>
              <a:rPr lang="en-US" sz="1100" b="1" dirty="0" err="1">
                <a:solidFill>
                  <a:srgbClr val="D4A574"/>
                </a:solidFill>
              </a:rPr>
              <a:t>Vizuală</a:t>
            </a:r>
            <a:r>
              <a:rPr lang="ro-MD" sz="1100" b="1" dirty="0">
                <a:solidFill>
                  <a:srgbClr val="D4A574"/>
                </a:solidFill>
              </a:rPr>
              <a:t>: </a:t>
            </a:r>
            <a:r>
              <a:rPr lang="en-US" sz="1100" dirty="0" err="1">
                <a:solidFill>
                  <a:srgbClr val="FFFFFF"/>
                </a:solidFill>
              </a:rPr>
              <a:t>Inspectorul</a:t>
            </a:r>
            <a:r>
              <a:rPr lang="en-US" sz="1100" dirty="0">
                <a:solidFill>
                  <a:srgbClr val="FFFFFF"/>
                </a:solidFill>
              </a:rPr>
              <a:t> </a:t>
            </a:r>
            <a:r>
              <a:rPr lang="en-US" sz="1100" dirty="0" err="1">
                <a:solidFill>
                  <a:srgbClr val="FFFFFF"/>
                </a:solidFill>
              </a:rPr>
              <a:t>fitosanitar</a:t>
            </a:r>
            <a:r>
              <a:rPr lang="en-US" sz="1100" dirty="0">
                <a:solidFill>
                  <a:srgbClr val="FFFFFF"/>
                </a:solidFill>
              </a:rPr>
              <a:t> </a:t>
            </a:r>
            <a:r>
              <a:rPr lang="en-US" sz="1100" dirty="0" err="1">
                <a:solidFill>
                  <a:srgbClr val="FFFFFF"/>
                </a:solidFill>
              </a:rPr>
              <a:t>efectuează</a:t>
            </a:r>
            <a:r>
              <a:rPr lang="en-US" sz="1100" dirty="0">
                <a:solidFill>
                  <a:srgbClr val="FFFFFF"/>
                </a:solidFill>
              </a:rPr>
              <a:t> </a:t>
            </a:r>
            <a:r>
              <a:rPr lang="en-US" sz="1100" dirty="0" err="1">
                <a:solidFill>
                  <a:srgbClr val="FFFFFF"/>
                </a:solidFill>
              </a:rPr>
              <a:t>examinarea</a:t>
            </a:r>
            <a:r>
              <a:rPr lang="en-US" sz="1100" dirty="0">
                <a:solidFill>
                  <a:srgbClr val="FFFFFF"/>
                </a:solidFill>
              </a:rPr>
              <a:t> </a:t>
            </a:r>
            <a:r>
              <a:rPr lang="en-US" sz="1100" dirty="0" err="1">
                <a:solidFill>
                  <a:srgbClr val="FFFFFF"/>
                </a:solidFill>
              </a:rPr>
              <a:t>vizuală</a:t>
            </a:r>
            <a:r>
              <a:rPr lang="en-US" sz="1100" dirty="0">
                <a:solidFill>
                  <a:srgbClr val="FFFFFF"/>
                </a:solidFill>
              </a:rPr>
              <a:t> a </a:t>
            </a:r>
            <a:r>
              <a:rPr lang="en-US" sz="1100" dirty="0" err="1">
                <a:solidFill>
                  <a:srgbClr val="FFFFFF"/>
                </a:solidFill>
              </a:rPr>
              <a:t>întregului</a:t>
            </a:r>
            <a:r>
              <a:rPr lang="en-US" sz="1100" dirty="0">
                <a:solidFill>
                  <a:srgbClr val="FFFFFF"/>
                </a:solidFill>
              </a:rPr>
              <a:t> lot de </a:t>
            </a:r>
            <a:r>
              <a:rPr lang="en-US" sz="1100" dirty="0" err="1">
                <a:solidFill>
                  <a:srgbClr val="FFFFFF"/>
                </a:solidFill>
              </a:rPr>
              <a:t>plante</a:t>
            </a:r>
            <a:r>
              <a:rPr lang="en-US" sz="1100" dirty="0">
                <a:solidFill>
                  <a:srgbClr val="FFFFFF"/>
                </a:solidFill>
              </a:rPr>
              <a:t>, </a:t>
            </a:r>
            <a:r>
              <a:rPr lang="en-US" sz="1100" dirty="0" err="1">
                <a:solidFill>
                  <a:srgbClr val="FFFFFF"/>
                </a:solidFill>
              </a:rPr>
              <a:t>produse</a:t>
            </a:r>
            <a:r>
              <a:rPr lang="en-US" sz="1100" dirty="0">
                <a:solidFill>
                  <a:srgbClr val="FFFFFF"/>
                </a:solidFill>
              </a:rPr>
              <a:t> </a:t>
            </a:r>
            <a:r>
              <a:rPr lang="en-US" sz="1100" dirty="0" err="1">
                <a:solidFill>
                  <a:srgbClr val="FFFFFF"/>
                </a:solidFill>
              </a:rPr>
              <a:t>vegetale</a:t>
            </a:r>
            <a:r>
              <a:rPr lang="en-US" sz="1100" dirty="0">
                <a:solidFill>
                  <a:srgbClr val="FFFFFF"/>
                </a:solidFill>
              </a:rPr>
              <a:t> </a:t>
            </a:r>
            <a:r>
              <a:rPr lang="en-US" sz="1100" dirty="0" err="1">
                <a:solidFill>
                  <a:srgbClr val="FFFFFF"/>
                </a:solidFill>
              </a:rPr>
              <a:t>sau</a:t>
            </a:r>
            <a:r>
              <a:rPr lang="en-US" sz="1100" dirty="0">
                <a:solidFill>
                  <a:srgbClr val="FFFFFF"/>
                </a:solidFill>
              </a:rPr>
              <a:t> </a:t>
            </a:r>
            <a:r>
              <a:rPr lang="en-US" sz="1100" dirty="0" err="1">
                <a:solidFill>
                  <a:srgbClr val="FFFFFF"/>
                </a:solidFill>
              </a:rPr>
              <a:t>alte</a:t>
            </a:r>
            <a:r>
              <a:rPr lang="en-US" sz="1100" dirty="0">
                <a:solidFill>
                  <a:srgbClr val="FFFFFF"/>
                </a:solidFill>
              </a:rPr>
              <a:t> </a:t>
            </a:r>
            <a:r>
              <a:rPr lang="en-US" sz="1100" dirty="0" err="1">
                <a:solidFill>
                  <a:srgbClr val="FFFFFF"/>
                </a:solidFill>
              </a:rPr>
              <a:t>obiecte</a:t>
            </a:r>
            <a:r>
              <a:rPr lang="en-US" sz="1100" dirty="0">
                <a:solidFill>
                  <a:srgbClr val="FFFFFF"/>
                </a:solidFill>
              </a:rPr>
              <a:t> cultivate, </a:t>
            </a:r>
            <a:r>
              <a:rPr lang="en-US" sz="1100" dirty="0" err="1">
                <a:solidFill>
                  <a:srgbClr val="FFFFFF"/>
                </a:solidFill>
              </a:rPr>
              <a:t>depozitate</a:t>
            </a:r>
            <a:r>
              <a:rPr lang="en-US" sz="1100" dirty="0">
                <a:solidFill>
                  <a:srgbClr val="FFFFFF"/>
                </a:solidFill>
              </a:rPr>
              <a:t> </a:t>
            </a:r>
            <a:r>
              <a:rPr lang="en-US" sz="1100" dirty="0" err="1">
                <a:solidFill>
                  <a:srgbClr val="FFFFFF"/>
                </a:solidFill>
              </a:rPr>
              <a:t>sau</a:t>
            </a:r>
            <a:r>
              <a:rPr lang="en-US" sz="1100" dirty="0">
                <a:solidFill>
                  <a:srgbClr val="FFFFFF"/>
                </a:solidFill>
              </a:rPr>
              <a:t> </a:t>
            </a:r>
            <a:r>
              <a:rPr lang="en-US" sz="1100" dirty="0" err="1">
                <a:solidFill>
                  <a:srgbClr val="FFFFFF"/>
                </a:solidFill>
              </a:rPr>
              <a:t>transportate</a:t>
            </a:r>
            <a:r>
              <a:rPr lang="en-US" sz="1100" dirty="0">
                <a:solidFill>
                  <a:srgbClr val="FFFFFF"/>
                </a:solidFill>
              </a:rPr>
              <a:t>, precum </a:t>
            </a:r>
            <a:r>
              <a:rPr lang="en-US" sz="1100" dirty="0" err="1">
                <a:solidFill>
                  <a:srgbClr val="FFFFFF"/>
                </a:solidFill>
              </a:rPr>
              <a:t>și</a:t>
            </a:r>
            <a:r>
              <a:rPr lang="en-US" sz="1100" dirty="0">
                <a:solidFill>
                  <a:srgbClr val="FFFFFF"/>
                </a:solidFill>
              </a:rPr>
              <a:t> a </a:t>
            </a:r>
            <a:r>
              <a:rPr lang="en-US" sz="1100" dirty="0" err="1">
                <a:solidFill>
                  <a:srgbClr val="FFFFFF"/>
                </a:solidFill>
              </a:rPr>
              <a:t>ambalajului</a:t>
            </a:r>
            <a:r>
              <a:rPr lang="en-US" sz="1100" dirty="0">
                <a:solidFill>
                  <a:srgbClr val="FFFFFF"/>
                </a:solidFill>
              </a:rPr>
              <a:t>, </a:t>
            </a:r>
            <a:r>
              <a:rPr lang="en-US" sz="1100" dirty="0" err="1">
                <a:solidFill>
                  <a:srgbClr val="FFFFFF"/>
                </a:solidFill>
              </a:rPr>
              <a:t>locului</a:t>
            </a:r>
            <a:r>
              <a:rPr lang="en-US" sz="1100" dirty="0">
                <a:solidFill>
                  <a:srgbClr val="FFFFFF"/>
                </a:solidFill>
              </a:rPr>
              <a:t> de </a:t>
            </a:r>
            <a:r>
              <a:rPr lang="en-US" sz="1100" dirty="0" err="1">
                <a:solidFill>
                  <a:srgbClr val="FFFFFF"/>
                </a:solidFill>
              </a:rPr>
              <a:t>producere</a:t>
            </a:r>
            <a:r>
              <a:rPr lang="en-US" sz="1100" dirty="0">
                <a:solidFill>
                  <a:srgbClr val="FFFFFF"/>
                </a:solidFill>
              </a:rPr>
              <a:t>, </a:t>
            </a:r>
            <a:r>
              <a:rPr lang="en-US" sz="1100" dirty="0" err="1">
                <a:solidFill>
                  <a:srgbClr val="FFFFFF"/>
                </a:solidFill>
              </a:rPr>
              <a:t>locului</a:t>
            </a:r>
            <a:r>
              <a:rPr lang="en-US" sz="1100" dirty="0">
                <a:solidFill>
                  <a:srgbClr val="FFFFFF"/>
                </a:solidFill>
              </a:rPr>
              <a:t> de </a:t>
            </a:r>
            <a:r>
              <a:rPr lang="en-US" sz="1100" dirty="0" err="1">
                <a:solidFill>
                  <a:srgbClr val="FFFFFF"/>
                </a:solidFill>
              </a:rPr>
              <a:t>depozitare</a:t>
            </a:r>
            <a:r>
              <a:rPr lang="en-US" sz="1100" dirty="0">
                <a:solidFill>
                  <a:srgbClr val="FFFFFF"/>
                </a:solidFill>
              </a:rPr>
              <a:t> </a:t>
            </a:r>
            <a:r>
              <a:rPr lang="en-US" sz="1100" dirty="0" err="1">
                <a:solidFill>
                  <a:srgbClr val="FFFFFF"/>
                </a:solidFill>
              </a:rPr>
              <a:t>și</a:t>
            </a:r>
            <a:r>
              <a:rPr lang="en-US" sz="1100" dirty="0">
                <a:solidFill>
                  <a:srgbClr val="FFFFFF"/>
                </a:solidFill>
              </a:rPr>
              <a:t> </a:t>
            </a:r>
            <a:r>
              <a:rPr lang="en-US" sz="1100" dirty="0" err="1">
                <a:solidFill>
                  <a:srgbClr val="FFFFFF"/>
                </a:solidFill>
              </a:rPr>
              <a:t>mijlocului</a:t>
            </a:r>
            <a:r>
              <a:rPr lang="en-US" sz="1100" dirty="0">
                <a:solidFill>
                  <a:srgbClr val="FFFFFF"/>
                </a:solidFill>
              </a:rPr>
              <a:t> de transport.</a:t>
            </a:r>
            <a:endParaRPr lang="en-US" sz="110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err="1">
                <a:solidFill>
                  <a:srgbClr val="D4A574"/>
                </a:solidFill>
              </a:rPr>
              <a:t>Evaluarea</a:t>
            </a:r>
            <a:r>
              <a:rPr lang="en-US" sz="1100" b="1" dirty="0">
                <a:solidFill>
                  <a:srgbClr val="D4A574"/>
                </a:solidFill>
              </a:rPr>
              <a:t> </a:t>
            </a:r>
            <a:r>
              <a:rPr lang="en-US" sz="1100" b="1" dirty="0" err="1">
                <a:solidFill>
                  <a:srgbClr val="D4A574"/>
                </a:solidFill>
              </a:rPr>
              <a:t>Suspiciunilor</a:t>
            </a:r>
            <a:r>
              <a:rPr lang="ro-MD" sz="1100" b="1" dirty="0">
                <a:solidFill>
                  <a:srgbClr val="D4A574"/>
                </a:solidFill>
              </a:rPr>
              <a:t>: </a:t>
            </a:r>
            <a:r>
              <a:rPr lang="en-US" sz="1100" dirty="0">
                <a:solidFill>
                  <a:srgbClr val="FFFFFF"/>
                </a:solidFill>
              </a:rPr>
              <a:t>Se </a:t>
            </a:r>
            <a:r>
              <a:rPr lang="en-US" sz="1100" dirty="0" err="1">
                <a:solidFill>
                  <a:srgbClr val="FFFFFF"/>
                </a:solidFill>
              </a:rPr>
              <a:t>evaluează</a:t>
            </a:r>
            <a:r>
              <a:rPr lang="en-US" sz="1100" dirty="0">
                <a:solidFill>
                  <a:srgbClr val="FFFFFF"/>
                </a:solidFill>
              </a:rPr>
              <a:t> </a:t>
            </a:r>
            <a:r>
              <a:rPr lang="en-US" sz="1100" dirty="0" err="1">
                <a:solidFill>
                  <a:srgbClr val="FFFFFF"/>
                </a:solidFill>
              </a:rPr>
              <a:t>prezența</a:t>
            </a:r>
            <a:r>
              <a:rPr lang="en-US" sz="1100" dirty="0">
                <a:solidFill>
                  <a:srgbClr val="FFFFFF"/>
                </a:solidFill>
              </a:rPr>
              <a:t> </a:t>
            </a:r>
            <a:r>
              <a:rPr lang="en-US" sz="1100" dirty="0" err="1">
                <a:solidFill>
                  <a:srgbClr val="FFFFFF"/>
                </a:solidFill>
              </a:rPr>
              <a:t>potențialelor</a:t>
            </a:r>
            <a:r>
              <a:rPr lang="en-US" sz="1100" dirty="0">
                <a:solidFill>
                  <a:srgbClr val="FFFFFF"/>
                </a:solidFill>
              </a:rPr>
              <a:t> </a:t>
            </a:r>
            <a:r>
              <a:rPr lang="en-US" sz="1100" dirty="0" err="1">
                <a:solidFill>
                  <a:srgbClr val="FFFFFF"/>
                </a:solidFill>
              </a:rPr>
              <a:t>semne</a:t>
            </a:r>
            <a:r>
              <a:rPr lang="en-US" sz="1100" dirty="0">
                <a:solidFill>
                  <a:srgbClr val="FFFFFF"/>
                </a:solidFill>
              </a:rPr>
              <a:t> de </a:t>
            </a:r>
            <a:r>
              <a:rPr lang="en-US" sz="1100" dirty="0" err="1">
                <a:solidFill>
                  <a:srgbClr val="FFFFFF"/>
                </a:solidFill>
              </a:rPr>
              <a:t>infestare</a:t>
            </a:r>
            <a:r>
              <a:rPr lang="en-US" sz="1100" dirty="0">
                <a:solidFill>
                  <a:srgbClr val="FFFFFF"/>
                </a:solidFill>
              </a:rPr>
              <a:t> </a:t>
            </a:r>
            <a:r>
              <a:rPr lang="en-US" sz="1100" dirty="0" err="1">
                <a:solidFill>
                  <a:srgbClr val="FFFFFF"/>
                </a:solidFill>
              </a:rPr>
              <a:t>sau</a:t>
            </a:r>
            <a:r>
              <a:rPr lang="en-US" sz="1100" dirty="0">
                <a:solidFill>
                  <a:srgbClr val="FFFFFF"/>
                </a:solidFill>
              </a:rPr>
              <a:t> </a:t>
            </a:r>
            <a:r>
              <a:rPr lang="en-US" sz="1100" dirty="0" err="1">
                <a:solidFill>
                  <a:srgbClr val="FFFFFF"/>
                </a:solidFill>
              </a:rPr>
              <a:t>infectare</a:t>
            </a:r>
            <a:r>
              <a:rPr lang="en-US" sz="1100" dirty="0">
                <a:solidFill>
                  <a:srgbClr val="FFFFFF"/>
                </a:solidFill>
              </a:rPr>
              <a:t>. Se </a:t>
            </a:r>
            <a:r>
              <a:rPr lang="en-US" sz="1100" dirty="0" err="1">
                <a:solidFill>
                  <a:srgbClr val="FFFFFF"/>
                </a:solidFill>
              </a:rPr>
              <a:t>iau</a:t>
            </a:r>
            <a:r>
              <a:rPr lang="en-US" sz="1100" dirty="0">
                <a:solidFill>
                  <a:srgbClr val="FFFFFF"/>
                </a:solidFill>
              </a:rPr>
              <a:t> </a:t>
            </a:r>
            <a:r>
              <a:rPr lang="en-US" sz="1100" dirty="0" err="1">
                <a:solidFill>
                  <a:srgbClr val="FFFFFF"/>
                </a:solidFill>
              </a:rPr>
              <a:t>în</a:t>
            </a:r>
            <a:r>
              <a:rPr lang="en-US" sz="1100" dirty="0">
                <a:solidFill>
                  <a:srgbClr val="FFFFFF"/>
                </a:solidFill>
              </a:rPr>
              <a:t> </a:t>
            </a:r>
            <a:r>
              <a:rPr lang="en-US" sz="1100" dirty="0" err="1">
                <a:solidFill>
                  <a:srgbClr val="FFFFFF"/>
                </a:solidFill>
              </a:rPr>
              <a:t>considerare</a:t>
            </a:r>
            <a:r>
              <a:rPr lang="en-US" sz="1100" dirty="0">
                <a:solidFill>
                  <a:srgbClr val="FFFFFF"/>
                </a:solidFill>
              </a:rPr>
              <a:t> </a:t>
            </a:r>
            <a:r>
              <a:rPr lang="en-US" sz="1100" dirty="0" err="1">
                <a:solidFill>
                  <a:srgbClr val="FFFFFF"/>
                </a:solidFill>
              </a:rPr>
              <a:t>simptomele</a:t>
            </a:r>
            <a:r>
              <a:rPr lang="en-US" sz="1100" dirty="0">
                <a:solidFill>
                  <a:srgbClr val="FFFFFF"/>
                </a:solidFill>
              </a:rPr>
              <a:t> </a:t>
            </a:r>
            <a:r>
              <a:rPr lang="en-US" sz="1100" dirty="0" err="1">
                <a:solidFill>
                  <a:srgbClr val="FFFFFF"/>
                </a:solidFill>
              </a:rPr>
              <a:t>vizibile</a:t>
            </a:r>
            <a:r>
              <a:rPr lang="en-US" sz="1100" dirty="0">
                <a:solidFill>
                  <a:srgbClr val="FFFFFF"/>
                </a:solidFill>
              </a:rPr>
              <a:t>, </a:t>
            </a:r>
            <a:r>
              <a:rPr lang="en-US" sz="1100" dirty="0" err="1">
                <a:solidFill>
                  <a:srgbClr val="FFFFFF"/>
                </a:solidFill>
              </a:rPr>
              <a:t>modificări</a:t>
            </a:r>
            <a:r>
              <a:rPr lang="en-US" sz="1100" dirty="0">
                <a:solidFill>
                  <a:srgbClr val="FFFFFF"/>
                </a:solidFill>
              </a:rPr>
              <a:t> </a:t>
            </a:r>
            <a:r>
              <a:rPr lang="en-US" sz="1100" dirty="0" err="1">
                <a:solidFill>
                  <a:srgbClr val="FFFFFF"/>
                </a:solidFill>
              </a:rPr>
              <a:t>morfologice</a:t>
            </a:r>
            <a:r>
              <a:rPr lang="en-US" sz="1100" dirty="0">
                <a:solidFill>
                  <a:srgbClr val="FFFFFF"/>
                </a:solidFill>
              </a:rPr>
              <a:t> </a:t>
            </a:r>
            <a:r>
              <a:rPr lang="en-US" sz="1100" dirty="0" err="1">
                <a:solidFill>
                  <a:srgbClr val="FFFFFF"/>
                </a:solidFill>
              </a:rPr>
              <a:t>anormale</a:t>
            </a:r>
            <a:r>
              <a:rPr lang="en-US" sz="1100" dirty="0">
                <a:solidFill>
                  <a:srgbClr val="FFFFFF"/>
                </a:solidFill>
              </a:rPr>
              <a:t>, </a:t>
            </a:r>
            <a:r>
              <a:rPr lang="en-US" sz="1100" dirty="0" err="1">
                <a:solidFill>
                  <a:srgbClr val="FFFFFF"/>
                </a:solidFill>
              </a:rPr>
              <a:t>prezența</a:t>
            </a:r>
            <a:r>
              <a:rPr lang="en-US" sz="1100" dirty="0">
                <a:solidFill>
                  <a:srgbClr val="FFFFFF"/>
                </a:solidFill>
              </a:rPr>
              <a:t> de </a:t>
            </a:r>
            <a:r>
              <a:rPr lang="en-US" sz="1100" dirty="0" err="1">
                <a:solidFill>
                  <a:srgbClr val="FFFFFF"/>
                </a:solidFill>
              </a:rPr>
              <a:t>dăunători</a:t>
            </a:r>
            <a:r>
              <a:rPr lang="en-US" sz="1100" dirty="0">
                <a:solidFill>
                  <a:srgbClr val="FFFFFF"/>
                </a:solidFill>
              </a:rPr>
              <a:t> </a:t>
            </a:r>
            <a:r>
              <a:rPr lang="en-US" sz="1100" dirty="0" err="1">
                <a:solidFill>
                  <a:srgbClr val="FFFFFF"/>
                </a:solidFill>
              </a:rPr>
              <a:t>vizibili</a:t>
            </a:r>
            <a:r>
              <a:rPr lang="en-US" sz="1100" dirty="0">
                <a:solidFill>
                  <a:srgbClr val="FFFFFF"/>
                </a:solidFill>
              </a:rPr>
              <a:t> </a:t>
            </a:r>
            <a:r>
              <a:rPr lang="en-US" sz="1100" dirty="0" err="1">
                <a:solidFill>
                  <a:srgbClr val="FFFFFF"/>
                </a:solidFill>
              </a:rPr>
              <a:t>sau</a:t>
            </a:r>
            <a:r>
              <a:rPr lang="en-US" sz="1100" dirty="0">
                <a:solidFill>
                  <a:srgbClr val="FFFFFF"/>
                </a:solidFill>
              </a:rPr>
              <a:t> </a:t>
            </a:r>
            <a:r>
              <a:rPr lang="en-US" sz="1100" dirty="0" err="1">
                <a:solidFill>
                  <a:srgbClr val="FFFFFF"/>
                </a:solidFill>
              </a:rPr>
              <a:t>alte</a:t>
            </a:r>
            <a:r>
              <a:rPr lang="en-US" sz="1100" dirty="0">
                <a:solidFill>
                  <a:srgbClr val="FFFFFF"/>
                </a:solidFill>
              </a:rPr>
              <a:t> </a:t>
            </a:r>
            <a:r>
              <a:rPr lang="en-US" sz="1100" dirty="0" err="1">
                <a:solidFill>
                  <a:srgbClr val="FFFFFF"/>
                </a:solidFill>
              </a:rPr>
              <a:t>indicii</a:t>
            </a:r>
            <a:r>
              <a:rPr lang="en-US" sz="1100" dirty="0">
                <a:solidFill>
                  <a:srgbClr val="FFFFFF"/>
                </a:solidFill>
              </a:rPr>
              <a:t> de </a:t>
            </a:r>
            <a:r>
              <a:rPr lang="en-US" sz="1100" dirty="0" err="1">
                <a:solidFill>
                  <a:srgbClr val="FFFFFF"/>
                </a:solidFill>
              </a:rPr>
              <a:t>probleme</a:t>
            </a:r>
            <a:r>
              <a:rPr lang="en-US" sz="1100" dirty="0">
                <a:solidFill>
                  <a:srgbClr val="FFFFFF"/>
                </a:solidFill>
              </a:rPr>
              <a:t> </a:t>
            </a:r>
            <a:r>
              <a:rPr lang="en-US" sz="1100" dirty="0" err="1">
                <a:solidFill>
                  <a:srgbClr val="FFFFFF"/>
                </a:solidFill>
              </a:rPr>
              <a:t>fitosanitare</a:t>
            </a:r>
            <a:r>
              <a:rPr lang="en-US" sz="1100" dirty="0">
                <a:solidFill>
                  <a:srgbClr val="FFFFFF"/>
                </a:solidFill>
              </a:rPr>
              <a:t>.</a:t>
            </a:r>
            <a:endParaRPr lang="en-US" sz="110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err="1">
                <a:solidFill>
                  <a:srgbClr val="D4A574"/>
                </a:solidFill>
              </a:rPr>
              <a:t>Decizia</a:t>
            </a:r>
            <a:r>
              <a:rPr lang="en-US" sz="1100" b="1" dirty="0">
                <a:solidFill>
                  <a:srgbClr val="D4A574"/>
                </a:solidFill>
              </a:rPr>
              <a:t> de </a:t>
            </a:r>
            <a:r>
              <a:rPr lang="en-US" sz="1100" b="1" dirty="0" err="1">
                <a:solidFill>
                  <a:srgbClr val="D4A574"/>
                </a:solidFill>
              </a:rPr>
              <a:t>Prelevare</a:t>
            </a:r>
            <a:r>
              <a:rPr lang="ro-MD" sz="1100" b="1" dirty="0">
                <a:solidFill>
                  <a:srgbClr val="D4A574"/>
                </a:solidFill>
              </a:rPr>
              <a:t>: </a:t>
            </a:r>
            <a:r>
              <a:rPr lang="en-US" sz="1100" dirty="0">
                <a:solidFill>
                  <a:srgbClr val="FFFFFF"/>
                </a:solidFill>
              </a:rPr>
              <a:t>O </a:t>
            </a:r>
            <a:r>
              <a:rPr lang="en-US" sz="1100" dirty="0" err="1">
                <a:solidFill>
                  <a:srgbClr val="FFFFFF"/>
                </a:solidFill>
              </a:rPr>
              <a:t>probă</a:t>
            </a:r>
            <a:r>
              <a:rPr lang="en-US" sz="1100" dirty="0">
                <a:solidFill>
                  <a:srgbClr val="FFFFFF"/>
                </a:solidFill>
              </a:rPr>
              <a:t> se </a:t>
            </a:r>
            <a:r>
              <a:rPr lang="en-US" sz="1100" dirty="0" err="1">
                <a:solidFill>
                  <a:srgbClr val="FFFFFF"/>
                </a:solidFill>
              </a:rPr>
              <a:t>prelevă</a:t>
            </a:r>
            <a:r>
              <a:rPr lang="en-US" sz="1100" dirty="0">
                <a:solidFill>
                  <a:srgbClr val="FFFFFF"/>
                </a:solidFill>
              </a:rPr>
              <a:t> DOAR </a:t>
            </a:r>
            <a:r>
              <a:rPr lang="en-US" sz="1100" dirty="0" err="1">
                <a:solidFill>
                  <a:srgbClr val="FFFFFF"/>
                </a:solidFill>
              </a:rPr>
              <a:t>în</a:t>
            </a:r>
            <a:r>
              <a:rPr lang="en-US" sz="1100" dirty="0">
                <a:solidFill>
                  <a:srgbClr val="FFFFFF"/>
                </a:solidFill>
              </a:rPr>
              <a:t> </a:t>
            </a:r>
            <a:r>
              <a:rPr lang="en-US" sz="1100" dirty="0" err="1">
                <a:solidFill>
                  <a:srgbClr val="FFFFFF"/>
                </a:solidFill>
              </a:rPr>
              <a:t>cazul</a:t>
            </a:r>
            <a:r>
              <a:rPr lang="en-US" sz="1100" dirty="0">
                <a:solidFill>
                  <a:srgbClr val="FFFFFF"/>
                </a:solidFill>
              </a:rPr>
              <a:t> </a:t>
            </a:r>
            <a:r>
              <a:rPr lang="en-US" sz="1100" dirty="0" err="1">
                <a:solidFill>
                  <a:srgbClr val="FFFFFF"/>
                </a:solidFill>
              </a:rPr>
              <a:t>suspiciunilor</a:t>
            </a:r>
            <a:r>
              <a:rPr lang="en-US" sz="1100" dirty="0">
                <a:solidFill>
                  <a:srgbClr val="FFFFFF"/>
                </a:solidFill>
              </a:rPr>
              <a:t> </a:t>
            </a:r>
            <a:r>
              <a:rPr lang="en-US" sz="1100" dirty="0" err="1">
                <a:solidFill>
                  <a:srgbClr val="FFFFFF"/>
                </a:solidFill>
              </a:rPr>
              <a:t>privind</a:t>
            </a:r>
            <a:r>
              <a:rPr lang="en-US" sz="1100" dirty="0">
                <a:solidFill>
                  <a:srgbClr val="FFFFFF"/>
                </a:solidFill>
              </a:rPr>
              <a:t> </a:t>
            </a:r>
            <a:r>
              <a:rPr lang="en-US" sz="1100" dirty="0" err="1">
                <a:solidFill>
                  <a:srgbClr val="FFFFFF"/>
                </a:solidFill>
              </a:rPr>
              <a:t>prezența</a:t>
            </a:r>
            <a:r>
              <a:rPr lang="en-US" sz="1100" dirty="0">
                <a:solidFill>
                  <a:srgbClr val="FFFFFF"/>
                </a:solidFill>
              </a:rPr>
              <a:t> </a:t>
            </a:r>
            <a:r>
              <a:rPr lang="en-US" sz="1100" dirty="0" err="1">
                <a:solidFill>
                  <a:srgbClr val="FFFFFF"/>
                </a:solidFill>
              </a:rPr>
              <a:t>organismelor</a:t>
            </a:r>
            <a:r>
              <a:rPr lang="en-US" sz="1100" dirty="0">
                <a:solidFill>
                  <a:srgbClr val="FFFFFF"/>
                </a:solidFill>
              </a:rPr>
              <a:t> </a:t>
            </a:r>
            <a:r>
              <a:rPr lang="en-US" sz="1100" dirty="0" err="1">
                <a:solidFill>
                  <a:srgbClr val="FFFFFF"/>
                </a:solidFill>
              </a:rPr>
              <a:t>dăunătoare</a:t>
            </a:r>
            <a:r>
              <a:rPr lang="en-US" sz="1100" dirty="0">
                <a:solidFill>
                  <a:srgbClr val="FFFFFF"/>
                </a:solidFill>
              </a:rPr>
              <a:t>. La </a:t>
            </a:r>
            <a:r>
              <a:rPr lang="en-US" sz="1100" dirty="0" err="1">
                <a:solidFill>
                  <a:srgbClr val="FFFFFF"/>
                </a:solidFill>
              </a:rPr>
              <a:t>prelevare</a:t>
            </a:r>
            <a:r>
              <a:rPr lang="en-US" sz="1100" dirty="0">
                <a:solidFill>
                  <a:srgbClr val="FFFFFF"/>
                </a:solidFill>
              </a:rPr>
              <a:t> se </a:t>
            </a:r>
            <a:r>
              <a:rPr lang="en-US" sz="1100" dirty="0" err="1">
                <a:solidFill>
                  <a:srgbClr val="FFFFFF"/>
                </a:solidFill>
              </a:rPr>
              <a:t>ține</a:t>
            </a:r>
            <a:r>
              <a:rPr lang="en-US" sz="1100" dirty="0">
                <a:solidFill>
                  <a:srgbClr val="FFFFFF"/>
                </a:solidFill>
              </a:rPr>
              <a:t> </a:t>
            </a:r>
            <a:r>
              <a:rPr lang="en-US" sz="1100" dirty="0" err="1">
                <a:solidFill>
                  <a:srgbClr val="FFFFFF"/>
                </a:solidFill>
              </a:rPr>
              <a:t>cont</a:t>
            </a:r>
            <a:r>
              <a:rPr lang="en-US" sz="1100" dirty="0">
                <a:solidFill>
                  <a:srgbClr val="FFFFFF"/>
                </a:solidFill>
              </a:rPr>
              <a:t> de </a:t>
            </a:r>
            <a:r>
              <a:rPr lang="en-US" sz="1100" dirty="0" err="1">
                <a:solidFill>
                  <a:srgbClr val="FFFFFF"/>
                </a:solidFill>
              </a:rPr>
              <a:t>întreaga</a:t>
            </a:r>
            <a:r>
              <a:rPr lang="en-US" sz="1100" dirty="0">
                <a:solidFill>
                  <a:srgbClr val="FFFFFF"/>
                </a:solidFill>
              </a:rPr>
              <a:t> </a:t>
            </a:r>
            <a:r>
              <a:rPr lang="en-US" sz="1100" dirty="0" err="1">
                <a:solidFill>
                  <a:srgbClr val="FFFFFF"/>
                </a:solidFill>
              </a:rPr>
              <a:t>plantă</a:t>
            </a:r>
            <a:r>
              <a:rPr lang="en-US" sz="1100" dirty="0">
                <a:solidFill>
                  <a:srgbClr val="FFFFFF"/>
                </a:solidFill>
              </a:rPr>
              <a:t>, </a:t>
            </a:r>
            <a:r>
              <a:rPr lang="en-US" sz="1100" dirty="0" err="1">
                <a:solidFill>
                  <a:srgbClr val="FFFFFF"/>
                </a:solidFill>
              </a:rPr>
              <a:t>stadiul</a:t>
            </a:r>
            <a:r>
              <a:rPr lang="en-US" sz="1100" dirty="0">
                <a:solidFill>
                  <a:srgbClr val="FFFFFF"/>
                </a:solidFill>
              </a:rPr>
              <a:t> de </a:t>
            </a:r>
            <a:r>
              <a:rPr lang="en-US" sz="1100" dirty="0" err="1">
                <a:solidFill>
                  <a:srgbClr val="FFFFFF"/>
                </a:solidFill>
              </a:rPr>
              <a:t>dezvoltare</a:t>
            </a:r>
            <a:r>
              <a:rPr lang="en-US" sz="1100" dirty="0">
                <a:solidFill>
                  <a:srgbClr val="FFFFFF"/>
                </a:solidFill>
              </a:rPr>
              <a:t>, </a:t>
            </a:r>
            <a:r>
              <a:rPr lang="en-US" sz="1100" dirty="0" err="1">
                <a:solidFill>
                  <a:srgbClr val="FFFFFF"/>
                </a:solidFill>
              </a:rPr>
              <a:t>tipul</a:t>
            </a:r>
            <a:r>
              <a:rPr lang="en-US" sz="1100" dirty="0">
                <a:solidFill>
                  <a:srgbClr val="FFFFFF"/>
                </a:solidFill>
              </a:rPr>
              <a:t> </a:t>
            </a:r>
            <a:r>
              <a:rPr lang="en-US" sz="1100" dirty="0" err="1">
                <a:solidFill>
                  <a:srgbClr val="FFFFFF"/>
                </a:solidFill>
              </a:rPr>
              <a:t>produsului</a:t>
            </a:r>
            <a:r>
              <a:rPr lang="en-US" sz="1100" dirty="0">
                <a:solidFill>
                  <a:srgbClr val="FFFFFF"/>
                </a:solidFill>
              </a:rPr>
              <a:t> vegetal </a:t>
            </a:r>
            <a:r>
              <a:rPr lang="en-US" sz="1100" dirty="0" err="1">
                <a:solidFill>
                  <a:srgbClr val="FFFFFF"/>
                </a:solidFill>
              </a:rPr>
              <a:t>și</a:t>
            </a:r>
            <a:r>
              <a:rPr lang="en-US" sz="1100" dirty="0">
                <a:solidFill>
                  <a:srgbClr val="FFFFFF"/>
                </a:solidFill>
              </a:rPr>
              <a:t> </a:t>
            </a:r>
            <a:r>
              <a:rPr lang="en-US" sz="1100" dirty="0" err="1">
                <a:solidFill>
                  <a:srgbClr val="FFFFFF"/>
                </a:solidFill>
              </a:rPr>
              <a:t>omogenitatea</a:t>
            </a:r>
            <a:r>
              <a:rPr lang="en-US" sz="1100" dirty="0">
                <a:solidFill>
                  <a:srgbClr val="FFFFFF"/>
                </a:solidFill>
              </a:rPr>
              <a:t> </a:t>
            </a:r>
            <a:r>
              <a:rPr lang="en-US" sz="1100" dirty="0" err="1">
                <a:solidFill>
                  <a:srgbClr val="FFFFFF"/>
                </a:solidFill>
              </a:rPr>
              <a:t>lotului</a:t>
            </a:r>
            <a:r>
              <a:rPr lang="en-US" sz="1100" dirty="0">
                <a:solidFill>
                  <a:srgbClr val="FFFFFF"/>
                </a:solidFill>
              </a:rPr>
              <a:t>.</a:t>
            </a:r>
            <a:endParaRPr lang="en-US" sz="11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d431007ba2_0_215:notes"/>
          <p:cNvSpPr>
            <a:spLocks noGrp="1" noRot="1" noChangeAspect="1"/>
          </p:cNvSpPr>
          <p:nvPr>
            <p:ph type="sldImg" idx="2"/>
          </p:nvPr>
        </p:nvSpPr>
        <p:spPr>
          <a:xfrm>
            <a:off x="2687638" y="504825"/>
            <a:ext cx="4491037" cy="25257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d431007ba2_0_215:notes"/>
          <p:cNvSpPr txBox="1">
            <a:spLocks noGrp="1"/>
          </p:cNvSpPr>
          <p:nvPr>
            <p:ph type="body" idx="1"/>
          </p:nvPr>
        </p:nvSpPr>
        <p:spPr>
          <a:xfrm>
            <a:off x="986632" y="3199488"/>
            <a:ext cx="7893050" cy="3031093"/>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err="1">
                <a:solidFill>
                  <a:srgbClr val="B1C7A9"/>
                </a:solidFill>
              </a:rPr>
              <a:t>Procedura</a:t>
            </a:r>
            <a:r>
              <a:rPr lang="en-US" sz="1200" dirty="0">
                <a:solidFill>
                  <a:srgbClr val="B1C7A9"/>
                </a:solidFill>
              </a:rPr>
              <a:t> </a:t>
            </a:r>
            <a:r>
              <a:rPr lang="en-US" sz="1200" dirty="0" err="1">
                <a:solidFill>
                  <a:srgbClr val="B1C7A9"/>
                </a:solidFill>
              </a:rPr>
              <a:t>descrie</a:t>
            </a:r>
            <a:r>
              <a:rPr lang="en-US" sz="1200" dirty="0">
                <a:solidFill>
                  <a:srgbClr val="B1C7A9"/>
                </a:solidFill>
              </a:rPr>
              <a:t> </a:t>
            </a:r>
            <a:r>
              <a:rPr lang="en-US" sz="1200" dirty="0" err="1">
                <a:solidFill>
                  <a:srgbClr val="B1C7A9"/>
                </a:solidFill>
              </a:rPr>
              <a:t>cinci</a:t>
            </a:r>
            <a:r>
              <a:rPr lang="en-US" sz="1200" dirty="0">
                <a:solidFill>
                  <a:srgbClr val="B1C7A9"/>
                </a:solidFill>
              </a:rPr>
              <a:t> </a:t>
            </a:r>
            <a:r>
              <a:rPr lang="en-US" sz="1200" dirty="0" err="1">
                <a:solidFill>
                  <a:srgbClr val="B1C7A9"/>
                </a:solidFill>
              </a:rPr>
              <a:t>metode</a:t>
            </a:r>
            <a:r>
              <a:rPr lang="en-US" sz="1200" dirty="0">
                <a:solidFill>
                  <a:srgbClr val="B1C7A9"/>
                </a:solidFill>
              </a:rPr>
              <a:t> </a:t>
            </a:r>
            <a:r>
              <a:rPr lang="en-US" sz="1200" dirty="0" err="1">
                <a:solidFill>
                  <a:srgbClr val="B1C7A9"/>
                </a:solidFill>
              </a:rPr>
              <a:t>principale</a:t>
            </a:r>
            <a:r>
              <a:rPr lang="en-US" sz="1200" dirty="0">
                <a:solidFill>
                  <a:srgbClr val="B1C7A9"/>
                </a:solidFill>
              </a:rPr>
              <a:t>, </a:t>
            </a:r>
            <a:r>
              <a:rPr lang="en-US" sz="1200" dirty="0" err="1">
                <a:solidFill>
                  <a:srgbClr val="B1C7A9"/>
                </a:solidFill>
              </a:rPr>
              <a:t>fiecare</a:t>
            </a:r>
            <a:r>
              <a:rPr lang="en-US" sz="1200" dirty="0">
                <a:solidFill>
                  <a:srgbClr val="B1C7A9"/>
                </a:solidFill>
              </a:rPr>
              <a:t> </a:t>
            </a:r>
            <a:r>
              <a:rPr lang="en-US" sz="1200" dirty="0" err="1">
                <a:solidFill>
                  <a:srgbClr val="B1C7A9"/>
                </a:solidFill>
              </a:rPr>
              <a:t>aplicabilă</a:t>
            </a:r>
            <a:r>
              <a:rPr lang="en-US" sz="1200" dirty="0">
                <a:solidFill>
                  <a:srgbClr val="B1C7A9"/>
                </a:solidFill>
              </a:rPr>
              <a:t> </a:t>
            </a:r>
            <a:r>
              <a:rPr lang="en-US" sz="1200" dirty="0" err="1">
                <a:solidFill>
                  <a:srgbClr val="B1C7A9"/>
                </a:solidFill>
              </a:rPr>
              <a:t>în</a:t>
            </a:r>
            <a:r>
              <a:rPr lang="en-US" sz="1200" dirty="0">
                <a:solidFill>
                  <a:srgbClr val="B1C7A9"/>
                </a:solidFill>
              </a:rPr>
              <a:t> </a:t>
            </a:r>
            <a:r>
              <a:rPr lang="en-US" sz="1200" dirty="0" err="1">
                <a:solidFill>
                  <a:srgbClr val="B1C7A9"/>
                </a:solidFill>
              </a:rPr>
              <a:t>contexte</a:t>
            </a:r>
            <a:r>
              <a:rPr lang="en-US" sz="1200" dirty="0">
                <a:solidFill>
                  <a:srgbClr val="B1C7A9"/>
                </a:solidFill>
              </a:rPr>
              <a:t> </a:t>
            </a:r>
            <a:r>
              <a:rPr lang="en-US" sz="1200" dirty="0" err="1">
                <a:solidFill>
                  <a:srgbClr val="B1C7A9"/>
                </a:solidFill>
              </a:rPr>
              <a:t>specifice</a:t>
            </a:r>
            <a:r>
              <a:rPr lang="en-US" sz="1200" dirty="0">
                <a:solidFill>
                  <a:srgbClr val="B1C7A9"/>
                </a:solidFill>
              </a:rPr>
              <a:t> </a:t>
            </a:r>
            <a:r>
              <a:rPr lang="en-US" sz="1200" dirty="0" err="1">
                <a:solidFill>
                  <a:srgbClr val="B1C7A9"/>
                </a:solidFill>
              </a:rPr>
              <a:t>pentru</a:t>
            </a:r>
            <a:r>
              <a:rPr lang="en-US" sz="1200" dirty="0">
                <a:solidFill>
                  <a:srgbClr val="B1C7A9"/>
                </a:solidFill>
              </a:rPr>
              <a:t> </a:t>
            </a:r>
            <a:r>
              <a:rPr lang="en-US" sz="1200" dirty="0" err="1">
                <a:solidFill>
                  <a:srgbClr val="B1C7A9"/>
                </a:solidFill>
              </a:rPr>
              <a:t>asigurarea</a:t>
            </a:r>
            <a:r>
              <a:rPr lang="en-US" sz="1200" dirty="0">
                <a:solidFill>
                  <a:srgbClr val="B1C7A9"/>
                </a:solidFill>
              </a:rPr>
              <a:t> </a:t>
            </a:r>
            <a:r>
              <a:rPr lang="en-US" sz="1200" dirty="0" err="1">
                <a:solidFill>
                  <a:srgbClr val="B1C7A9"/>
                </a:solidFill>
              </a:rPr>
              <a:t>reprezentativității</a:t>
            </a:r>
            <a:r>
              <a:rPr lang="en-US" sz="1200" dirty="0">
                <a:solidFill>
                  <a:srgbClr val="B1C7A9"/>
                </a:solidFill>
              </a:rPr>
              <a:t> </a:t>
            </a:r>
            <a:r>
              <a:rPr lang="en-US" sz="1200" dirty="0" err="1">
                <a:solidFill>
                  <a:srgbClr val="B1C7A9"/>
                </a:solidFill>
              </a:rPr>
              <a:t>și</a:t>
            </a:r>
            <a:r>
              <a:rPr lang="en-US" sz="1200" dirty="0">
                <a:solidFill>
                  <a:srgbClr val="B1C7A9"/>
                </a:solidFill>
              </a:rPr>
              <a:t> </a:t>
            </a:r>
            <a:r>
              <a:rPr lang="en-US" sz="1200" dirty="0" err="1">
                <a:solidFill>
                  <a:srgbClr val="B1C7A9"/>
                </a:solidFill>
              </a:rPr>
              <a:t>eficacității</a:t>
            </a:r>
            <a:r>
              <a:rPr lang="en-US" sz="1200" dirty="0">
                <a:solidFill>
                  <a:srgbClr val="B1C7A9"/>
                </a:solidFill>
              </a:rPr>
              <a:t> </a:t>
            </a:r>
            <a:r>
              <a:rPr lang="en-US" sz="1200" dirty="0" err="1">
                <a:solidFill>
                  <a:srgbClr val="B1C7A9"/>
                </a:solidFill>
              </a:rPr>
              <a:t>eșantionării</a:t>
            </a:r>
            <a:r>
              <a:rPr lang="en-US" sz="1200" dirty="0">
                <a:solidFill>
                  <a:srgbClr val="B1C7A9"/>
                </a:solidFill>
              </a:rPr>
              <a:t>.</a:t>
            </a:r>
            <a:endParaRPr lang="en-US" sz="1200"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ro-MD" sz="1200" b="1" i="0" dirty="0">
                <a:solidFill>
                  <a:srgbClr val="595959"/>
                </a:solidFill>
                <a:latin typeface="Anaheim"/>
                <a:ea typeface="Anaheim"/>
                <a:cs typeface="Anaheim"/>
                <a:sym typeface="Anaheim"/>
              </a:rPr>
              <a:t>Metoda sistemică: </a:t>
            </a:r>
            <a:r>
              <a:rPr lang="en-US" sz="800" dirty="0" err="1">
                <a:solidFill>
                  <a:srgbClr val="FFFFFF"/>
                </a:solidFill>
              </a:rPr>
              <a:t>Prelevarea</a:t>
            </a:r>
            <a:r>
              <a:rPr lang="en-US" sz="800" dirty="0">
                <a:solidFill>
                  <a:srgbClr val="FFFFFF"/>
                </a:solidFill>
              </a:rPr>
              <a:t> </a:t>
            </a:r>
            <a:r>
              <a:rPr lang="en-US" sz="800" dirty="0" err="1">
                <a:solidFill>
                  <a:srgbClr val="FFFFFF"/>
                </a:solidFill>
              </a:rPr>
              <a:t>plantelor</a:t>
            </a:r>
            <a:r>
              <a:rPr lang="en-US" sz="800" dirty="0">
                <a:solidFill>
                  <a:srgbClr val="FFFFFF"/>
                </a:solidFill>
              </a:rPr>
              <a:t>, </a:t>
            </a:r>
            <a:r>
              <a:rPr lang="en-US" sz="800" dirty="0" err="1">
                <a:solidFill>
                  <a:srgbClr val="FFFFFF"/>
                </a:solidFill>
              </a:rPr>
              <a:t>produselor</a:t>
            </a:r>
            <a:r>
              <a:rPr lang="en-US" sz="800" dirty="0">
                <a:solidFill>
                  <a:srgbClr val="FFFFFF"/>
                </a:solidFill>
              </a:rPr>
              <a:t> </a:t>
            </a:r>
            <a:r>
              <a:rPr lang="en-US" sz="800" dirty="0" err="1">
                <a:solidFill>
                  <a:srgbClr val="FFFFFF"/>
                </a:solidFill>
              </a:rPr>
              <a:t>vegetale</a:t>
            </a:r>
            <a:r>
              <a:rPr lang="en-US" sz="800" dirty="0">
                <a:solidFill>
                  <a:srgbClr val="FFFFFF"/>
                </a:solidFill>
              </a:rPr>
              <a:t> </a:t>
            </a:r>
            <a:r>
              <a:rPr lang="en-US" sz="800" dirty="0" err="1">
                <a:solidFill>
                  <a:srgbClr val="FFFFFF"/>
                </a:solidFill>
              </a:rPr>
              <a:t>și</a:t>
            </a:r>
            <a:r>
              <a:rPr lang="en-US" sz="800" dirty="0">
                <a:solidFill>
                  <a:srgbClr val="FFFFFF"/>
                </a:solidFill>
              </a:rPr>
              <a:t> </a:t>
            </a:r>
            <a:r>
              <a:rPr lang="en-US" sz="800" dirty="0" err="1">
                <a:solidFill>
                  <a:srgbClr val="FFFFFF"/>
                </a:solidFill>
              </a:rPr>
              <a:t>altor</a:t>
            </a:r>
            <a:r>
              <a:rPr lang="en-US" sz="800" dirty="0">
                <a:solidFill>
                  <a:srgbClr val="FFFFFF"/>
                </a:solidFill>
              </a:rPr>
              <a:t> </a:t>
            </a:r>
            <a:r>
              <a:rPr lang="en-US" sz="800" dirty="0" err="1">
                <a:solidFill>
                  <a:srgbClr val="FFFFFF"/>
                </a:solidFill>
              </a:rPr>
              <a:t>obiecte</a:t>
            </a:r>
            <a:r>
              <a:rPr lang="en-US" sz="800" dirty="0">
                <a:solidFill>
                  <a:srgbClr val="FFFFFF"/>
                </a:solidFill>
              </a:rPr>
              <a:t> din </a:t>
            </a:r>
            <a:r>
              <a:rPr lang="en-US" sz="800" dirty="0" err="1">
                <a:solidFill>
                  <a:srgbClr val="FFFFFF"/>
                </a:solidFill>
              </a:rPr>
              <a:t>unitățile</a:t>
            </a:r>
            <a:r>
              <a:rPr lang="en-US" sz="800" dirty="0">
                <a:solidFill>
                  <a:srgbClr val="FFFFFF"/>
                </a:solidFill>
              </a:rPr>
              <a:t> </a:t>
            </a:r>
            <a:r>
              <a:rPr lang="en-US" sz="800" dirty="0" err="1">
                <a:solidFill>
                  <a:srgbClr val="FFFFFF"/>
                </a:solidFill>
              </a:rPr>
              <a:t>unui</a:t>
            </a:r>
            <a:r>
              <a:rPr lang="en-US" sz="800" dirty="0">
                <a:solidFill>
                  <a:srgbClr val="FFFFFF"/>
                </a:solidFill>
              </a:rPr>
              <a:t> lot la intervale fixe, predeterminate.</a:t>
            </a:r>
            <a:endParaRPr lang="en-US" sz="800"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ro-MD" sz="1200" b="1" i="0" dirty="0">
                <a:solidFill>
                  <a:srgbClr val="595959"/>
                </a:solidFill>
                <a:latin typeface="Anaheim"/>
                <a:ea typeface="Anaheim"/>
                <a:cs typeface="Anaheim"/>
                <a:sym typeface="Anaheim"/>
              </a:rPr>
              <a:t>Metoda plicului: </a:t>
            </a:r>
            <a:r>
              <a:rPr lang="en-US" sz="800" dirty="0" err="1">
                <a:solidFill>
                  <a:srgbClr val="FFFFFF"/>
                </a:solidFill>
              </a:rPr>
              <a:t>Selectarea</a:t>
            </a:r>
            <a:r>
              <a:rPr lang="en-US" sz="800" dirty="0">
                <a:solidFill>
                  <a:srgbClr val="FFFFFF"/>
                </a:solidFill>
              </a:rPr>
              <a:t> </a:t>
            </a:r>
            <a:r>
              <a:rPr lang="en-US" sz="800" dirty="0" err="1">
                <a:solidFill>
                  <a:srgbClr val="FFFFFF"/>
                </a:solidFill>
              </a:rPr>
              <a:t>unităților</a:t>
            </a:r>
            <a:r>
              <a:rPr lang="en-US" sz="800" dirty="0">
                <a:solidFill>
                  <a:srgbClr val="FFFFFF"/>
                </a:solidFill>
              </a:rPr>
              <a:t> </a:t>
            </a:r>
            <a:r>
              <a:rPr lang="en-US" sz="800" dirty="0" err="1">
                <a:solidFill>
                  <a:srgbClr val="FFFFFF"/>
                </a:solidFill>
              </a:rPr>
              <a:t>dintr</a:t>
            </a:r>
            <a:r>
              <a:rPr lang="en-US" sz="800" dirty="0">
                <a:solidFill>
                  <a:srgbClr val="FFFFFF"/>
                </a:solidFill>
              </a:rPr>
              <a:t>-un lot </a:t>
            </a:r>
            <a:r>
              <a:rPr lang="en-US" sz="800" dirty="0" err="1">
                <a:solidFill>
                  <a:srgbClr val="FFFFFF"/>
                </a:solidFill>
              </a:rPr>
              <a:t>depozitat</a:t>
            </a:r>
            <a:r>
              <a:rPr lang="en-US" sz="800" dirty="0">
                <a:solidFill>
                  <a:srgbClr val="FFFFFF"/>
                </a:solidFill>
              </a:rPr>
              <a:t> </a:t>
            </a:r>
            <a:r>
              <a:rPr lang="en-US" sz="800" dirty="0" err="1">
                <a:solidFill>
                  <a:srgbClr val="FFFFFF"/>
                </a:solidFill>
              </a:rPr>
              <a:t>în</a:t>
            </a:r>
            <a:r>
              <a:rPr lang="en-US" sz="800" dirty="0">
                <a:solidFill>
                  <a:srgbClr val="FFFFFF"/>
                </a:solidFill>
              </a:rPr>
              <a:t> </a:t>
            </a:r>
            <a:r>
              <a:rPr lang="en-US" sz="800" dirty="0" err="1">
                <a:solidFill>
                  <a:srgbClr val="FFFFFF"/>
                </a:solidFill>
              </a:rPr>
              <a:t>vrac</a:t>
            </a:r>
            <a:r>
              <a:rPr lang="en-US" sz="800" dirty="0">
                <a:solidFill>
                  <a:srgbClr val="FFFFFF"/>
                </a:solidFill>
              </a:rPr>
              <a:t>, conform </a:t>
            </a:r>
            <a:r>
              <a:rPr lang="en-US" sz="800" dirty="0" err="1">
                <a:solidFill>
                  <a:srgbClr val="FFFFFF"/>
                </a:solidFill>
              </a:rPr>
              <a:t>schemei</a:t>
            </a:r>
            <a:r>
              <a:rPr lang="en-US" sz="800" dirty="0">
                <a:solidFill>
                  <a:srgbClr val="FFFFFF"/>
                </a:solidFill>
              </a:rPr>
              <a:t> </a:t>
            </a:r>
            <a:r>
              <a:rPr lang="en-US" sz="800" dirty="0" err="1">
                <a:solidFill>
                  <a:srgbClr val="FFFFFF"/>
                </a:solidFill>
              </a:rPr>
              <a:t>plicului</a:t>
            </a:r>
            <a:r>
              <a:rPr lang="en-US" sz="800" dirty="0">
                <a:solidFill>
                  <a:srgbClr val="FFFFFF"/>
                </a:solidFill>
              </a:rPr>
              <a:t>. Se </a:t>
            </a:r>
            <a:r>
              <a:rPr lang="en-US" sz="800" dirty="0" err="1">
                <a:solidFill>
                  <a:srgbClr val="FFFFFF"/>
                </a:solidFill>
              </a:rPr>
              <a:t>utilizează</a:t>
            </a:r>
            <a:r>
              <a:rPr lang="en-US" sz="800" dirty="0">
                <a:solidFill>
                  <a:srgbClr val="FFFFFF"/>
                </a:solidFill>
              </a:rPr>
              <a:t> </a:t>
            </a:r>
            <a:r>
              <a:rPr lang="en-US" sz="800" dirty="0" err="1">
                <a:solidFill>
                  <a:srgbClr val="FFFFFF"/>
                </a:solidFill>
              </a:rPr>
              <a:t>metoda</a:t>
            </a:r>
            <a:r>
              <a:rPr lang="en-US" sz="800" dirty="0">
                <a:solidFill>
                  <a:srgbClr val="FFFFFF"/>
                </a:solidFill>
              </a:rPr>
              <a:t> </a:t>
            </a:r>
            <a:r>
              <a:rPr lang="en-US" sz="800" dirty="0" err="1">
                <a:solidFill>
                  <a:srgbClr val="FFFFFF"/>
                </a:solidFill>
              </a:rPr>
              <a:t>plicului</a:t>
            </a:r>
            <a:r>
              <a:rPr lang="en-US" sz="800" dirty="0">
                <a:solidFill>
                  <a:srgbClr val="FFFFFF"/>
                </a:solidFill>
              </a:rPr>
              <a:t> </a:t>
            </a:r>
            <a:r>
              <a:rPr lang="en-US" sz="800" dirty="0" err="1">
                <a:solidFill>
                  <a:srgbClr val="FFFFFF"/>
                </a:solidFill>
              </a:rPr>
              <a:t>simplu</a:t>
            </a:r>
            <a:r>
              <a:rPr lang="en-US" sz="800" dirty="0">
                <a:solidFill>
                  <a:srgbClr val="FFFFFF"/>
                </a:solidFill>
              </a:rPr>
              <a:t>, </a:t>
            </a:r>
            <a:r>
              <a:rPr lang="en-US" sz="800" dirty="0" err="1">
                <a:solidFill>
                  <a:srgbClr val="FFFFFF"/>
                </a:solidFill>
              </a:rPr>
              <a:t>dublu</a:t>
            </a:r>
            <a:r>
              <a:rPr lang="en-US" sz="800" dirty="0">
                <a:solidFill>
                  <a:srgbClr val="FFFFFF"/>
                </a:solidFill>
              </a:rPr>
              <a:t> </a:t>
            </a:r>
            <a:r>
              <a:rPr lang="en-US" sz="800" dirty="0" err="1">
                <a:solidFill>
                  <a:srgbClr val="FFFFFF"/>
                </a:solidFill>
              </a:rPr>
              <a:t>sau</a:t>
            </a:r>
            <a:r>
              <a:rPr lang="en-US" sz="800" dirty="0">
                <a:solidFill>
                  <a:srgbClr val="FFFFFF"/>
                </a:solidFill>
              </a:rPr>
              <a:t> </a:t>
            </a:r>
            <a:r>
              <a:rPr lang="en-US" sz="800" dirty="0" err="1">
                <a:solidFill>
                  <a:srgbClr val="FFFFFF"/>
                </a:solidFill>
              </a:rPr>
              <a:t>triplu</a:t>
            </a:r>
            <a:r>
              <a:rPr lang="en-US" sz="800" dirty="0">
                <a:solidFill>
                  <a:srgbClr val="FFFFFF"/>
                </a:solidFill>
              </a:rPr>
              <a:t> </a:t>
            </a:r>
            <a:r>
              <a:rPr lang="en-US" sz="800" dirty="0" err="1">
                <a:solidFill>
                  <a:srgbClr val="FFFFFF"/>
                </a:solidFill>
              </a:rPr>
              <a:t>în</a:t>
            </a:r>
            <a:r>
              <a:rPr lang="en-US" sz="800" dirty="0">
                <a:solidFill>
                  <a:srgbClr val="FFFFFF"/>
                </a:solidFill>
              </a:rPr>
              <a:t> </a:t>
            </a:r>
            <a:r>
              <a:rPr lang="en-US" sz="800" dirty="0" err="1">
                <a:solidFill>
                  <a:srgbClr val="FFFFFF"/>
                </a:solidFill>
              </a:rPr>
              <a:t>funcție</a:t>
            </a:r>
            <a:r>
              <a:rPr lang="en-US" sz="800" dirty="0">
                <a:solidFill>
                  <a:srgbClr val="FFFFFF"/>
                </a:solidFill>
              </a:rPr>
              <a:t> de </a:t>
            </a:r>
            <a:r>
              <a:rPr lang="en-US" sz="800" dirty="0" err="1">
                <a:solidFill>
                  <a:srgbClr val="FFFFFF"/>
                </a:solidFill>
              </a:rPr>
              <a:t>volumul</a:t>
            </a:r>
            <a:r>
              <a:rPr lang="en-US" sz="800" dirty="0">
                <a:solidFill>
                  <a:srgbClr val="FFFFFF"/>
                </a:solidFill>
              </a:rPr>
              <a:t> </a:t>
            </a:r>
            <a:r>
              <a:rPr lang="en-US" sz="800" dirty="0" err="1">
                <a:solidFill>
                  <a:srgbClr val="FFFFFF"/>
                </a:solidFill>
              </a:rPr>
              <a:t>lotului</a:t>
            </a:r>
            <a:r>
              <a:rPr lang="en-US" sz="800" dirty="0">
                <a:solidFill>
                  <a:srgbClr val="FFFFFF"/>
                </a:solidFill>
              </a:rPr>
              <a:t>.</a:t>
            </a:r>
            <a:endParaRPr lang="en-US" sz="800"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ro-MD" sz="1200" b="1" i="0" dirty="0">
                <a:solidFill>
                  <a:srgbClr val="595959"/>
                </a:solidFill>
                <a:latin typeface="Anaheim"/>
                <a:ea typeface="Anaheim"/>
                <a:cs typeface="Anaheim"/>
                <a:sym typeface="Anaheim"/>
              </a:rPr>
              <a:t>Metoda stratificată: </a:t>
            </a:r>
            <a:r>
              <a:rPr lang="en-US" sz="800" dirty="0" err="1">
                <a:solidFill>
                  <a:srgbClr val="FFFFFF"/>
                </a:solidFill>
              </a:rPr>
              <a:t>Separarea</a:t>
            </a:r>
            <a:r>
              <a:rPr lang="en-US" sz="800" dirty="0">
                <a:solidFill>
                  <a:srgbClr val="FFFFFF"/>
                </a:solidFill>
              </a:rPr>
              <a:t> </a:t>
            </a:r>
            <a:r>
              <a:rPr lang="en-US" sz="800" dirty="0" err="1">
                <a:solidFill>
                  <a:srgbClr val="FFFFFF"/>
                </a:solidFill>
              </a:rPr>
              <a:t>condiționată</a:t>
            </a:r>
            <a:r>
              <a:rPr lang="en-US" sz="800" dirty="0">
                <a:solidFill>
                  <a:srgbClr val="FFFFFF"/>
                </a:solidFill>
              </a:rPr>
              <a:t> a </a:t>
            </a:r>
            <a:r>
              <a:rPr lang="en-US" sz="800" dirty="0" err="1">
                <a:solidFill>
                  <a:srgbClr val="FFFFFF"/>
                </a:solidFill>
              </a:rPr>
              <a:t>unui</a:t>
            </a:r>
            <a:r>
              <a:rPr lang="en-US" sz="800" dirty="0">
                <a:solidFill>
                  <a:srgbClr val="FFFFFF"/>
                </a:solidFill>
              </a:rPr>
              <a:t> lot </a:t>
            </a:r>
            <a:r>
              <a:rPr lang="en-US" sz="800" dirty="0" err="1">
                <a:solidFill>
                  <a:srgbClr val="FFFFFF"/>
                </a:solidFill>
              </a:rPr>
              <a:t>în</a:t>
            </a:r>
            <a:r>
              <a:rPr lang="en-US" sz="800" dirty="0">
                <a:solidFill>
                  <a:srgbClr val="FFFFFF"/>
                </a:solidFill>
              </a:rPr>
              <a:t> </a:t>
            </a:r>
            <a:r>
              <a:rPr lang="en-US" sz="800" dirty="0" err="1">
                <a:solidFill>
                  <a:srgbClr val="FFFFFF"/>
                </a:solidFill>
              </a:rPr>
              <a:t>straturi</a:t>
            </a:r>
            <a:r>
              <a:rPr lang="en-US" sz="800" dirty="0">
                <a:solidFill>
                  <a:srgbClr val="FFFFFF"/>
                </a:solidFill>
              </a:rPr>
              <a:t> separate </a:t>
            </a:r>
            <a:r>
              <a:rPr lang="en-US" sz="800" dirty="0" err="1">
                <a:solidFill>
                  <a:srgbClr val="FFFFFF"/>
                </a:solidFill>
              </a:rPr>
              <a:t>și</a:t>
            </a:r>
            <a:r>
              <a:rPr lang="en-US" sz="800" dirty="0">
                <a:solidFill>
                  <a:srgbClr val="FFFFFF"/>
                </a:solidFill>
              </a:rPr>
              <a:t> </a:t>
            </a:r>
            <a:r>
              <a:rPr lang="en-US" sz="800" dirty="0" err="1">
                <a:solidFill>
                  <a:srgbClr val="FFFFFF"/>
                </a:solidFill>
              </a:rPr>
              <a:t>selectarea</a:t>
            </a:r>
            <a:r>
              <a:rPr lang="en-US" sz="800" dirty="0">
                <a:solidFill>
                  <a:srgbClr val="FFFFFF"/>
                </a:solidFill>
              </a:rPr>
              <a:t> </a:t>
            </a:r>
            <a:r>
              <a:rPr lang="en-US" sz="800" dirty="0" err="1">
                <a:solidFill>
                  <a:srgbClr val="FFFFFF"/>
                </a:solidFill>
              </a:rPr>
              <a:t>eșantioanelor</a:t>
            </a:r>
            <a:r>
              <a:rPr lang="en-US" sz="800" dirty="0">
                <a:solidFill>
                  <a:srgbClr val="FFFFFF"/>
                </a:solidFill>
              </a:rPr>
              <a:t> din </a:t>
            </a:r>
            <a:r>
              <a:rPr lang="en-US" sz="800" dirty="0" err="1">
                <a:solidFill>
                  <a:srgbClr val="FFFFFF"/>
                </a:solidFill>
              </a:rPr>
              <a:t>fiecare</a:t>
            </a:r>
            <a:r>
              <a:rPr lang="en-US" sz="800" dirty="0">
                <a:solidFill>
                  <a:srgbClr val="FFFFFF"/>
                </a:solidFill>
              </a:rPr>
              <a:t> </a:t>
            </a:r>
            <a:r>
              <a:rPr lang="en-US" sz="800" dirty="0" err="1">
                <a:solidFill>
                  <a:srgbClr val="FFFFFF"/>
                </a:solidFill>
              </a:rPr>
              <a:t>strat</a:t>
            </a:r>
            <a:r>
              <a:rPr lang="en-US" sz="800" dirty="0">
                <a:solidFill>
                  <a:srgbClr val="FFFFFF"/>
                </a:solidFill>
              </a:rPr>
              <a:t> </a:t>
            </a:r>
            <a:r>
              <a:rPr lang="en-US" sz="800" dirty="0" err="1">
                <a:solidFill>
                  <a:srgbClr val="FFFFFF"/>
                </a:solidFill>
              </a:rPr>
              <a:t>pentru</a:t>
            </a:r>
            <a:r>
              <a:rPr lang="en-US" sz="800" dirty="0">
                <a:solidFill>
                  <a:srgbClr val="FFFFFF"/>
                </a:solidFill>
              </a:rPr>
              <a:t> a </a:t>
            </a:r>
            <a:r>
              <a:rPr lang="en-US" sz="800" dirty="0" err="1">
                <a:solidFill>
                  <a:srgbClr val="FFFFFF"/>
                </a:solidFill>
              </a:rPr>
              <a:t>asigura</a:t>
            </a:r>
            <a:r>
              <a:rPr lang="en-US" sz="800" dirty="0">
                <a:solidFill>
                  <a:srgbClr val="FFFFFF"/>
                </a:solidFill>
              </a:rPr>
              <a:t> </a:t>
            </a:r>
            <a:r>
              <a:rPr lang="en-US" sz="800" dirty="0" err="1">
                <a:solidFill>
                  <a:srgbClr val="FFFFFF"/>
                </a:solidFill>
              </a:rPr>
              <a:t>reprezentativitatea</a:t>
            </a:r>
            <a:r>
              <a:rPr lang="en-US" sz="800" dirty="0">
                <a:solidFill>
                  <a:srgbClr val="FFFFFF"/>
                </a:solidFill>
              </a:rPr>
              <a:t>.</a:t>
            </a:r>
            <a:endParaRPr lang="en-US" sz="800"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ro-MD" sz="1200" b="1" i="0" dirty="0">
                <a:solidFill>
                  <a:srgbClr val="595959"/>
                </a:solidFill>
                <a:latin typeface="Anaheim"/>
                <a:ea typeface="Anaheim"/>
                <a:cs typeface="Anaheim"/>
                <a:sym typeface="Anaheim"/>
              </a:rPr>
              <a:t>Metoda aleatorie: </a:t>
            </a:r>
            <a:r>
              <a:rPr lang="en-US" sz="800" dirty="0" err="1">
                <a:solidFill>
                  <a:srgbClr val="FFFFFF"/>
                </a:solidFill>
              </a:rPr>
              <a:t>Selecția</a:t>
            </a:r>
            <a:r>
              <a:rPr lang="en-US" sz="800" dirty="0">
                <a:solidFill>
                  <a:srgbClr val="FFFFFF"/>
                </a:solidFill>
              </a:rPr>
              <a:t> </a:t>
            </a:r>
            <a:r>
              <a:rPr lang="en-US" sz="800" dirty="0" err="1">
                <a:solidFill>
                  <a:srgbClr val="FFFFFF"/>
                </a:solidFill>
              </a:rPr>
              <a:t>întâmplătoare</a:t>
            </a:r>
            <a:r>
              <a:rPr lang="en-US" sz="800" dirty="0">
                <a:solidFill>
                  <a:srgbClr val="FFFFFF"/>
                </a:solidFill>
              </a:rPr>
              <a:t> a </a:t>
            </a:r>
            <a:r>
              <a:rPr lang="en-US" sz="800" dirty="0" err="1">
                <a:solidFill>
                  <a:srgbClr val="FFFFFF"/>
                </a:solidFill>
              </a:rPr>
              <a:t>eșantioanelor</a:t>
            </a:r>
            <a:r>
              <a:rPr lang="en-US" sz="800" dirty="0">
                <a:solidFill>
                  <a:srgbClr val="FFFFFF"/>
                </a:solidFill>
              </a:rPr>
              <a:t> de </a:t>
            </a:r>
            <a:r>
              <a:rPr lang="en-US" sz="800" dirty="0" err="1">
                <a:solidFill>
                  <a:srgbClr val="FFFFFF"/>
                </a:solidFill>
              </a:rPr>
              <a:t>plante</a:t>
            </a:r>
            <a:r>
              <a:rPr lang="en-US" sz="800" dirty="0">
                <a:solidFill>
                  <a:srgbClr val="FFFFFF"/>
                </a:solidFill>
              </a:rPr>
              <a:t>, </a:t>
            </a:r>
            <a:r>
              <a:rPr lang="en-US" sz="800" dirty="0" err="1">
                <a:solidFill>
                  <a:srgbClr val="FFFFFF"/>
                </a:solidFill>
              </a:rPr>
              <a:t>produse</a:t>
            </a:r>
            <a:r>
              <a:rPr lang="en-US" sz="800" dirty="0">
                <a:solidFill>
                  <a:srgbClr val="FFFFFF"/>
                </a:solidFill>
              </a:rPr>
              <a:t> </a:t>
            </a:r>
            <a:r>
              <a:rPr lang="en-US" sz="800" dirty="0" err="1">
                <a:solidFill>
                  <a:srgbClr val="FFFFFF"/>
                </a:solidFill>
              </a:rPr>
              <a:t>vegetale</a:t>
            </a:r>
            <a:r>
              <a:rPr lang="en-US" sz="800" dirty="0">
                <a:solidFill>
                  <a:srgbClr val="FFFFFF"/>
                </a:solidFill>
              </a:rPr>
              <a:t> </a:t>
            </a:r>
            <a:r>
              <a:rPr lang="en-US" sz="800" dirty="0" err="1">
                <a:solidFill>
                  <a:srgbClr val="FFFFFF"/>
                </a:solidFill>
              </a:rPr>
              <a:t>sau</a:t>
            </a:r>
            <a:r>
              <a:rPr lang="en-US" sz="800" dirty="0">
                <a:solidFill>
                  <a:srgbClr val="FFFFFF"/>
                </a:solidFill>
              </a:rPr>
              <a:t> </a:t>
            </a:r>
            <a:r>
              <a:rPr lang="en-US" sz="800" dirty="0" err="1">
                <a:solidFill>
                  <a:srgbClr val="FFFFFF"/>
                </a:solidFill>
              </a:rPr>
              <a:t>alte</a:t>
            </a:r>
            <a:r>
              <a:rPr lang="en-US" sz="800" dirty="0">
                <a:solidFill>
                  <a:srgbClr val="FFFFFF"/>
                </a:solidFill>
              </a:rPr>
              <a:t> </a:t>
            </a:r>
            <a:r>
              <a:rPr lang="en-US" sz="800" dirty="0" err="1">
                <a:solidFill>
                  <a:srgbClr val="FFFFFF"/>
                </a:solidFill>
              </a:rPr>
              <a:t>obiecte</a:t>
            </a:r>
            <a:r>
              <a:rPr lang="en-US" sz="800" dirty="0">
                <a:solidFill>
                  <a:srgbClr val="FFFFFF"/>
                </a:solidFill>
              </a:rPr>
              <a:t> </a:t>
            </a:r>
            <a:r>
              <a:rPr lang="en-US" sz="800" dirty="0" err="1">
                <a:solidFill>
                  <a:srgbClr val="FFFFFF"/>
                </a:solidFill>
              </a:rPr>
              <a:t>dintr</a:t>
            </a:r>
            <a:r>
              <a:rPr lang="en-US" sz="800" dirty="0">
                <a:solidFill>
                  <a:srgbClr val="FFFFFF"/>
                </a:solidFill>
              </a:rPr>
              <a:t>-un lot, </a:t>
            </a:r>
            <a:r>
              <a:rPr lang="en-US" sz="800" dirty="0" err="1">
                <a:solidFill>
                  <a:srgbClr val="FFFFFF"/>
                </a:solidFill>
              </a:rPr>
              <a:t>fără</a:t>
            </a:r>
            <a:r>
              <a:rPr lang="en-US" sz="800" dirty="0">
                <a:solidFill>
                  <a:srgbClr val="FFFFFF"/>
                </a:solidFill>
              </a:rPr>
              <a:t> </a:t>
            </a:r>
            <a:r>
              <a:rPr lang="en-US" sz="800" dirty="0" err="1">
                <a:solidFill>
                  <a:srgbClr val="FFFFFF"/>
                </a:solidFill>
              </a:rPr>
              <a:t>preferință</a:t>
            </a:r>
            <a:r>
              <a:rPr lang="en-US" sz="800" dirty="0">
                <a:solidFill>
                  <a:srgbClr val="FFFFFF"/>
                </a:solidFill>
              </a:rPr>
              <a:t> </a:t>
            </a:r>
            <a:r>
              <a:rPr lang="en-US" sz="800" dirty="0" err="1">
                <a:solidFill>
                  <a:srgbClr val="FFFFFF"/>
                </a:solidFill>
              </a:rPr>
              <a:t>pentru</a:t>
            </a:r>
            <a:r>
              <a:rPr lang="en-US" sz="800" dirty="0">
                <a:solidFill>
                  <a:srgbClr val="FFFFFF"/>
                </a:solidFill>
              </a:rPr>
              <a:t> </a:t>
            </a:r>
            <a:r>
              <a:rPr lang="en-US" sz="800" dirty="0" err="1">
                <a:solidFill>
                  <a:srgbClr val="FFFFFF"/>
                </a:solidFill>
              </a:rPr>
              <a:t>anumite</a:t>
            </a:r>
            <a:r>
              <a:rPr lang="en-US" sz="800" dirty="0">
                <a:solidFill>
                  <a:srgbClr val="FFFFFF"/>
                </a:solidFill>
              </a:rPr>
              <a:t> zone.</a:t>
            </a:r>
            <a:endParaRPr lang="en-US" sz="800"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ro-MD" sz="1200" b="1" i="0" dirty="0">
                <a:solidFill>
                  <a:srgbClr val="595959"/>
                </a:solidFill>
                <a:latin typeface="Anaheim"/>
                <a:ea typeface="Anaheim"/>
                <a:cs typeface="Anaheim"/>
                <a:sym typeface="Anaheim"/>
              </a:rPr>
              <a:t>Metoda selecției: </a:t>
            </a:r>
            <a:r>
              <a:rPr lang="en-US" sz="800" dirty="0" err="1">
                <a:solidFill>
                  <a:srgbClr val="FFFFFF"/>
                </a:solidFill>
              </a:rPr>
              <a:t>Selectarea</a:t>
            </a:r>
            <a:r>
              <a:rPr lang="en-US" sz="800" dirty="0">
                <a:solidFill>
                  <a:srgbClr val="FFFFFF"/>
                </a:solidFill>
              </a:rPr>
              <a:t> </a:t>
            </a:r>
            <a:r>
              <a:rPr lang="en-US" sz="800" dirty="0" err="1">
                <a:solidFill>
                  <a:srgbClr val="FFFFFF"/>
                </a:solidFill>
              </a:rPr>
              <a:t>eșantioanelor</a:t>
            </a:r>
            <a:r>
              <a:rPr lang="en-US" sz="800" dirty="0">
                <a:solidFill>
                  <a:srgbClr val="FFFFFF"/>
                </a:solidFill>
              </a:rPr>
              <a:t> din </a:t>
            </a:r>
            <a:r>
              <a:rPr lang="en-US" sz="800" dirty="0" err="1">
                <a:solidFill>
                  <a:srgbClr val="FFFFFF"/>
                </a:solidFill>
              </a:rPr>
              <a:t>părțile</a:t>
            </a:r>
            <a:r>
              <a:rPr lang="en-US" sz="800" dirty="0">
                <a:solidFill>
                  <a:srgbClr val="FFFFFF"/>
                </a:solidFill>
              </a:rPr>
              <a:t> </a:t>
            </a:r>
            <a:r>
              <a:rPr lang="en-US" sz="800" dirty="0" err="1">
                <a:solidFill>
                  <a:srgbClr val="FFFFFF"/>
                </a:solidFill>
              </a:rPr>
              <a:t>lotului</a:t>
            </a:r>
            <a:r>
              <a:rPr lang="en-US" sz="800" dirty="0">
                <a:solidFill>
                  <a:srgbClr val="FFFFFF"/>
                </a:solidFill>
              </a:rPr>
              <a:t> cel </a:t>
            </a:r>
            <a:r>
              <a:rPr lang="en-US" sz="800" dirty="0" err="1">
                <a:solidFill>
                  <a:srgbClr val="FFFFFF"/>
                </a:solidFill>
              </a:rPr>
              <a:t>mai</a:t>
            </a:r>
            <a:r>
              <a:rPr lang="en-US" sz="800" dirty="0">
                <a:solidFill>
                  <a:srgbClr val="FFFFFF"/>
                </a:solidFill>
              </a:rPr>
              <a:t> </a:t>
            </a:r>
            <a:r>
              <a:rPr lang="en-US" sz="800" dirty="0" err="1">
                <a:solidFill>
                  <a:srgbClr val="FFFFFF"/>
                </a:solidFill>
              </a:rPr>
              <a:t>probabil</a:t>
            </a:r>
            <a:r>
              <a:rPr lang="en-US" sz="800" dirty="0">
                <a:solidFill>
                  <a:srgbClr val="FFFFFF"/>
                </a:solidFill>
              </a:rPr>
              <a:t> </a:t>
            </a:r>
            <a:r>
              <a:rPr lang="en-US" sz="800" dirty="0" err="1">
                <a:solidFill>
                  <a:srgbClr val="FFFFFF"/>
                </a:solidFill>
              </a:rPr>
              <a:t>infectate</a:t>
            </a:r>
            <a:r>
              <a:rPr lang="en-US" sz="800" dirty="0">
                <a:solidFill>
                  <a:srgbClr val="FFFFFF"/>
                </a:solidFill>
              </a:rPr>
              <a:t> </a:t>
            </a:r>
            <a:r>
              <a:rPr lang="en-US" sz="800" dirty="0" err="1">
                <a:solidFill>
                  <a:srgbClr val="FFFFFF"/>
                </a:solidFill>
              </a:rPr>
              <a:t>și</a:t>
            </a:r>
            <a:r>
              <a:rPr lang="en-US" sz="800" dirty="0">
                <a:solidFill>
                  <a:srgbClr val="FFFFFF"/>
                </a:solidFill>
              </a:rPr>
              <a:t>/</a:t>
            </a:r>
            <a:r>
              <a:rPr lang="en-US" sz="800" dirty="0" err="1">
                <a:solidFill>
                  <a:srgbClr val="FFFFFF"/>
                </a:solidFill>
              </a:rPr>
              <a:t>sau</a:t>
            </a:r>
            <a:r>
              <a:rPr lang="en-US" sz="800" dirty="0">
                <a:solidFill>
                  <a:srgbClr val="FFFFFF"/>
                </a:solidFill>
              </a:rPr>
              <a:t> </a:t>
            </a:r>
            <a:r>
              <a:rPr lang="en-US" sz="800" dirty="0" err="1">
                <a:solidFill>
                  <a:srgbClr val="FFFFFF"/>
                </a:solidFill>
              </a:rPr>
              <a:t>infestate</a:t>
            </a:r>
            <a:r>
              <a:rPr lang="en-US" sz="800" dirty="0">
                <a:solidFill>
                  <a:srgbClr val="FFFFFF"/>
                </a:solidFill>
              </a:rPr>
              <a:t>, </a:t>
            </a:r>
            <a:r>
              <a:rPr lang="en-US" sz="800" dirty="0" err="1">
                <a:solidFill>
                  <a:srgbClr val="FFFFFF"/>
                </a:solidFill>
              </a:rPr>
              <a:t>pentru</a:t>
            </a:r>
            <a:r>
              <a:rPr lang="en-US" sz="800" dirty="0">
                <a:solidFill>
                  <a:srgbClr val="FFFFFF"/>
                </a:solidFill>
              </a:rPr>
              <a:t> </a:t>
            </a:r>
            <a:r>
              <a:rPr lang="en-US" sz="800" dirty="0" err="1">
                <a:solidFill>
                  <a:srgbClr val="FFFFFF"/>
                </a:solidFill>
              </a:rPr>
              <a:t>maximizarea</a:t>
            </a:r>
            <a:r>
              <a:rPr lang="en-US" sz="800" dirty="0">
                <a:solidFill>
                  <a:srgbClr val="FFFFFF"/>
                </a:solidFill>
              </a:rPr>
              <a:t> </a:t>
            </a:r>
            <a:r>
              <a:rPr lang="en-US" sz="800" dirty="0" err="1">
                <a:solidFill>
                  <a:srgbClr val="FFFFFF"/>
                </a:solidFill>
              </a:rPr>
              <a:t>probabilității</a:t>
            </a:r>
            <a:r>
              <a:rPr lang="en-US" sz="800" dirty="0">
                <a:solidFill>
                  <a:srgbClr val="FFFFFF"/>
                </a:solidFill>
              </a:rPr>
              <a:t> de </a:t>
            </a:r>
            <a:r>
              <a:rPr lang="en-US" sz="800" dirty="0" err="1">
                <a:solidFill>
                  <a:srgbClr val="FFFFFF"/>
                </a:solidFill>
              </a:rPr>
              <a:t>depistare</a:t>
            </a:r>
            <a:r>
              <a:rPr lang="ro-MD" sz="800" dirty="0">
                <a:solidFill>
                  <a:srgbClr val="FFFFFF"/>
                </a:solidFill>
              </a:rPr>
              <a:t>.</a:t>
            </a:r>
            <a:endParaRPr sz="1200" b="1" i="0" dirty="0">
              <a:solidFill>
                <a:srgbClr val="595959"/>
              </a:solidFill>
              <a:latin typeface="Anaheim"/>
              <a:ea typeface="Anaheim"/>
              <a:cs typeface="Anaheim"/>
              <a:sym typeface="Anaheim"/>
            </a:endParaRPr>
          </a:p>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a:extLst>
            <a:ext uri="{FF2B5EF4-FFF2-40B4-BE49-F238E27FC236}">
              <a16:creationId xmlns:a16="http://schemas.microsoft.com/office/drawing/2014/main" id="{2A9CC1B6-8ECD-0900-6621-BF3B11115410}"/>
            </a:ext>
          </a:extLst>
        </p:cNvPr>
        <p:cNvGrpSpPr/>
        <p:nvPr/>
      </p:nvGrpSpPr>
      <p:grpSpPr>
        <a:xfrm>
          <a:off x="0" y="0"/>
          <a:ext cx="0" cy="0"/>
          <a:chOff x="0" y="0"/>
          <a:chExt cx="0" cy="0"/>
        </a:xfrm>
      </p:grpSpPr>
      <p:sp>
        <p:nvSpPr>
          <p:cNvPr id="193" name="Google Shape;193;gd431007ba2_0_215:notes">
            <a:extLst>
              <a:ext uri="{FF2B5EF4-FFF2-40B4-BE49-F238E27FC236}">
                <a16:creationId xmlns:a16="http://schemas.microsoft.com/office/drawing/2014/main" id="{934829DB-FB17-1E87-E15E-6A7D819FA364}"/>
              </a:ext>
            </a:extLst>
          </p:cNvPr>
          <p:cNvSpPr>
            <a:spLocks noGrp="1" noRot="1" noChangeAspect="1"/>
          </p:cNvSpPr>
          <p:nvPr>
            <p:ph type="sldImg" idx="2"/>
          </p:nvPr>
        </p:nvSpPr>
        <p:spPr>
          <a:xfrm>
            <a:off x="2687638" y="504825"/>
            <a:ext cx="4491037" cy="25257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d431007ba2_0_215:notes">
            <a:extLst>
              <a:ext uri="{FF2B5EF4-FFF2-40B4-BE49-F238E27FC236}">
                <a16:creationId xmlns:a16="http://schemas.microsoft.com/office/drawing/2014/main" id="{38DBB2B5-2647-1384-7023-158C7C7ED263}"/>
              </a:ext>
            </a:extLst>
          </p:cNvPr>
          <p:cNvSpPr txBox="1">
            <a:spLocks noGrp="1"/>
          </p:cNvSpPr>
          <p:nvPr>
            <p:ph type="body" idx="1"/>
          </p:nvPr>
        </p:nvSpPr>
        <p:spPr>
          <a:xfrm>
            <a:off x="986632" y="3199488"/>
            <a:ext cx="7893050" cy="3031093"/>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err="1">
                <a:solidFill>
                  <a:srgbClr val="333333"/>
                </a:solidFill>
                <a:latin typeface="MiSans" pitchFamily="34" charset="0"/>
                <a:ea typeface="MiSans" pitchFamily="34" charset="-122"/>
                <a:cs typeface="MiSans" pitchFamily="34" charset="-120"/>
              </a:rPr>
              <a:t>Metodele</a:t>
            </a:r>
            <a:r>
              <a:rPr lang="en-US" sz="1200" dirty="0">
                <a:solidFill>
                  <a:srgbClr val="333333"/>
                </a:solidFill>
                <a:latin typeface="MiSans" pitchFamily="34" charset="0"/>
                <a:ea typeface="MiSans" pitchFamily="34" charset="-122"/>
                <a:cs typeface="MiSans" pitchFamily="34" charset="-120"/>
              </a:rPr>
              <a:t> </a:t>
            </a:r>
            <a:r>
              <a:rPr lang="en-US" sz="1200" dirty="0" err="1">
                <a:solidFill>
                  <a:srgbClr val="333333"/>
                </a:solidFill>
                <a:latin typeface="MiSans" pitchFamily="34" charset="0"/>
                <a:ea typeface="MiSans" pitchFamily="34" charset="-122"/>
                <a:cs typeface="MiSans" pitchFamily="34" charset="-120"/>
              </a:rPr>
              <a:t>variază</a:t>
            </a:r>
            <a:r>
              <a:rPr lang="en-US" sz="1200" dirty="0">
                <a:solidFill>
                  <a:srgbClr val="333333"/>
                </a:solidFill>
                <a:latin typeface="MiSans" pitchFamily="34" charset="0"/>
                <a:ea typeface="MiSans" pitchFamily="34" charset="-122"/>
                <a:cs typeface="MiSans" pitchFamily="34" charset="-120"/>
              </a:rPr>
              <a:t> </a:t>
            </a:r>
            <a:r>
              <a:rPr lang="en-US" sz="1200" dirty="0" err="1">
                <a:solidFill>
                  <a:srgbClr val="333333"/>
                </a:solidFill>
                <a:latin typeface="MiSans" pitchFamily="34" charset="0"/>
                <a:ea typeface="MiSans" pitchFamily="34" charset="-122"/>
                <a:cs typeface="MiSans" pitchFamily="34" charset="-120"/>
              </a:rPr>
              <a:t>în</a:t>
            </a:r>
            <a:r>
              <a:rPr lang="en-US" sz="1200" dirty="0">
                <a:solidFill>
                  <a:srgbClr val="333333"/>
                </a:solidFill>
                <a:latin typeface="MiSans" pitchFamily="34" charset="0"/>
                <a:ea typeface="MiSans" pitchFamily="34" charset="-122"/>
                <a:cs typeface="MiSans" pitchFamily="34" charset="-120"/>
              </a:rPr>
              <a:t> </a:t>
            </a:r>
            <a:r>
              <a:rPr lang="en-US" sz="1200" dirty="0" err="1">
                <a:solidFill>
                  <a:srgbClr val="333333"/>
                </a:solidFill>
                <a:latin typeface="MiSans" pitchFamily="34" charset="0"/>
                <a:ea typeface="MiSans" pitchFamily="34" charset="-122"/>
                <a:cs typeface="MiSans" pitchFamily="34" charset="-120"/>
              </a:rPr>
              <a:t>funcție</a:t>
            </a:r>
            <a:r>
              <a:rPr lang="en-US" sz="1200" dirty="0">
                <a:solidFill>
                  <a:srgbClr val="333333"/>
                </a:solidFill>
                <a:latin typeface="MiSans" pitchFamily="34" charset="0"/>
                <a:ea typeface="MiSans" pitchFamily="34" charset="-122"/>
                <a:cs typeface="MiSans" pitchFamily="34" charset="-120"/>
              </a:rPr>
              <a:t> de </a:t>
            </a:r>
            <a:r>
              <a:rPr lang="en-US" sz="1200" dirty="0" err="1">
                <a:solidFill>
                  <a:srgbClr val="333333"/>
                </a:solidFill>
                <a:latin typeface="MiSans" pitchFamily="34" charset="0"/>
                <a:ea typeface="MiSans" pitchFamily="34" charset="-122"/>
                <a:cs typeface="MiSans" pitchFamily="34" charset="-120"/>
              </a:rPr>
              <a:t>tipul</a:t>
            </a:r>
            <a:r>
              <a:rPr lang="en-US" sz="1200" dirty="0">
                <a:solidFill>
                  <a:srgbClr val="333333"/>
                </a:solidFill>
                <a:latin typeface="MiSans" pitchFamily="34" charset="0"/>
                <a:ea typeface="MiSans" pitchFamily="34" charset="-122"/>
                <a:cs typeface="MiSans" pitchFamily="34" charset="-120"/>
              </a:rPr>
              <a:t> de material </a:t>
            </a:r>
            <a:r>
              <a:rPr lang="en-US" sz="1200" dirty="0" err="1">
                <a:solidFill>
                  <a:srgbClr val="333333"/>
                </a:solidFill>
                <a:latin typeface="MiSans" pitchFamily="34" charset="0"/>
                <a:ea typeface="MiSans" pitchFamily="34" charset="-122"/>
                <a:cs typeface="MiSans" pitchFamily="34" charset="-120"/>
              </a:rPr>
              <a:t>pentru</a:t>
            </a:r>
            <a:r>
              <a:rPr lang="en-US" sz="1200" dirty="0">
                <a:solidFill>
                  <a:srgbClr val="333333"/>
                </a:solidFill>
                <a:latin typeface="MiSans" pitchFamily="34" charset="0"/>
                <a:ea typeface="MiSans" pitchFamily="34" charset="-122"/>
                <a:cs typeface="MiSans" pitchFamily="34" charset="-120"/>
              </a:rPr>
              <a:t> a </a:t>
            </a:r>
            <a:r>
              <a:rPr lang="en-US" sz="1200" dirty="0" err="1">
                <a:solidFill>
                  <a:srgbClr val="333333"/>
                </a:solidFill>
                <a:latin typeface="MiSans" pitchFamily="34" charset="0"/>
                <a:ea typeface="MiSans" pitchFamily="34" charset="-122"/>
                <a:cs typeface="MiSans" pitchFamily="34" charset="-120"/>
              </a:rPr>
              <a:t>asigura</a:t>
            </a:r>
            <a:r>
              <a:rPr lang="en-US" sz="1200" dirty="0">
                <a:solidFill>
                  <a:srgbClr val="333333"/>
                </a:solidFill>
                <a:latin typeface="MiSans" pitchFamily="34" charset="0"/>
                <a:ea typeface="MiSans" pitchFamily="34" charset="-122"/>
                <a:cs typeface="MiSans" pitchFamily="34" charset="-120"/>
              </a:rPr>
              <a:t> o </a:t>
            </a:r>
            <a:r>
              <a:rPr lang="en-US" sz="1200" dirty="0" err="1">
                <a:solidFill>
                  <a:srgbClr val="333333"/>
                </a:solidFill>
                <a:latin typeface="MiSans" pitchFamily="34" charset="0"/>
                <a:ea typeface="MiSans" pitchFamily="34" charset="-122"/>
                <a:cs typeface="MiSans" pitchFamily="34" charset="-120"/>
              </a:rPr>
              <a:t>probă</a:t>
            </a:r>
            <a:r>
              <a:rPr lang="en-US" sz="1200" dirty="0">
                <a:solidFill>
                  <a:srgbClr val="333333"/>
                </a:solidFill>
                <a:latin typeface="MiSans" pitchFamily="34" charset="0"/>
                <a:ea typeface="MiSans" pitchFamily="34" charset="-122"/>
                <a:cs typeface="MiSans" pitchFamily="34" charset="-120"/>
              </a:rPr>
              <a:t> </a:t>
            </a:r>
            <a:r>
              <a:rPr lang="en-US" sz="1200" dirty="0" err="1">
                <a:solidFill>
                  <a:srgbClr val="333333"/>
                </a:solidFill>
                <a:latin typeface="MiSans" pitchFamily="34" charset="0"/>
                <a:ea typeface="MiSans" pitchFamily="34" charset="-122"/>
                <a:cs typeface="MiSans" pitchFamily="34" charset="-120"/>
              </a:rPr>
              <a:t>relevantă</a:t>
            </a:r>
            <a:r>
              <a:rPr lang="en-US" sz="1200" dirty="0">
                <a:solidFill>
                  <a:srgbClr val="333333"/>
                </a:solidFill>
                <a:latin typeface="MiSans" pitchFamily="34" charset="0"/>
                <a:ea typeface="MiSans" pitchFamily="34" charset="-122"/>
                <a:cs typeface="MiSans" pitchFamily="34" charset="-120"/>
              </a:rPr>
              <a:t> </a:t>
            </a:r>
            <a:r>
              <a:rPr lang="en-US" sz="1200" dirty="0" err="1">
                <a:solidFill>
                  <a:srgbClr val="333333"/>
                </a:solidFill>
                <a:latin typeface="MiSans" pitchFamily="34" charset="0"/>
                <a:ea typeface="MiSans" pitchFamily="34" charset="-122"/>
                <a:cs typeface="MiSans" pitchFamily="34" charset="-120"/>
              </a:rPr>
              <a:t>și</a:t>
            </a:r>
            <a:r>
              <a:rPr lang="en-US" sz="1200" dirty="0">
                <a:solidFill>
                  <a:srgbClr val="333333"/>
                </a:solidFill>
                <a:latin typeface="MiSans" pitchFamily="34" charset="0"/>
                <a:ea typeface="MiSans" pitchFamily="34" charset="-122"/>
                <a:cs typeface="MiSans" pitchFamily="34" charset="-120"/>
              </a:rPr>
              <a:t> </a:t>
            </a:r>
            <a:r>
              <a:rPr lang="en-US" sz="1200" dirty="0" err="1">
                <a:solidFill>
                  <a:srgbClr val="333333"/>
                </a:solidFill>
                <a:latin typeface="MiSans" pitchFamily="34" charset="0"/>
                <a:ea typeface="MiSans" pitchFamily="34" charset="-122"/>
                <a:cs typeface="MiSans" pitchFamily="34" charset="-120"/>
              </a:rPr>
              <a:t>suficientă</a:t>
            </a:r>
            <a:r>
              <a:rPr lang="en-US" sz="1200" dirty="0">
                <a:solidFill>
                  <a:srgbClr val="333333"/>
                </a:solidFill>
                <a:latin typeface="MiSans" pitchFamily="34" charset="0"/>
                <a:ea typeface="MiSans" pitchFamily="34" charset="-122"/>
                <a:cs typeface="MiSans" pitchFamily="34" charset="-120"/>
              </a:rPr>
              <a:t>.</a:t>
            </a:r>
            <a:endParaRPr lang="en-US" sz="1200"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b="1" dirty="0" err="1">
                <a:solidFill>
                  <a:srgbClr val="4A8C4F"/>
                </a:solidFill>
                <a:latin typeface="MiSans" pitchFamily="34" charset="0"/>
                <a:ea typeface="MiSans" pitchFamily="34" charset="-122"/>
                <a:cs typeface="MiSans" pitchFamily="34" charset="-120"/>
              </a:rPr>
              <a:t>Semințe</a:t>
            </a:r>
            <a:r>
              <a:rPr lang="en-US" sz="1200" b="1" dirty="0">
                <a:solidFill>
                  <a:srgbClr val="4A8C4F"/>
                </a:solidFill>
                <a:latin typeface="MiSans" pitchFamily="34" charset="0"/>
                <a:ea typeface="MiSans" pitchFamily="34" charset="-122"/>
                <a:cs typeface="MiSans" pitchFamily="34" charset="-120"/>
              </a:rPr>
              <a:t> </a:t>
            </a:r>
            <a:r>
              <a:rPr lang="en-US" sz="1200" b="1" dirty="0" err="1">
                <a:solidFill>
                  <a:srgbClr val="4A8C4F"/>
                </a:solidFill>
                <a:latin typeface="MiSans" pitchFamily="34" charset="0"/>
                <a:ea typeface="MiSans" pitchFamily="34" charset="-122"/>
                <a:cs typeface="MiSans" pitchFamily="34" charset="-120"/>
              </a:rPr>
              <a:t>în</a:t>
            </a:r>
            <a:r>
              <a:rPr lang="en-US" sz="1200" b="1" dirty="0">
                <a:solidFill>
                  <a:srgbClr val="4A8C4F"/>
                </a:solidFill>
                <a:latin typeface="MiSans" pitchFamily="34" charset="0"/>
                <a:ea typeface="MiSans" pitchFamily="34" charset="-122"/>
                <a:cs typeface="MiSans" pitchFamily="34" charset="-120"/>
              </a:rPr>
              <a:t> </a:t>
            </a:r>
            <a:r>
              <a:rPr lang="en-US" sz="1200" b="1" dirty="0" err="1">
                <a:solidFill>
                  <a:srgbClr val="4A8C4F"/>
                </a:solidFill>
                <a:latin typeface="MiSans" pitchFamily="34" charset="0"/>
                <a:ea typeface="MiSans" pitchFamily="34" charset="-122"/>
                <a:cs typeface="MiSans" pitchFamily="34" charset="-120"/>
              </a:rPr>
              <a:t>vrac</a:t>
            </a:r>
            <a:r>
              <a:rPr lang="en-US" sz="1200" b="1" dirty="0">
                <a:solidFill>
                  <a:srgbClr val="4A8C4F"/>
                </a:solidFill>
                <a:latin typeface="MiSans" pitchFamily="34" charset="0"/>
                <a:ea typeface="MiSans" pitchFamily="34" charset="-122"/>
                <a:cs typeface="MiSans" pitchFamily="34" charset="-120"/>
              </a:rPr>
              <a:t>:</a:t>
            </a:r>
            <a:r>
              <a:rPr lang="ro-MD" sz="1200" b="1" dirty="0">
                <a:solidFill>
                  <a:srgbClr val="4A8C4F"/>
                </a:solidFill>
                <a:latin typeface="MiSans" pitchFamily="34" charset="0"/>
                <a:ea typeface="MiSans" pitchFamily="34" charset="-122"/>
                <a:cs typeface="MiSans" pitchFamily="34" charset="-120"/>
              </a:rPr>
              <a:t>  </a:t>
            </a:r>
            <a:r>
              <a:rPr lang="en-US" sz="1200" dirty="0" err="1">
                <a:solidFill>
                  <a:srgbClr val="333333"/>
                </a:solidFill>
                <a:latin typeface="MiSans" pitchFamily="34" charset="0"/>
                <a:ea typeface="MiSans" pitchFamily="34" charset="-122"/>
                <a:cs typeface="MiSans" pitchFamily="34" charset="-120"/>
              </a:rPr>
              <a:t>Prelevare</a:t>
            </a:r>
            <a:r>
              <a:rPr lang="en-US" sz="1200" dirty="0">
                <a:solidFill>
                  <a:srgbClr val="333333"/>
                </a:solidFill>
                <a:latin typeface="MiSans" pitchFamily="34" charset="0"/>
                <a:ea typeface="MiSans" pitchFamily="34" charset="-122"/>
                <a:cs typeface="MiSans" pitchFamily="34" charset="-120"/>
              </a:rPr>
              <a:t> din 3 </a:t>
            </a:r>
            <a:r>
              <a:rPr lang="en-US" sz="1200" dirty="0" err="1">
                <a:solidFill>
                  <a:srgbClr val="333333"/>
                </a:solidFill>
                <a:latin typeface="MiSans" pitchFamily="34" charset="0"/>
                <a:ea typeface="MiSans" pitchFamily="34" charset="-122"/>
                <a:cs typeface="MiSans" pitchFamily="34" charset="-120"/>
              </a:rPr>
              <a:t>straturi</a:t>
            </a:r>
            <a:r>
              <a:rPr lang="en-US" sz="1200" dirty="0">
                <a:solidFill>
                  <a:srgbClr val="333333"/>
                </a:solidFill>
                <a:latin typeface="MiSans" pitchFamily="34" charset="0"/>
                <a:ea typeface="MiSans" pitchFamily="34" charset="-122"/>
                <a:cs typeface="MiSans" pitchFamily="34" charset="-120"/>
              </a:rPr>
              <a:t> (</a:t>
            </a:r>
            <a:r>
              <a:rPr lang="en-US" sz="1200" dirty="0" err="1">
                <a:solidFill>
                  <a:srgbClr val="333333"/>
                </a:solidFill>
                <a:latin typeface="MiSans" pitchFamily="34" charset="0"/>
                <a:ea typeface="MiSans" pitchFamily="34" charset="-122"/>
                <a:cs typeface="MiSans" pitchFamily="34" charset="-120"/>
              </a:rPr>
              <a:t>vârf</a:t>
            </a:r>
            <a:r>
              <a:rPr lang="en-US" sz="1200" dirty="0">
                <a:solidFill>
                  <a:srgbClr val="333333"/>
                </a:solidFill>
                <a:latin typeface="MiSans" pitchFamily="34" charset="0"/>
                <a:ea typeface="MiSans" pitchFamily="34" charset="-122"/>
                <a:cs typeface="MiSans" pitchFamily="34" charset="-120"/>
              </a:rPr>
              <a:t>, </a:t>
            </a:r>
            <a:r>
              <a:rPr lang="en-US" sz="1200" dirty="0" err="1">
                <a:solidFill>
                  <a:srgbClr val="333333"/>
                </a:solidFill>
                <a:latin typeface="MiSans" pitchFamily="34" charset="0"/>
                <a:ea typeface="MiSans" pitchFamily="34" charset="-122"/>
                <a:cs typeface="MiSans" pitchFamily="34" charset="-120"/>
              </a:rPr>
              <a:t>mijloc</a:t>
            </a:r>
            <a:r>
              <a:rPr lang="en-US" sz="1200" dirty="0">
                <a:solidFill>
                  <a:srgbClr val="333333"/>
                </a:solidFill>
                <a:latin typeface="MiSans" pitchFamily="34" charset="0"/>
                <a:ea typeface="MiSans" pitchFamily="34" charset="-122"/>
                <a:cs typeface="MiSans" pitchFamily="34" charset="-120"/>
              </a:rPr>
              <a:t>, </a:t>
            </a:r>
            <a:r>
              <a:rPr lang="en-US" sz="1200" dirty="0" err="1">
                <a:solidFill>
                  <a:srgbClr val="333333"/>
                </a:solidFill>
                <a:latin typeface="MiSans" pitchFamily="34" charset="0"/>
                <a:ea typeface="MiSans" pitchFamily="34" charset="-122"/>
                <a:cs typeface="MiSans" pitchFamily="34" charset="-120"/>
              </a:rPr>
              <a:t>bază</a:t>
            </a:r>
            <a:r>
              <a:rPr lang="en-US" sz="1200" dirty="0">
                <a:solidFill>
                  <a:srgbClr val="333333"/>
                </a:solidFill>
                <a:latin typeface="MiSans" pitchFamily="34" charset="0"/>
                <a:ea typeface="MiSans" pitchFamily="34" charset="-122"/>
                <a:cs typeface="MiSans" pitchFamily="34" charset="-120"/>
              </a:rPr>
              <a:t>) cu </a:t>
            </a:r>
            <a:r>
              <a:rPr lang="en-US" sz="1200" dirty="0" err="1">
                <a:solidFill>
                  <a:srgbClr val="333333"/>
                </a:solidFill>
                <a:latin typeface="MiSans" pitchFamily="34" charset="0"/>
                <a:ea typeface="MiSans" pitchFamily="34" charset="-122"/>
                <a:cs typeface="MiSans" pitchFamily="34" charset="-120"/>
              </a:rPr>
              <a:t>sonda</a:t>
            </a:r>
            <a:r>
              <a:rPr lang="en-US" sz="1200" dirty="0">
                <a:solidFill>
                  <a:srgbClr val="333333"/>
                </a:solidFill>
                <a:latin typeface="MiSans" pitchFamily="34" charset="0"/>
                <a:ea typeface="MiSans" pitchFamily="34" charset="-122"/>
                <a:cs typeface="MiSans" pitchFamily="34" charset="-120"/>
              </a:rPr>
              <a:t>, </a:t>
            </a:r>
            <a:r>
              <a:rPr lang="en-US" sz="1200" dirty="0" err="1">
                <a:solidFill>
                  <a:srgbClr val="333333"/>
                </a:solidFill>
                <a:latin typeface="MiSans" pitchFamily="34" charset="0"/>
                <a:ea typeface="MiSans" pitchFamily="34" charset="-122"/>
                <a:cs typeface="MiSans" pitchFamily="34" charset="-120"/>
              </a:rPr>
              <a:t>în</a:t>
            </a:r>
            <a:r>
              <a:rPr lang="en-US" sz="1200" dirty="0">
                <a:solidFill>
                  <a:srgbClr val="333333"/>
                </a:solidFill>
                <a:latin typeface="MiSans" pitchFamily="34" charset="0"/>
                <a:ea typeface="MiSans" pitchFamily="34" charset="-122"/>
                <a:cs typeface="MiSans" pitchFamily="34" charset="-120"/>
              </a:rPr>
              <a:t> </a:t>
            </a:r>
            <a:r>
              <a:rPr lang="en-US" sz="1200" dirty="0" err="1">
                <a:solidFill>
                  <a:srgbClr val="333333"/>
                </a:solidFill>
                <a:latin typeface="MiSans" pitchFamily="34" charset="0"/>
                <a:ea typeface="MiSans" pitchFamily="34" charset="-122"/>
                <a:cs typeface="MiSans" pitchFamily="34" charset="-120"/>
              </a:rPr>
              <a:t>funcție</a:t>
            </a:r>
            <a:r>
              <a:rPr lang="en-US" sz="1200" dirty="0">
                <a:solidFill>
                  <a:srgbClr val="333333"/>
                </a:solidFill>
                <a:latin typeface="MiSans" pitchFamily="34" charset="0"/>
                <a:ea typeface="MiSans" pitchFamily="34" charset="-122"/>
                <a:cs typeface="MiSans" pitchFamily="34" charset="-120"/>
              </a:rPr>
              <a:t> de </a:t>
            </a:r>
            <a:r>
              <a:rPr lang="en-US" sz="1200" dirty="0" err="1">
                <a:solidFill>
                  <a:srgbClr val="333333"/>
                </a:solidFill>
                <a:latin typeface="MiSans" pitchFamily="34" charset="0"/>
                <a:ea typeface="MiSans" pitchFamily="34" charset="-122"/>
                <a:cs typeface="MiSans" pitchFamily="34" charset="-120"/>
              </a:rPr>
              <a:t>mărimea</a:t>
            </a:r>
            <a:r>
              <a:rPr lang="en-US" sz="1200" dirty="0">
                <a:solidFill>
                  <a:srgbClr val="333333"/>
                </a:solidFill>
                <a:latin typeface="MiSans" pitchFamily="34" charset="0"/>
                <a:ea typeface="MiSans" pitchFamily="34" charset="-122"/>
                <a:cs typeface="MiSans" pitchFamily="34" charset="-120"/>
              </a:rPr>
              <a:t> </a:t>
            </a:r>
            <a:r>
              <a:rPr lang="en-US" sz="1200" dirty="0" err="1">
                <a:solidFill>
                  <a:srgbClr val="333333"/>
                </a:solidFill>
                <a:latin typeface="MiSans" pitchFamily="34" charset="0"/>
                <a:ea typeface="MiSans" pitchFamily="34" charset="-122"/>
                <a:cs typeface="MiSans" pitchFamily="34" charset="-120"/>
              </a:rPr>
              <a:t>lotului</a:t>
            </a:r>
            <a:r>
              <a:rPr lang="en-US" sz="1200" dirty="0">
                <a:solidFill>
                  <a:srgbClr val="333333"/>
                </a:solidFill>
                <a:latin typeface="MiSans" pitchFamily="34" charset="0"/>
                <a:ea typeface="MiSans" pitchFamily="34" charset="-122"/>
                <a:cs typeface="MiSans" pitchFamily="34" charset="-120"/>
              </a:rPr>
              <a:t> (min. 2 kg/60t).</a:t>
            </a:r>
            <a:endParaRPr lang="en-US" sz="1400"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b="1" dirty="0" err="1">
                <a:solidFill>
                  <a:srgbClr val="4A8C4F"/>
                </a:solidFill>
                <a:latin typeface="MiSans" pitchFamily="34" charset="0"/>
                <a:ea typeface="MiSans" pitchFamily="34" charset="-122"/>
                <a:cs typeface="MiSans" pitchFamily="34" charset="-120"/>
              </a:rPr>
              <a:t>Semințe</a:t>
            </a:r>
            <a:r>
              <a:rPr lang="en-US" sz="1200" b="1" dirty="0">
                <a:solidFill>
                  <a:srgbClr val="4A8C4F"/>
                </a:solidFill>
                <a:latin typeface="MiSans" pitchFamily="34" charset="0"/>
                <a:ea typeface="MiSans" pitchFamily="34" charset="-122"/>
                <a:cs typeface="MiSans" pitchFamily="34" charset="-120"/>
              </a:rPr>
              <a:t> </a:t>
            </a:r>
            <a:r>
              <a:rPr lang="en-US" sz="1200" b="1" dirty="0" err="1">
                <a:solidFill>
                  <a:srgbClr val="4A8C4F"/>
                </a:solidFill>
                <a:latin typeface="MiSans" pitchFamily="34" charset="0"/>
                <a:ea typeface="MiSans" pitchFamily="34" charset="-122"/>
                <a:cs typeface="MiSans" pitchFamily="34" charset="-120"/>
              </a:rPr>
              <a:t>ambalate</a:t>
            </a:r>
            <a:r>
              <a:rPr lang="en-US" sz="1200" b="1" dirty="0">
                <a:solidFill>
                  <a:srgbClr val="4A8C4F"/>
                </a:solidFill>
                <a:latin typeface="MiSans" pitchFamily="34" charset="0"/>
                <a:ea typeface="MiSans" pitchFamily="34" charset="-122"/>
                <a:cs typeface="MiSans" pitchFamily="34" charset="-120"/>
              </a:rPr>
              <a:t>:</a:t>
            </a:r>
            <a:r>
              <a:rPr lang="ro-MD" sz="1200" b="1" dirty="0">
                <a:solidFill>
                  <a:srgbClr val="4A8C4F"/>
                </a:solidFill>
                <a:latin typeface="MiSans" pitchFamily="34" charset="0"/>
                <a:ea typeface="MiSans" pitchFamily="34" charset="-122"/>
                <a:cs typeface="MiSans" pitchFamily="34" charset="-120"/>
              </a:rPr>
              <a:t> </a:t>
            </a:r>
            <a:r>
              <a:rPr lang="en-US" sz="1200" dirty="0">
                <a:solidFill>
                  <a:srgbClr val="333333"/>
                </a:solidFill>
                <a:latin typeface="MiSans" pitchFamily="34" charset="0"/>
                <a:ea typeface="MiSans" pitchFamily="34" charset="-122"/>
                <a:cs typeface="MiSans" pitchFamily="34" charset="-120"/>
              </a:rPr>
              <a:t>Se </a:t>
            </a:r>
            <a:r>
              <a:rPr lang="en-US" sz="1200" dirty="0" err="1">
                <a:solidFill>
                  <a:srgbClr val="333333"/>
                </a:solidFill>
                <a:latin typeface="MiSans" pitchFamily="34" charset="0"/>
                <a:ea typeface="MiSans" pitchFamily="34" charset="-122"/>
                <a:cs typeface="MiSans" pitchFamily="34" charset="-120"/>
              </a:rPr>
              <a:t>prelevează</a:t>
            </a:r>
            <a:r>
              <a:rPr lang="en-US" sz="1200" dirty="0">
                <a:solidFill>
                  <a:srgbClr val="333333"/>
                </a:solidFill>
                <a:latin typeface="MiSans" pitchFamily="34" charset="0"/>
                <a:ea typeface="MiSans" pitchFamily="34" charset="-122"/>
                <a:cs typeface="MiSans" pitchFamily="34" charset="-120"/>
              </a:rPr>
              <a:t> din 5% (max. 100 </a:t>
            </a:r>
            <a:r>
              <a:rPr lang="en-US" sz="1200" dirty="0" err="1">
                <a:solidFill>
                  <a:srgbClr val="333333"/>
                </a:solidFill>
                <a:latin typeface="MiSans" pitchFamily="34" charset="0"/>
                <a:ea typeface="MiSans" pitchFamily="34" charset="-122"/>
                <a:cs typeface="MiSans" pitchFamily="34" charset="-120"/>
              </a:rPr>
              <a:t>amb</a:t>
            </a:r>
            <a:r>
              <a:rPr lang="en-US" sz="1200" dirty="0">
                <a:solidFill>
                  <a:srgbClr val="333333"/>
                </a:solidFill>
                <a:latin typeface="MiSans" pitchFamily="34" charset="0"/>
                <a:ea typeface="MiSans" pitchFamily="34" charset="-122"/>
                <a:cs typeface="MiSans" pitchFamily="34" charset="-120"/>
              </a:rPr>
              <a:t>.) </a:t>
            </a:r>
            <a:r>
              <a:rPr lang="en-US" sz="1200" dirty="0" err="1">
                <a:solidFill>
                  <a:srgbClr val="333333"/>
                </a:solidFill>
                <a:latin typeface="MiSans" pitchFamily="34" charset="0"/>
                <a:ea typeface="MiSans" pitchFamily="34" charset="-122"/>
                <a:cs typeface="MiSans" pitchFamily="34" charset="-120"/>
              </a:rPr>
              <a:t>până</a:t>
            </a:r>
            <a:r>
              <a:rPr lang="en-US" sz="1200" dirty="0">
                <a:solidFill>
                  <a:srgbClr val="333333"/>
                </a:solidFill>
                <a:latin typeface="MiSans" pitchFamily="34" charset="0"/>
                <a:ea typeface="MiSans" pitchFamily="34" charset="-122"/>
                <a:cs typeface="MiSans" pitchFamily="34" charset="-120"/>
              </a:rPr>
              <a:t> la 20% (</a:t>
            </a:r>
            <a:r>
              <a:rPr lang="en-US" sz="1200" dirty="0" err="1">
                <a:solidFill>
                  <a:srgbClr val="333333"/>
                </a:solidFill>
                <a:latin typeface="MiSans" pitchFamily="34" charset="0"/>
                <a:ea typeface="MiSans" pitchFamily="34" charset="-122"/>
                <a:cs typeface="MiSans" pitchFamily="34" charset="-120"/>
              </a:rPr>
              <a:t>peste</a:t>
            </a:r>
            <a:r>
              <a:rPr lang="en-US" sz="1200" dirty="0">
                <a:solidFill>
                  <a:srgbClr val="333333"/>
                </a:solidFill>
                <a:latin typeface="MiSans" pitchFamily="34" charset="0"/>
                <a:ea typeface="MiSans" pitchFamily="34" charset="-122"/>
                <a:cs typeface="MiSans" pitchFamily="34" charset="-120"/>
              </a:rPr>
              <a:t> 100 </a:t>
            </a:r>
            <a:r>
              <a:rPr lang="en-US" sz="1200" dirty="0" err="1">
                <a:solidFill>
                  <a:srgbClr val="333333"/>
                </a:solidFill>
                <a:latin typeface="MiSans" pitchFamily="34" charset="0"/>
                <a:ea typeface="MiSans" pitchFamily="34" charset="-122"/>
                <a:cs typeface="MiSans" pitchFamily="34" charset="-120"/>
              </a:rPr>
              <a:t>amb</a:t>
            </a:r>
            <a:r>
              <a:rPr lang="en-US" sz="1200" dirty="0">
                <a:solidFill>
                  <a:srgbClr val="333333"/>
                </a:solidFill>
                <a:latin typeface="MiSans" pitchFamily="34" charset="0"/>
                <a:ea typeface="MiSans" pitchFamily="34" charset="-122"/>
                <a:cs typeface="MiSans" pitchFamily="34" charset="-120"/>
              </a:rPr>
              <a:t>.) din </a:t>
            </a:r>
            <a:r>
              <a:rPr lang="en-US" sz="1200" dirty="0" err="1">
                <a:solidFill>
                  <a:srgbClr val="333333"/>
                </a:solidFill>
                <a:latin typeface="MiSans" pitchFamily="34" charset="0"/>
                <a:ea typeface="MiSans" pitchFamily="34" charset="-122"/>
                <a:cs typeface="MiSans" pitchFamily="34" charset="-120"/>
              </a:rPr>
              <a:t>ambalaje</a:t>
            </a:r>
            <a:r>
              <a:rPr lang="en-US" sz="1200" dirty="0">
                <a:solidFill>
                  <a:srgbClr val="333333"/>
                </a:solidFill>
                <a:latin typeface="MiSans" pitchFamily="34" charset="0"/>
                <a:ea typeface="MiSans" pitchFamily="34" charset="-122"/>
                <a:cs typeface="MiSans" pitchFamily="34" charset="-120"/>
              </a:rPr>
              <a:t>, </a:t>
            </a:r>
            <a:r>
              <a:rPr lang="en-US" sz="1200" dirty="0" err="1">
                <a:solidFill>
                  <a:srgbClr val="333333"/>
                </a:solidFill>
                <a:latin typeface="MiSans" pitchFamily="34" charset="0"/>
                <a:ea typeface="MiSans" pitchFamily="34" charset="-122"/>
                <a:cs typeface="MiSans" pitchFamily="34" charset="-120"/>
              </a:rPr>
              <a:t>aleatoriu</a:t>
            </a:r>
            <a:r>
              <a:rPr lang="en-US" sz="1200" dirty="0">
                <a:solidFill>
                  <a:srgbClr val="333333"/>
                </a:solidFill>
                <a:latin typeface="MiSans" pitchFamily="34" charset="0"/>
                <a:ea typeface="MiSans" pitchFamily="34" charset="-122"/>
                <a:cs typeface="MiSans" pitchFamily="34" charset="-120"/>
              </a:rPr>
              <a:t>.</a:t>
            </a:r>
            <a:endParaRPr lang="en-US" sz="1400"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200"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200"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200"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200" dirty="0"/>
          </a:p>
        </p:txBody>
      </p:sp>
    </p:spTree>
    <p:extLst>
      <p:ext uri="{BB962C8B-B14F-4D97-AF65-F5344CB8AC3E}">
        <p14:creationId xmlns:p14="http://schemas.microsoft.com/office/powerpoint/2010/main" val="378499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a:extLst>
            <a:ext uri="{FF2B5EF4-FFF2-40B4-BE49-F238E27FC236}">
              <a16:creationId xmlns:a16="http://schemas.microsoft.com/office/drawing/2014/main" id="{21FDB083-242F-1B0F-6622-3A1DA055A55B}"/>
            </a:ext>
          </a:extLst>
        </p:cNvPr>
        <p:cNvGrpSpPr/>
        <p:nvPr/>
      </p:nvGrpSpPr>
      <p:grpSpPr>
        <a:xfrm>
          <a:off x="0" y="0"/>
          <a:ext cx="0" cy="0"/>
          <a:chOff x="0" y="0"/>
          <a:chExt cx="0" cy="0"/>
        </a:xfrm>
      </p:grpSpPr>
      <p:sp>
        <p:nvSpPr>
          <p:cNvPr id="193" name="Google Shape;193;gd431007ba2_0_215:notes">
            <a:extLst>
              <a:ext uri="{FF2B5EF4-FFF2-40B4-BE49-F238E27FC236}">
                <a16:creationId xmlns:a16="http://schemas.microsoft.com/office/drawing/2014/main" id="{AAB8AF32-2B3C-1447-D5A1-4A384A3CF191}"/>
              </a:ext>
            </a:extLst>
          </p:cNvPr>
          <p:cNvSpPr>
            <a:spLocks noGrp="1" noRot="1" noChangeAspect="1"/>
          </p:cNvSpPr>
          <p:nvPr>
            <p:ph type="sldImg" idx="2"/>
          </p:nvPr>
        </p:nvSpPr>
        <p:spPr>
          <a:xfrm>
            <a:off x="2687638" y="504825"/>
            <a:ext cx="4491037" cy="25257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d431007ba2_0_215:notes">
            <a:extLst>
              <a:ext uri="{FF2B5EF4-FFF2-40B4-BE49-F238E27FC236}">
                <a16:creationId xmlns:a16="http://schemas.microsoft.com/office/drawing/2014/main" id="{AB5FB0D5-EE5C-2438-D8AA-312FA8A58AE5}"/>
              </a:ext>
            </a:extLst>
          </p:cNvPr>
          <p:cNvSpPr txBox="1">
            <a:spLocks noGrp="1"/>
          </p:cNvSpPr>
          <p:nvPr>
            <p:ph type="body" idx="1"/>
          </p:nvPr>
        </p:nvSpPr>
        <p:spPr>
          <a:xfrm>
            <a:off x="986632" y="3199488"/>
            <a:ext cx="7893050" cy="3031093"/>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err="1">
                <a:solidFill>
                  <a:srgbClr val="333333"/>
                </a:solidFill>
                <a:latin typeface="MiSans" pitchFamily="34" charset="0"/>
                <a:ea typeface="MiSans" pitchFamily="34" charset="-122"/>
                <a:cs typeface="MiSans" pitchFamily="34" charset="-120"/>
              </a:rPr>
              <a:t>Metodele</a:t>
            </a:r>
            <a:r>
              <a:rPr lang="en-US" sz="1200" dirty="0">
                <a:solidFill>
                  <a:srgbClr val="333333"/>
                </a:solidFill>
                <a:latin typeface="MiSans" pitchFamily="34" charset="0"/>
                <a:ea typeface="MiSans" pitchFamily="34" charset="-122"/>
                <a:cs typeface="MiSans" pitchFamily="34" charset="-120"/>
              </a:rPr>
              <a:t> </a:t>
            </a:r>
            <a:r>
              <a:rPr lang="en-US" sz="1200" dirty="0" err="1">
                <a:solidFill>
                  <a:srgbClr val="333333"/>
                </a:solidFill>
                <a:latin typeface="MiSans" pitchFamily="34" charset="0"/>
                <a:ea typeface="MiSans" pitchFamily="34" charset="-122"/>
                <a:cs typeface="MiSans" pitchFamily="34" charset="-120"/>
              </a:rPr>
              <a:t>variază</a:t>
            </a:r>
            <a:r>
              <a:rPr lang="en-US" sz="1200" dirty="0">
                <a:solidFill>
                  <a:srgbClr val="333333"/>
                </a:solidFill>
                <a:latin typeface="MiSans" pitchFamily="34" charset="0"/>
                <a:ea typeface="MiSans" pitchFamily="34" charset="-122"/>
                <a:cs typeface="MiSans" pitchFamily="34" charset="-120"/>
              </a:rPr>
              <a:t> </a:t>
            </a:r>
            <a:r>
              <a:rPr lang="en-US" sz="1200" dirty="0" err="1">
                <a:solidFill>
                  <a:srgbClr val="333333"/>
                </a:solidFill>
                <a:latin typeface="MiSans" pitchFamily="34" charset="0"/>
                <a:ea typeface="MiSans" pitchFamily="34" charset="-122"/>
                <a:cs typeface="MiSans" pitchFamily="34" charset="-120"/>
              </a:rPr>
              <a:t>în</a:t>
            </a:r>
            <a:r>
              <a:rPr lang="en-US" sz="1200" dirty="0">
                <a:solidFill>
                  <a:srgbClr val="333333"/>
                </a:solidFill>
                <a:latin typeface="MiSans" pitchFamily="34" charset="0"/>
                <a:ea typeface="MiSans" pitchFamily="34" charset="-122"/>
                <a:cs typeface="MiSans" pitchFamily="34" charset="-120"/>
              </a:rPr>
              <a:t> </a:t>
            </a:r>
            <a:r>
              <a:rPr lang="en-US" sz="1200" dirty="0" err="1">
                <a:solidFill>
                  <a:srgbClr val="333333"/>
                </a:solidFill>
                <a:latin typeface="MiSans" pitchFamily="34" charset="0"/>
                <a:ea typeface="MiSans" pitchFamily="34" charset="-122"/>
                <a:cs typeface="MiSans" pitchFamily="34" charset="-120"/>
              </a:rPr>
              <a:t>funcție</a:t>
            </a:r>
            <a:r>
              <a:rPr lang="en-US" sz="1200" dirty="0">
                <a:solidFill>
                  <a:srgbClr val="333333"/>
                </a:solidFill>
                <a:latin typeface="MiSans" pitchFamily="34" charset="0"/>
                <a:ea typeface="MiSans" pitchFamily="34" charset="-122"/>
                <a:cs typeface="MiSans" pitchFamily="34" charset="-120"/>
              </a:rPr>
              <a:t> de </a:t>
            </a:r>
            <a:r>
              <a:rPr lang="en-US" sz="1200" dirty="0" err="1">
                <a:solidFill>
                  <a:srgbClr val="333333"/>
                </a:solidFill>
                <a:latin typeface="MiSans" pitchFamily="34" charset="0"/>
                <a:ea typeface="MiSans" pitchFamily="34" charset="-122"/>
                <a:cs typeface="MiSans" pitchFamily="34" charset="-120"/>
              </a:rPr>
              <a:t>tipul</a:t>
            </a:r>
            <a:r>
              <a:rPr lang="en-US" sz="1200" dirty="0">
                <a:solidFill>
                  <a:srgbClr val="333333"/>
                </a:solidFill>
                <a:latin typeface="MiSans" pitchFamily="34" charset="0"/>
                <a:ea typeface="MiSans" pitchFamily="34" charset="-122"/>
                <a:cs typeface="MiSans" pitchFamily="34" charset="-120"/>
              </a:rPr>
              <a:t> de material </a:t>
            </a:r>
            <a:r>
              <a:rPr lang="en-US" sz="1200" dirty="0" err="1">
                <a:solidFill>
                  <a:srgbClr val="333333"/>
                </a:solidFill>
                <a:latin typeface="MiSans" pitchFamily="34" charset="0"/>
                <a:ea typeface="MiSans" pitchFamily="34" charset="-122"/>
                <a:cs typeface="MiSans" pitchFamily="34" charset="-120"/>
              </a:rPr>
              <a:t>pentru</a:t>
            </a:r>
            <a:r>
              <a:rPr lang="en-US" sz="1200" dirty="0">
                <a:solidFill>
                  <a:srgbClr val="333333"/>
                </a:solidFill>
                <a:latin typeface="MiSans" pitchFamily="34" charset="0"/>
                <a:ea typeface="MiSans" pitchFamily="34" charset="-122"/>
                <a:cs typeface="MiSans" pitchFamily="34" charset="-120"/>
              </a:rPr>
              <a:t> a </a:t>
            </a:r>
            <a:r>
              <a:rPr lang="en-US" sz="1200" dirty="0" err="1">
                <a:solidFill>
                  <a:srgbClr val="333333"/>
                </a:solidFill>
                <a:latin typeface="MiSans" pitchFamily="34" charset="0"/>
                <a:ea typeface="MiSans" pitchFamily="34" charset="-122"/>
                <a:cs typeface="MiSans" pitchFamily="34" charset="-120"/>
              </a:rPr>
              <a:t>asigura</a:t>
            </a:r>
            <a:r>
              <a:rPr lang="en-US" sz="1200" dirty="0">
                <a:solidFill>
                  <a:srgbClr val="333333"/>
                </a:solidFill>
                <a:latin typeface="MiSans" pitchFamily="34" charset="0"/>
                <a:ea typeface="MiSans" pitchFamily="34" charset="-122"/>
                <a:cs typeface="MiSans" pitchFamily="34" charset="-120"/>
              </a:rPr>
              <a:t> o </a:t>
            </a:r>
            <a:r>
              <a:rPr lang="en-US" sz="1200" dirty="0" err="1">
                <a:solidFill>
                  <a:srgbClr val="333333"/>
                </a:solidFill>
                <a:latin typeface="MiSans" pitchFamily="34" charset="0"/>
                <a:ea typeface="MiSans" pitchFamily="34" charset="-122"/>
                <a:cs typeface="MiSans" pitchFamily="34" charset="-120"/>
              </a:rPr>
              <a:t>probă</a:t>
            </a:r>
            <a:r>
              <a:rPr lang="en-US" sz="1200" dirty="0">
                <a:solidFill>
                  <a:srgbClr val="333333"/>
                </a:solidFill>
                <a:latin typeface="MiSans" pitchFamily="34" charset="0"/>
                <a:ea typeface="MiSans" pitchFamily="34" charset="-122"/>
                <a:cs typeface="MiSans" pitchFamily="34" charset="-120"/>
              </a:rPr>
              <a:t> </a:t>
            </a:r>
            <a:r>
              <a:rPr lang="en-US" sz="1200" dirty="0" err="1">
                <a:solidFill>
                  <a:srgbClr val="333333"/>
                </a:solidFill>
                <a:latin typeface="MiSans" pitchFamily="34" charset="0"/>
                <a:ea typeface="MiSans" pitchFamily="34" charset="-122"/>
                <a:cs typeface="MiSans" pitchFamily="34" charset="-120"/>
              </a:rPr>
              <a:t>relevantă</a:t>
            </a:r>
            <a:r>
              <a:rPr lang="en-US" sz="1200" dirty="0">
                <a:solidFill>
                  <a:srgbClr val="333333"/>
                </a:solidFill>
                <a:latin typeface="MiSans" pitchFamily="34" charset="0"/>
                <a:ea typeface="MiSans" pitchFamily="34" charset="-122"/>
                <a:cs typeface="MiSans" pitchFamily="34" charset="-120"/>
              </a:rPr>
              <a:t> </a:t>
            </a:r>
            <a:r>
              <a:rPr lang="en-US" sz="1200" dirty="0" err="1">
                <a:solidFill>
                  <a:srgbClr val="333333"/>
                </a:solidFill>
                <a:latin typeface="MiSans" pitchFamily="34" charset="0"/>
                <a:ea typeface="MiSans" pitchFamily="34" charset="-122"/>
                <a:cs typeface="MiSans" pitchFamily="34" charset="-120"/>
              </a:rPr>
              <a:t>și</a:t>
            </a:r>
            <a:r>
              <a:rPr lang="en-US" sz="1200" dirty="0">
                <a:solidFill>
                  <a:srgbClr val="333333"/>
                </a:solidFill>
                <a:latin typeface="MiSans" pitchFamily="34" charset="0"/>
                <a:ea typeface="MiSans" pitchFamily="34" charset="-122"/>
                <a:cs typeface="MiSans" pitchFamily="34" charset="-120"/>
              </a:rPr>
              <a:t> </a:t>
            </a:r>
            <a:r>
              <a:rPr lang="en-US" sz="1200" dirty="0" err="1">
                <a:solidFill>
                  <a:srgbClr val="333333"/>
                </a:solidFill>
                <a:latin typeface="MiSans" pitchFamily="34" charset="0"/>
                <a:ea typeface="MiSans" pitchFamily="34" charset="-122"/>
                <a:cs typeface="MiSans" pitchFamily="34" charset="-120"/>
              </a:rPr>
              <a:t>suficientă</a:t>
            </a:r>
            <a:r>
              <a:rPr lang="en-US" sz="1200" dirty="0">
                <a:solidFill>
                  <a:srgbClr val="333333"/>
                </a:solidFill>
                <a:latin typeface="MiSans" pitchFamily="34" charset="0"/>
                <a:ea typeface="MiSans" pitchFamily="34" charset="-122"/>
                <a:cs typeface="MiSans" pitchFamily="34" charset="-120"/>
              </a:rPr>
              <a:t>.</a:t>
            </a:r>
            <a:endParaRPr lang="en-US" sz="1200"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ro-MD" sz="1200" b="1" dirty="0">
                <a:solidFill>
                  <a:srgbClr val="4A8C4F"/>
                </a:solidFill>
                <a:latin typeface="MiSans" pitchFamily="34" charset="0"/>
                <a:ea typeface="MiSans" pitchFamily="34" charset="-122"/>
                <a:cs typeface="MiSans" pitchFamily="34" charset="-120"/>
              </a:rPr>
              <a:t>Material de reproducere: </a:t>
            </a:r>
            <a:r>
              <a:rPr lang="en-US" sz="1200" dirty="0">
                <a:solidFill>
                  <a:srgbClr val="333333"/>
                </a:solidFill>
                <a:latin typeface="MiSans" pitchFamily="34" charset="0"/>
                <a:ea typeface="MiSans" pitchFamily="34" charset="-122"/>
                <a:cs typeface="MiSans" pitchFamily="34" charset="-120"/>
              </a:rPr>
              <a:t>Min. 5-10 </a:t>
            </a:r>
            <a:r>
              <a:rPr lang="en-US" sz="1200" dirty="0" err="1">
                <a:solidFill>
                  <a:srgbClr val="333333"/>
                </a:solidFill>
                <a:latin typeface="MiSans" pitchFamily="34" charset="0"/>
                <a:ea typeface="MiSans" pitchFamily="34" charset="-122"/>
                <a:cs typeface="MiSans" pitchFamily="34" charset="-120"/>
              </a:rPr>
              <a:t>puncte</a:t>
            </a:r>
            <a:r>
              <a:rPr lang="en-US" sz="1200" dirty="0">
                <a:solidFill>
                  <a:srgbClr val="333333"/>
                </a:solidFill>
                <a:latin typeface="MiSans" pitchFamily="34" charset="0"/>
                <a:ea typeface="MiSans" pitchFamily="34" charset="-122"/>
                <a:cs typeface="MiSans" pitchFamily="34" charset="-120"/>
              </a:rPr>
              <a:t> din </a:t>
            </a:r>
            <a:r>
              <a:rPr lang="en-US" sz="1200" dirty="0" err="1">
                <a:solidFill>
                  <a:srgbClr val="333333"/>
                </a:solidFill>
                <a:latin typeface="MiSans" pitchFamily="34" charset="0"/>
                <a:ea typeface="MiSans" pitchFamily="34" charset="-122"/>
                <a:cs typeface="MiSans" pitchFamily="34" charset="-120"/>
              </a:rPr>
              <a:t>loturile</a:t>
            </a:r>
            <a:r>
              <a:rPr lang="en-US" sz="1200" dirty="0">
                <a:solidFill>
                  <a:srgbClr val="333333"/>
                </a:solidFill>
                <a:latin typeface="MiSans" pitchFamily="34" charset="0"/>
                <a:ea typeface="MiSans" pitchFamily="34" charset="-122"/>
                <a:cs typeface="MiSans" pitchFamily="34" charset="-120"/>
              </a:rPr>
              <a:t> </a:t>
            </a:r>
            <a:r>
              <a:rPr lang="en-US" sz="1200" dirty="0" err="1">
                <a:solidFill>
                  <a:srgbClr val="333333"/>
                </a:solidFill>
                <a:latin typeface="MiSans" pitchFamily="34" charset="0"/>
                <a:ea typeface="MiSans" pitchFamily="34" charset="-122"/>
                <a:cs typeface="MiSans" pitchFamily="34" charset="-120"/>
              </a:rPr>
              <a:t>vrac</a:t>
            </a:r>
            <a:r>
              <a:rPr lang="en-US" sz="1200" dirty="0">
                <a:solidFill>
                  <a:srgbClr val="333333"/>
                </a:solidFill>
                <a:latin typeface="MiSans" pitchFamily="34" charset="0"/>
                <a:ea typeface="MiSans" pitchFamily="34" charset="-122"/>
                <a:cs typeface="MiSans" pitchFamily="34" charset="-120"/>
              </a:rPr>
              <a:t>, </a:t>
            </a:r>
            <a:r>
              <a:rPr lang="en-US" sz="1200" dirty="0" err="1">
                <a:solidFill>
                  <a:srgbClr val="333333"/>
                </a:solidFill>
                <a:latin typeface="MiSans" pitchFamily="34" charset="0"/>
                <a:ea typeface="MiSans" pitchFamily="34" charset="-122"/>
                <a:cs typeface="MiSans" pitchFamily="34" charset="-120"/>
              </a:rPr>
              <a:t>sau</a:t>
            </a:r>
            <a:r>
              <a:rPr lang="en-US" sz="1200" dirty="0">
                <a:solidFill>
                  <a:srgbClr val="333333"/>
                </a:solidFill>
                <a:latin typeface="MiSans" pitchFamily="34" charset="0"/>
                <a:ea typeface="MiSans" pitchFamily="34" charset="-122"/>
                <a:cs typeface="MiSans" pitchFamily="34" charset="-120"/>
              </a:rPr>
              <a:t> din 20% din </a:t>
            </a:r>
            <a:r>
              <a:rPr lang="en-US" sz="1200" dirty="0" err="1">
                <a:solidFill>
                  <a:srgbClr val="333333"/>
                </a:solidFill>
                <a:latin typeface="MiSans" pitchFamily="34" charset="0"/>
                <a:ea typeface="MiSans" pitchFamily="34" charset="-122"/>
                <a:cs typeface="MiSans" pitchFamily="34" charset="-120"/>
              </a:rPr>
              <a:t>ambalaje</a:t>
            </a:r>
            <a:r>
              <a:rPr lang="en-US" sz="1200" dirty="0">
                <a:solidFill>
                  <a:srgbClr val="333333"/>
                </a:solidFill>
                <a:latin typeface="MiSans" pitchFamily="34" charset="0"/>
                <a:ea typeface="MiSans" pitchFamily="34" charset="-122"/>
                <a:cs typeface="MiSans" pitchFamily="34" charset="-120"/>
              </a:rPr>
              <a:t> (min. 10 </a:t>
            </a:r>
            <a:r>
              <a:rPr lang="en-US" sz="1200" dirty="0" err="1">
                <a:solidFill>
                  <a:srgbClr val="333333"/>
                </a:solidFill>
                <a:latin typeface="MiSans" pitchFamily="34" charset="0"/>
                <a:ea typeface="MiSans" pitchFamily="34" charset="-122"/>
                <a:cs typeface="MiSans" pitchFamily="34" charset="-120"/>
              </a:rPr>
              <a:t>buc</a:t>
            </a:r>
            <a:r>
              <a:rPr lang="en-US" sz="1200" dirty="0">
                <a:solidFill>
                  <a:srgbClr val="333333"/>
                </a:solidFill>
                <a:latin typeface="MiSans" pitchFamily="34" charset="0"/>
                <a:ea typeface="MiSans" pitchFamily="34" charset="-122"/>
                <a:cs typeface="MiSans" pitchFamily="34" charset="-120"/>
              </a:rPr>
              <a:t>.).</a:t>
            </a:r>
            <a:endParaRPr lang="ro-MD" sz="1200" b="1" dirty="0">
              <a:solidFill>
                <a:srgbClr val="4A8C4F"/>
              </a:solidFill>
              <a:latin typeface="MiSans" pitchFamily="34" charset="0"/>
              <a:ea typeface="MiSans" pitchFamily="34" charset="-122"/>
              <a:cs typeface="MiSans" pitchFamily="34" charset="-120"/>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b="1" dirty="0" err="1">
                <a:solidFill>
                  <a:srgbClr val="4A8C4F"/>
                </a:solidFill>
                <a:latin typeface="MiSans" pitchFamily="34" charset="0"/>
                <a:ea typeface="MiSans" pitchFamily="34" charset="-122"/>
                <a:cs typeface="MiSans" pitchFamily="34" charset="-120"/>
              </a:rPr>
              <a:t>Fructe</a:t>
            </a:r>
            <a:r>
              <a:rPr lang="en-US" sz="1200" b="1" dirty="0">
                <a:solidFill>
                  <a:srgbClr val="4A8C4F"/>
                </a:solidFill>
                <a:latin typeface="MiSans" pitchFamily="34" charset="0"/>
                <a:ea typeface="MiSans" pitchFamily="34" charset="-122"/>
                <a:cs typeface="MiSans" pitchFamily="34" charset="-120"/>
              </a:rPr>
              <a:t> </a:t>
            </a:r>
            <a:r>
              <a:rPr lang="en-US" sz="1200" b="1" dirty="0" err="1">
                <a:solidFill>
                  <a:srgbClr val="4A8C4F"/>
                </a:solidFill>
                <a:latin typeface="MiSans" pitchFamily="34" charset="0"/>
                <a:ea typeface="MiSans" pitchFamily="34" charset="-122"/>
                <a:cs typeface="MiSans" pitchFamily="34" charset="-120"/>
              </a:rPr>
              <a:t>și</a:t>
            </a:r>
            <a:r>
              <a:rPr lang="en-US" sz="1200" b="1" dirty="0">
                <a:solidFill>
                  <a:srgbClr val="4A8C4F"/>
                </a:solidFill>
                <a:latin typeface="MiSans" pitchFamily="34" charset="0"/>
                <a:ea typeface="MiSans" pitchFamily="34" charset="-122"/>
                <a:cs typeface="MiSans" pitchFamily="34" charset="-120"/>
              </a:rPr>
              <a:t> legume </a:t>
            </a:r>
            <a:r>
              <a:rPr lang="en-US" sz="1200" b="1" dirty="0" err="1">
                <a:solidFill>
                  <a:srgbClr val="4A8C4F"/>
                </a:solidFill>
                <a:latin typeface="MiSans" pitchFamily="34" charset="0"/>
                <a:ea typeface="MiSans" pitchFamily="34" charset="-122"/>
                <a:cs typeface="MiSans" pitchFamily="34" charset="-120"/>
              </a:rPr>
              <a:t>vrac</a:t>
            </a:r>
            <a:r>
              <a:rPr lang="en-US" sz="1200" b="1" dirty="0">
                <a:solidFill>
                  <a:srgbClr val="4A8C4F"/>
                </a:solidFill>
                <a:latin typeface="MiSans" pitchFamily="34" charset="0"/>
                <a:ea typeface="MiSans" pitchFamily="34" charset="-122"/>
                <a:cs typeface="MiSans" pitchFamily="34" charset="-120"/>
              </a:rPr>
              <a:t>:</a:t>
            </a:r>
            <a:r>
              <a:rPr lang="ro-MD" sz="1200" b="1" dirty="0">
                <a:solidFill>
                  <a:srgbClr val="4A8C4F"/>
                </a:solidFill>
                <a:latin typeface="MiSans" pitchFamily="34" charset="0"/>
                <a:ea typeface="MiSans" pitchFamily="34" charset="-122"/>
                <a:cs typeface="MiSans" pitchFamily="34" charset="-120"/>
              </a:rPr>
              <a:t>  </a:t>
            </a:r>
            <a:r>
              <a:rPr lang="en-US" sz="1200" dirty="0" err="1">
                <a:solidFill>
                  <a:srgbClr val="333333"/>
                </a:solidFill>
                <a:latin typeface="MiSans" pitchFamily="34" charset="0"/>
                <a:ea typeface="MiSans" pitchFamily="34" charset="-122"/>
                <a:cs typeface="MiSans" pitchFamily="34" charset="-120"/>
              </a:rPr>
              <a:t>Prelevare</a:t>
            </a:r>
            <a:r>
              <a:rPr lang="en-US" sz="1200" dirty="0">
                <a:solidFill>
                  <a:srgbClr val="333333"/>
                </a:solidFill>
                <a:latin typeface="MiSans" pitchFamily="34" charset="0"/>
                <a:ea typeface="MiSans" pitchFamily="34" charset="-122"/>
                <a:cs typeface="MiSans" pitchFamily="34" charset="-120"/>
              </a:rPr>
              <a:t> din min. 5 </a:t>
            </a:r>
            <a:r>
              <a:rPr lang="en-US" sz="1200" dirty="0" err="1">
                <a:solidFill>
                  <a:srgbClr val="333333"/>
                </a:solidFill>
                <a:latin typeface="MiSans" pitchFamily="34" charset="0"/>
                <a:ea typeface="MiSans" pitchFamily="34" charset="-122"/>
                <a:cs typeface="MiSans" pitchFamily="34" charset="-120"/>
              </a:rPr>
              <a:t>puncte</a:t>
            </a:r>
            <a:r>
              <a:rPr lang="en-US" sz="1200" dirty="0">
                <a:solidFill>
                  <a:srgbClr val="333333"/>
                </a:solidFill>
                <a:latin typeface="MiSans" pitchFamily="34" charset="0"/>
                <a:ea typeface="MiSans" pitchFamily="34" charset="-122"/>
                <a:cs typeface="MiSans" pitchFamily="34" charset="-120"/>
              </a:rPr>
              <a:t>, din </a:t>
            </a:r>
            <a:r>
              <a:rPr lang="en-US" sz="1200" dirty="0" err="1">
                <a:solidFill>
                  <a:srgbClr val="333333"/>
                </a:solidFill>
                <a:latin typeface="MiSans" pitchFamily="34" charset="0"/>
                <a:ea typeface="MiSans" pitchFamily="34" charset="-122"/>
                <a:cs typeface="MiSans" pitchFamily="34" charset="-120"/>
              </a:rPr>
              <a:t>straturi</a:t>
            </a:r>
            <a:r>
              <a:rPr lang="en-US" sz="1200" dirty="0">
                <a:solidFill>
                  <a:srgbClr val="333333"/>
                </a:solidFill>
                <a:latin typeface="MiSans" pitchFamily="34" charset="0"/>
                <a:ea typeface="MiSans" pitchFamily="34" charset="-122"/>
                <a:cs typeface="MiSans" pitchFamily="34" charset="-120"/>
              </a:rPr>
              <a:t> </a:t>
            </a:r>
            <a:r>
              <a:rPr lang="en-US" sz="1200" dirty="0" err="1">
                <a:solidFill>
                  <a:srgbClr val="333333"/>
                </a:solidFill>
                <a:latin typeface="MiSans" pitchFamily="34" charset="0"/>
                <a:ea typeface="MiSans" pitchFamily="34" charset="-122"/>
                <a:cs typeface="MiSans" pitchFamily="34" charset="-120"/>
              </a:rPr>
              <a:t>diferite</a:t>
            </a:r>
            <a:r>
              <a:rPr lang="en-US" sz="1200" dirty="0">
                <a:solidFill>
                  <a:srgbClr val="333333"/>
                </a:solidFill>
                <a:latin typeface="MiSans" pitchFamily="34" charset="0"/>
                <a:ea typeface="MiSans" pitchFamily="34" charset="-122"/>
                <a:cs typeface="MiSans" pitchFamily="34" charset="-120"/>
              </a:rPr>
              <a:t> (</a:t>
            </a:r>
            <a:r>
              <a:rPr lang="en-US" sz="1200" dirty="0" err="1">
                <a:solidFill>
                  <a:srgbClr val="333333"/>
                </a:solidFill>
                <a:latin typeface="MiSans" pitchFamily="34" charset="0"/>
                <a:ea typeface="MiSans" pitchFamily="34" charset="-122"/>
                <a:cs typeface="MiSans" pitchFamily="34" charset="-120"/>
              </a:rPr>
              <a:t>vârf</a:t>
            </a:r>
            <a:r>
              <a:rPr lang="en-US" sz="1200" dirty="0">
                <a:solidFill>
                  <a:srgbClr val="333333"/>
                </a:solidFill>
                <a:latin typeface="MiSans" pitchFamily="34" charset="0"/>
                <a:ea typeface="MiSans" pitchFamily="34" charset="-122"/>
                <a:cs typeface="MiSans" pitchFamily="34" charset="-120"/>
              </a:rPr>
              <a:t>, </a:t>
            </a:r>
            <a:r>
              <a:rPr lang="en-US" sz="1200" dirty="0" err="1">
                <a:solidFill>
                  <a:srgbClr val="333333"/>
                </a:solidFill>
                <a:latin typeface="MiSans" pitchFamily="34" charset="0"/>
                <a:ea typeface="MiSans" pitchFamily="34" charset="-122"/>
                <a:cs typeface="MiSans" pitchFamily="34" charset="-120"/>
              </a:rPr>
              <a:t>mijloc</a:t>
            </a:r>
            <a:r>
              <a:rPr lang="en-US" sz="1200" dirty="0">
                <a:solidFill>
                  <a:srgbClr val="333333"/>
                </a:solidFill>
                <a:latin typeface="MiSans" pitchFamily="34" charset="0"/>
                <a:ea typeface="MiSans" pitchFamily="34" charset="-122"/>
                <a:cs typeface="MiSans" pitchFamily="34" charset="-120"/>
              </a:rPr>
              <a:t>, </a:t>
            </a:r>
            <a:r>
              <a:rPr lang="en-US" sz="1200" dirty="0" err="1">
                <a:solidFill>
                  <a:srgbClr val="333333"/>
                </a:solidFill>
                <a:latin typeface="MiSans" pitchFamily="34" charset="0"/>
                <a:ea typeface="MiSans" pitchFamily="34" charset="-122"/>
                <a:cs typeface="MiSans" pitchFamily="34" charset="-120"/>
              </a:rPr>
              <a:t>bază</a:t>
            </a:r>
            <a:r>
              <a:rPr lang="en-US" sz="1200" dirty="0">
                <a:solidFill>
                  <a:srgbClr val="333333"/>
                </a:solidFill>
                <a:latin typeface="MiSans" pitchFamily="34" charset="0"/>
                <a:ea typeface="MiSans" pitchFamily="34" charset="-122"/>
                <a:cs typeface="MiSans" pitchFamily="34" charset="-120"/>
              </a:rPr>
              <a:t>).</a:t>
            </a:r>
            <a:endParaRPr lang="en-US" sz="1400"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b="1" dirty="0" err="1">
                <a:solidFill>
                  <a:srgbClr val="4A8C4F"/>
                </a:solidFill>
                <a:latin typeface="MiSans" pitchFamily="34" charset="0"/>
                <a:ea typeface="MiSans" pitchFamily="34" charset="-122"/>
                <a:cs typeface="MiSans" pitchFamily="34" charset="-120"/>
              </a:rPr>
              <a:t>Fructe</a:t>
            </a:r>
            <a:r>
              <a:rPr lang="en-US" sz="1200" b="1" dirty="0">
                <a:solidFill>
                  <a:srgbClr val="4A8C4F"/>
                </a:solidFill>
                <a:latin typeface="MiSans" pitchFamily="34" charset="0"/>
                <a:ea typeface="MiSans" pitchFamily="34" charset="-122"/>
                <a:cs typeface="MiSans" pitchFamily="34" charset="-120"/>
              </a:rPr>
              <a:t> </a:t>
            </a:r>
            <a:r>
              <a:rPr lang="en-US" sz="1200" b="1" dirty="0" err="1">
                <a:solidFill>
                  <a:srgbClr val="4A8C4F"/>
                </a:solidFill>
                <a:latin typeface="MiSans" pitchFamily="34" charset="0"/>
                <a:ea typeface="MiSans" pitchFamily="34" charset="-122"/>
                <a:cs typeface="MiSans" pitchFamily="34" charset="-120"/>
              </a:rPr>
              <a:t>și</a:t>
            </a:r>
            <a:r>
              <a:rPr lang="en-US" sz="1200" b="1" dirty="0">
                <a:solidFill>
                  <a:srgbClr val="4A8C4F"/>
                </a:solidFill>
                <a:latin typeface="MiSans" pitchFamily="34" charset="0"/>
                <a:ea typeface="MiSans" pitchFamily="34" charset="-122"/>
                <a:cs typeface="MiSans" pitchFamily="34" charset="-120"/>
              </a:rPr>
              <a:t> legume </a:t>
            </a:r>
            <a:r>
              <a:rPr lang="en-US" sz="1200" b="1" dirty="0" err="1">
                <a:solidFill>
                  <a:srgbClr val="4A8C4F"/>
                </a:solidFill>
                <a:latin typeface="MiSans" pitchFamily="34" charset="0"/>
                <a:ea typeface="MiSans" pitchFamily="34" charset="-122"/>
                <a:cs typeface="MiSans" pitchFamily="34" charset="-120"/>
              </a:rPr>
              <a:t>ambalate</a:t>
            </a:r>
            <a:r>
              <a:rPr lang="en-US" sz="1200" b="1" dirty="0">
                <a:solidFill>
                  <a:srgbClr val="4A8C4F"/>
                </a:solidFill>
                <a:latin typeface="MiSans" pitchFamily="34" charset="0"/>
                <a:ea typeface="MiSans" pitchFamily="34" charset="-122"/>
                <a:cs typeface="MiSans" pitchFamily="34" charset="-120"/>
              </a:rPr>
              <a:t>:</a:t>
            </a:r>
            <a:r>
              <a:rPr lang="ro-MD" sz="1200" b="1" dirty="0">
                <a:solidFill>
                  <a:srgbClr val="4A8C4F"/>
                </a:solidFill>
                <a:latin typeface="MiSans" pitchFamily="34" charset="0"/>
                <a:ea typeface="MiSans" pitchFamily="34" charset="-122"/>
                <a:cs typeface="MiSans" pitchFamily="34" charset="-120"/>
              </a:rPr>
              <a:t> </a:t>
            </a:r>
            <a:r>
              <a:rPr lang="en-US" sz="1200" dirty="0">
                <a:solidFill>
                  <a:srgbClr val="333333"/>
                </a:solidFill>
                <a:latin typeface="MiSans" pitchFamily="34" charset="0"/>
                <a:ea typeface="MiSans" pitchFamily="34" charset="-122"/>
                <a:cs typeface="MiSans" pitchFamily="34" charset="-120"/>
              </a:rPr>
              <a:t>Se </a:t>
            </a:r>
            <a:r>
              <a:rPr lang="en-US" sz="1200" dirty="0" err="1">
                <a:solidFill>
                  <a:srgbClr val="333333"/>
                </a:solidFill>
                <a:latin typeface="MiSans" pitchFamily="34" charset="0"/>
                <a:ea typeface="MiSans" pitchFamily="34" charset="-122"/>
                <a:cs typeface="MiSans" pitchFamily="34" charset="-120"/>
              </a:rPr>
              <a:t>prelevează</a:t>
            </a:r>
            <a:r>
              <a:rPr lang="en-US" sz="1200" dirty="0">
                <a:solidFill>
                  <a:srgbClr val="333333"/>
                </a:solidFill>
                <a:latin typeface="MiSans" pitchFamily="34" charset="0"/>
                <a:ea typeface="MiSans" pitchFamily="34" charset="-122"/>
                <a:cs typeface="MiSans" pitchFamily="34" charset="-120"/>
              </a:rPr>
              <a:t> din min. 4-5 </a:t>
            </a:r>
            <a:r>
              <a:rPr lang="en-US" sz="1200" dirty="0" err="1">
                <a:solidFill>
                  <a:srgbClr val="333333"/>
                </a:solidFill>
                <a:latin typeface="MiSans" pitchFamily="34" charset="0"/>
                <a:ea typeface="MiSans" pitchFamily="34" charset="-122"/>
                <a:cs typeface="MiSans" pitchFamily="34" charset="-120"/>
              </a:rPr>
              <a:t>ambalaje</a:t>
            </a:r>
            <a:r>
              <a:rPr lang="en-US" sz="1200" dirty="0">
                <a:solidFill>
                  <a:srgbClr val="333333"/>
                </a:solidFill>
                <a:latin typeface="MiSans" pitchFamily="34" charset="0"/>
                <a:ea typeface="MiSans" pitchFamily="34" charset="-122"/>
                <a:cs typeface="MiSans" pitchFamily="34" charset="-120"/>
              </a:rPr>
              <a:t> (</a:t>
            </a:r>
            <a:r>
              <a:rPr lang="en-US" sz="1200" dirty="0" err="1">
                <a:solidFill>
                  <a:srgbClr val="333333"/>
                </a:solidFill>
                <a:latin typeface="MiSans" pitchFamily="34" charset="0"/>
                <a:ea typeface="MiSans" pitchFamily="34" charset="-122"/>
                <a:cs typeface="MiSans" pitchFamily="34" charset="-120"/>
              </a:rPr>
              <a:t>până</a:t>
            </a:r>
            <a:r>
              <a:rPr lang="en-US" sz="1200" dirty="0">
                <a:solidFill>
                  <a:srgbClr val="333333"/>
                </a:solidFill>
                <a:latin typeface="MiSans" pitchFamily="34" charset="0"/>
                <a:ea typeface="MiSans" pitchFamily="34" charset="-122"/>
                <a:cs typeface="MiSans" pitchFamily="34" charset="-120"/>
              </a:rPr>
              <a:t> la 100), </a:t>
            </a:r>
            <a:r>
              <a:rPr lang="en-US" sz="1200" dirty="0" err="1">
                <a:solidFill>
                  <a:srgbClr val="333333"/>
                </a:solidFill>
                <a:latin typeface="MiSans" pitchFamily="34" charset="0"/>
                <a:ea typeface="MiSans" pitchFamily="34" charset="-122"/>
                <a:cs typeface="MiSans" pitchFamily="34" charset="-120"/>
              </a:rPr>
              <a:t>sau</a:t>
            </a:r>
            <a:r>
              <a:rPr lang="en-US" sz="1200" dirty="0">
                <a:solidFill>
                  <a:srgbClr val="333333"/>
                </a:solidFill>
                <a:latin typeface="MiSans" pitchFamily="34" charset="0"/>
                <a:ea typeface="MiSans" pitchFamily="34" charset="-122"/>
                <a:cs typeface="MiSans" pitchFamily="34" charset="-120"/>
              </a:rPr>
              <a:t> 5 + 2/100 </a:t>
            </a:r>
            <a:r>
              <a:rPr lang="en-US" sz="1200" dirty="0" err="1">
                <a:solidFill>
                  <a:srgbClr val="333333"/>
                </a:solidFill>
                <a:latin typeface="MiSans" pitchFamily="34" charset="0"/>
                <a:ea typeface="MiSans" pitchFamily="34" charset="-122"/>
                <a:cs typeface="MiSans" pitchFamily="34" charset="-120"/>
              </a:rPr>
              <a:t>ambalaje</a:t>
            </a:r>
            <a:r>
              <a:rPr lang="en-US" sz="1200" dirty="0">
                <a:solidFill>
                  <a:srgbClr val="333333"/>
                </a:solidFill>
                <a:latin typeface="MiSans" pitchFamily="34" charset="0"/>
                <a:ea typeface="MiSans" pitchFamily="34" charset="-122"/>
                <a:cs typeface="MiSans" pitchFamily="34" charset="-120"/>
              </a:rPr>
              <a:t> </a:t>
            </a:r>
            <a:r>
              <a:rPr lang="en-US" sz="1200" dirty="0" err="1">
                <a:solidFill>
                  <a:srgbClr val="333333"/>
                </a:solidFill>
                <a:latin typeface="MiSans" pitchFamily="34" charset="0"/>
                <a:ea typeface="MiSans" pitchFamily="34" charset="-122"/>
                <a:cs typeface="MiSans" pitchFamily="34" charset="-120"/>
              </a:rPr>
              <a:t>succesive</a:t>
            </a:r>
            <a:r>
              <a:rPr lang="en-US" sz="1200" dirty="0">
                <a:solidFill>
                  <a:srgbClr val="333333"/>
                </a:solidFill>
                <a:latin typeface="MiSans" pitchFamily="34" charset="0"/>
                <a:ea typeface="MiSans" pitchFamily="34" charset="-122"/>
                <a:cs typeface="MiSans" pitchFamily="34" charset="-120"/>
              </a:rPr>
              <a:t>.</a:t>
            </a:r>
            <a:endParaRPr lang="en-US" sz="1400"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200"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200"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200"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200" dirty="0"/>
          </a:p>
        </p:txBody>
      </p:sp>
    </p:spTree>
    <p:extLst>
      <p:ext uri="{BB962C8B-B14F-4D97-AF65-F5344CB8AC3E}">
        <p14:creationId xmlns:p14="http://schemas.microsoft.com/office/powerpoint/2010/main" val="3292871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a:extLst>
            <a:ext uri="{FF2B5EF4-FFF2-40B4-BE49-F238E27FC236}">
              <a16:creationId xmlns:a16="http://schemas.microsoft.com/office/drawing/2014/main" id="{86243A46-DF0A-BF0F-7680-9A8CA1D4578D}"/>
            </a:ext>
          </a:extLst>
        </p:cNvPr>
        <p:cNvGrpSpPr/>
        <p:nvPr/>
      </p:nvGrpSpPr>
      <p:grpSpPr>
        <a:xfrm>
          <a:off x="0" y="0"/>
          <a:ext cx="0" cy="0"/>
          <a:chOff x="0" y="0"/>
          <a:chExt cx="0" cy="0"/>
        </a:xfrm>
      </p:grpSpPr>
      <p:sp>
        <p:nvSpPr>
          <p:cNvPr id="193" name="Google Shape;193;gd431007ba2_0_215:notes">
            <a:extLst>
              <a:ext uri="{FF2B5EF4-FFF2-40B4-BE49-F238E27FC236}">
                <a16:creationId xmlns:a16="http://schemas.microsoft.com/office/drawing/2014/main" id="{5987A280-A8B9-92EB-5F1D-5862F58B4314}"/>
              </a:ext>
            </a:extLst>
          </p:cNvPr>
          <p:cNvSpPr>
            <a:spLocks noGrp="1" noRot="1" noChangeAspect="1"/>
          </p:cNvSpPr>
          <p:nvPr>
            <p:ph type="sldImg" idx="2"/>
          </p:nvPr>
        </p:nvSpPr>
        <p:spPr>
          <a:xfrm>
            <a:off x="2687638" y="504825"/>
            <a:ext cx="4491037" cy="25257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d431007ba2_0_215:notes">
            <a:extLst>
              <a:ext uri="{FF2B5EF4-FFF2-40B4-BE49-F238E27FC236}">
                <a16:creationId xmlns:a16="http://schemas.microsoft.com/office/drawing/2014/main" id="{3D13226B-FAEE-4704-9C05-D5E4EA162A54}"/>
              </a:ext>
            </a:extLst>
          </p:cNvPr>
          <p:cNvSpPr txBox="1">
            <a:spLocks noGrp="1"/>
          </p:cNvSpPr>
          <p:nvPr>
            <p:ph type="body" idx="1"/>
          </p:nvPr>
        </p:nvSpPr>
        <p:spPr>
          <a:xfrm>
            <a:off x="986632" y="3199488"/>
            <a:ext cx="7893050" cy="3031093"/>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err="1">
                <a:solidFill>
                  <a:srgbClr val="333333"/>
                </a:solidFill>
                <a:latin typeface="MiSans" pitchFamily="34" charset="0"/>
                <a:ea typeface="MiSans" pitchFamily="34" charset="-122"/>
                <a:cs typeface="MiSans" pitchFamily="34" charset="-120"/>
              </a:rPr>
              <a:t>Procedura</a:t>
            </a:r>
            <a:r>
              <a:rPr lang="en-US" sz="1100" dirty="0">
                <a:solidFill>
                  <a:srgbClr val="333333"/>
                </a:solidFill>
                <a:latin typeface="MiSans" pitchFamily="34" charset="0"/>
                <a:ea typeface="MiSans" pitchFamily="34" charset="-122"/>
                <a:cs typeface="MiSans" pitchFamily="34" charset="-120"/>
              </a:rPr>
              <a:t> </a:t>
            </a:r>
            <a:r>
              <a:rPr lang="en-US" sz="1100" dirty="0" err="1">
                <a:solidFill>
                  <a:srgbClr val="333333"/>
                </a:solidFill>
                <a:latin typeface="MiSans" pitchFamily="34" charset="0"/>
                <a:ea typeface="MiSans" pitchFamily="34" charset="-122"/>
                <a:cs typeface="MiSans" pitchFamily="34" charset="-120"/>
              </a:rPr>
              <a:t>asigură</a:t>
            </a:r>
            <a:r>
              <a:rPr lang="en-US" sz="1100" dirty="0">
                <a:solidFill>
                  <a:srgbClr val="333333"/>
                </a:solidFill>
                <a:latin typeface="MiSans" pitchFamily="34" charset="0"/>
                <a:ea typeface="MiSans" pitchFamily="34" charset="-122"/>
                <a:cs typeface="MiSans" pitchFamily="34" charset="-120"/>
              </a:rPr>
              <a:t> o </a:t>
            </a:r>
            <a:r>
              <a:rPr lang="en-US" sz="1100" dirty="0" err="1">
                <a:solidFill>
                  <a:srgbClr val="333333"/>
                </a:solidFill>
                <a:latin typeface="MiSans" pitchFamily="34" charset="0"/>
                <a:ea typeface="MiSans" pitchFamily="34" charset="-122"/>
                <a:cs typeface="MiSans" pitchFamily="34" charset="-120"/>
              </a:rPr>
              <a:t>probă</a:t>
            </a:r>
            <a:r>
              <a:rPr lang="en-US" sz="1100" dirty="0">
                <a:solidFill>
                  <a:srgbClr val="333333"/>
                </a:solidFill>
                <a:latin typeface="MiSans" pitchFamily="34" charset="0"/>
                <a:ea typeface="MiSans" pitchFamily="34" charset="-122"/>
                <a:cs typeface="MiSans" pitchFamily="34" charset="-120"/>
              </a:rPr>
              <a:t> </a:t>
            </a:r>
            <a:r>
              <a:rPr lang="en-US" sz="1100" dirty="0" err="1">
                <a:solidFill>
                  <a:srgbClr val="333333"/>
                </a:solidFill>
                <a:latin typeface="MiSans" pitchFamily="34" charset="0"/>
                <a:ea typeface="MiSans" pitchFamily="34" charset="-122"/>
                <a:cs typeface="MiSans" pitchFamily="34" charset="-120"/>
              </a:rPr>
              <a:t>reprezentativă</a:t>
            </a:r>
            <a:r>
              <a:rPr lang="en-US" sz="1100" dirty="0">
                <a:solidFill>
                  <a:srgbClr val="333333"/>
                </a:solidFill>
                <a:latin typeface="MiSans" pitchFamily="34" charset="0"/>
                <a:ea typeface="MiSans" pitchFamily="34" charset="-122"/>
                <a:cs typeface="MiSans" pitchFamily="34" charset="-120"/>
              </a:rPr>
              <a:t> </a:t>
            </a:r>
            <a:r>
              <a:rPr lang="en-US" sz="1100" dirty="0" err="1">
                <a:solidFill>
                  <a:srgbClr val="333333"/>
                </a:solidFill>
                <a:latin typeface="MiSans" pitchFamily="34" charset="0"/>
                <a:ea typeface="MiSans" pitchFamily="34" charset="-122"/>
                <a:cs typeface="MiSans" pitchFamily="34" charset="-120"/>
              </a:rPr>
              <a:t>pentru</a:t>
            </a:r>
            <a:r>
              <a:rPr lang="en-US" sz="1100" dirty="0">
                <a:solidFill>
                  <a:srgbClr val="333333"/>
                </a:solidFill>
                <a:latin typeface="MiSans" pitchFamily="34" charset="0"/>
                <a:ea typeface="MiSans" pitchFamily="34" charset="-122"/>
                <a:cs typeface="MiSans" pitchFamily="34" charset="-120"/>
              </a:rPr>
              <a:t> </a:t>
            </a:r>
            <a:r>
              <a:rPr lang="en-US" sz="1100" dirty="0" err="1">
                <a:solidFill>
                  <a:srgbClr val="333333"/>
                </a:solidFill>
                <a:latin typeface="MiSans" pitchFamily="34" charset="0"/>
                <a:ea typeface="MiSans" pitchFamily="34" charset="-122"/>
                <a:cs typeface="MiSans" pitchFamily="34" charset="-120"/>
              </a:rPr>
              <a:t>analize</a:t>
            </a:r>
            <a:r>
              <a:rPr lang="en-US" sz="1100" dirty="0">
                <a:solidFill>
                  <a:srgbClr val="333333"/>
                </a:solidFill>
                <a:latin typeface="MiSans" pitchFamily="34" charset="0"/>
                <a:ea typeface="MiSans" pitchFamily="34" charset="-122"/>
                <a:cs typeface="MiSans" pitchFamily="34" charset="-120"/>
              </a:rPr>
              <a:t> de </a:t>
            </a:r>
            <a:r>
              <a:rPr lang="en-US" sz="1100" dirty="0" err="1">
                <a:solidFill>
                  <a:srgbClr val="333333"/>
                </a:solidFill>
                <a:latin typeface="MiSans" pitchFamily="34" charset="0"/>
                <a:ea typeface="MiSans" pitchFamily="34" charset="-122"/>
                <a:cs typeface="MiSans" pitchFamily="34" charset="-120"/>
              </a:rPr>
              <a:t>laborator</a:t>
            </a:r>
            <a:r>
              <a:rPr lang="en-US" sz="1100" dirty="0">
                <a:solidFill>
                  <a:srgbClr val="333333"/>
                </a:solidFill>
                <a:latin typeface="MiSans" pitchFamily="34" charset="0"/>
                <a:ea typeface="MiSans" pitchFamily="34" charset="-122"/>
                <a:cs typeface="MiSans" pitchFamily="34" charset="-120"/>
              </a:rPr>
              <a:t>, </a:t>
            </a:r>
            <a:r>
              <a:rPr lang="en-US" sz="1100" dirty="0" err="1">
                <a:solidFill>
                  <a:srgbClr val="333333"/>
                </a:solidFill>
                <a:latin typeface="MiSans" pitchFamily="34" charset="0"/>
                <a:ea typeface="MiSans" pitchFamily="34" charset="-122"/>
                <a:cs typeface="MiSans" pitchFamily="34" charset="-120"/>
              </a:rPr>
              <a:t>indiferent</a:t>
            </a:r>
            <a:r>
              <a:rPr lang="en-US" sz="1100" dirty="0">
                <a:solidFill>
                  <a:srgbClr val="333333"/>
                </a:solidFill>
                <a:latin typeface="MiSans" pitchFamily="34" charset="0"/>
                <a:ea typeface="MiSans" pitchFamily="34" charset="-122"/>
                <a:cs typeface="MiSans" pitchFamily="34" charset="-120"/>
              </a:rPr>
              <a:t> de forma de </a:t>
            </a:r>
            <a:r>
              <a:rPr lang="en-US" sz="1100" dirty="0" err="1">
                <a:solidFill>
                  <a:srgbClr val="333333"/>
                </a:solidFill>
                <a:latin typeface="MiSans" pitchFamily="34" charset="0"/>
                <a:ea typeface="MiSans" pitchFamily="34" charset="-122"/>
                <a:cs typeface="MiSans" pitchFamily="34" charset="-120"/>
              </a:rPr>
              <a:t>prezentare</a:t>
            </a:r>
            <a:r>
              <a:rPr lang="en-US" sz="1100" dirty="0">
                <a:solidFill>
                  <a:srgbClr val="333333"/>
                </a:solidFill>
                <a:latin typeface="MiSans" pitchFamily="34" charset="0"/>
                <a:ea typeface="MiSans" pitchFamily="34" charset="-122"/>
                <a:cs typeface="MiSans" pitchFamily="34" charset="-120"/>
              </a:rPr>
              <a:t> a </a:t>
            </a:r>
            <a:r>
              <a:rPr lang="en-US" sz="1100" dirty="0" err="1">
                <a:solidFill>
                  <a:srgbClr val="333333"/>
                </a:solidFill>
                <a:latin typeface="MiSans" pitchFamily="34" charset="0"/>
                <a:ea typeface="MiSans" pitchFamily="34" charset="-122"/>
                <a:cs typeface="MiSans" pitchFamily="34" charset="-120"/>
              </a:rPr>
              <a:t>lotului</a:t>
            </a:r>
            <a:r>
              <a:rPr lang="en-US" sz="1100" dirty="0">
                <a:solidFill>
                  <a:srgbClr val="333333"/>
                </a:solidFill>
                <a:latin typeface="MiSans" pitchFamily="34" charset="0"/>
                <a:ea typeface="MiSans" pitchFamily="34" charset="-122"/>
                <a:cs typeface="MiSans" pitchFamily="34" charset="-120"/>
              </a:rPr>
              <a:t>.</a:t>
            </a:r>
            <a:endParaRPr lang="en-US" sz="110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err="1">
                <a:solidFill>
                  <a:srgbClr val="4A8C4F"/>
                </a:solidFill>
                <a:latin typeface="MiSans" pitchFamily="34" charset="0"/>
                <a:ea typeface="MiSans" pitchFamily="34" charset="-122"/>
                <a:cs typeface="MiSans" pitchFamily="34" charset="-120"/>
              </a:rPr>
              <a:t>Tuberculi</a:t>
            </a:r>
            <a:r>
              <a:rPr lang="en-US" sz="1100" b="1" dirty="0">
                <a:solidFill>
                  <a:srgbClr val="4A8C4F"/>
                </a:solidFill>
                <a:latin typeface="MiSans" pitchFamily="34" charset="0"/>
                <a:ea typeface="MiSans" pitchFamily="34" charset="-122"/>
                <a:cs typeface="MiSans" pitchFamily="34" charset="-120"/>
              </a:rPr>
              <a:t> de </a:t>
            </a:r>
            <a:r>
              <a:rPr lang="en-US" sz="1100" b="1" dirty="0" err="1">
                <a:solidFill>
                  <a:srgbClr val="4A8C4F"/>
                </a:solidFill>
                <a:latin typeface="MiSans" pitchFamily="34" charset="0"/>
                <a:ea typeface="MiSans" pitchFamily="34" charset="-122"/>
                <a:cs typeface="MiSans" pitchFamily="34" charset="-120"/>
              </a:rPr>
              <a:t>cartof</a:t>
            </a:r>
            <a:r>
              <a:rPr lang="en-US" sz="1100" b="1" dirty="0">
                <a:solidFill>
                  <a:srgbClr val="4A8C4F"/>
                </a:solidFill>
                <a:latin typeface="MiSans" pitchFamily="34" charset="0"/>
                <a:ea typeface="MiSans" pitchFamily="34" charset="-122"/>
                <a:cs typeface="MiSans" pitchFamily="34" charset="-120"/>
              </a:rPr>
              <a:t>:</a:t>
            </a:r>
            <a:r>
              <a:rPr lang="ro-MD" sz="1100" b="1" dirty="0">
                <a:solidFill>
                  <a:srgbClr val="4A8C4F"/>
                </a:solidFill>
                <a:latin typeface="MiSans" pitchFamily="34" charset="0"/>
                <a:ea typeface="MiSans" pitchFamily="34" charset="-122"/>
                <a:cs typeface="MiSans" pitchFamily="34" charset="-120"/>
              </a:rPr>
              <a:t> </a:t>
            </a:r>
            <a:r>
              <a:rPr lang="en-US" sz="1100" dirty="0">
                <a:solidFill>
                  <a:srgbClr val="333333"/>
                </a:solidFill>
                <a:latin typeface="MiSans" pitchFamily="34" charset="0"/>
                <a:ea typeface="MiSans" pitchFamily="34" charset="-122"/>
                <a:cs typeface="MiSans" pitchFamily="34" charset="-120"/>
              </a:rPr>
              <a:t>Min. 5-10 </a:t>
            </a:r>
            <a:r>
              <a:rPr lang="en-US" sz="1100" dirty="0" err="1">
                <a:solidFill>
                  <a:srgbClr val="333333"/>
                </a:solidFill>
                <a:latin typeface="MiSans" pitchFamily="34" charset="0"/>
                <a:ea typeface="MiSans" pitchFamily="34" charset="-122"/>
                <a:cs typeface="MiSans" pitchFamily="34" charset="-120"/>
              </a:rPr>
              <a:t>puncte</a:t>
            </a:r>
            <a:r>
              <a:rPr lang="en-US" sz="1100" dirty="0">
                <a:solidFill>
                  <a:srgbClr val="333333"/>
                </a:solidFill>
                <a:latin typeface="MiSans" pitchFamily="34" charset="0"/>
                <a:ea typeface="MiSans" pitchFamily="34" charset="-122"/>
                <a:cs typeface="MiSans" pitchFamily="34" charset="-120"/>
              </a:rPr>
              <a:t> din </a:t>
            </a:r>
            <a:r>
              <a:rPr lang="en-US" sz="1100" dirty="0" err="1">
                <a:solidFill>
                  <a:srgbClr val="333333"/>
                </a:solidFill>
                <a:latin typeface="MiSans" pitchFamily="34" charset="0"/>
                <a:ea typeface="MiSans" pitchFamily="34" charset="-122"/>
                <a:cs typeface="MiSans" pitchFamily="34" charset="-120"/>
              </a:rPr>
              <a:t>loturile</a:t>
            </a:r>
            <a:r>
              <a:rPr lang="en-US" sz="1100" dirty="0">
                <a:solidFill>
                  <a:srgbClr val="333333"/>
                </a:solidFill>
                <a:latin typeface="MiSans" pitchFamily="34" charset="0"/>
                <a:ea typeface="MiSans" pitchFamily="34" charset="-122"/>
                <a:cs typeface="MiSans" pitchFamily="34" charset="-120"/>
              </a:rPr>
              <a:t> </a:t>
            </a:r>
            <a:r>
              <a:rPr lang="en-US" sz="1100" dirty="0" err="1">
                <a:solidFill>
                  <a:srgbClr val="333333"/>
                </a:solidFill>
                <a:latin typeface="MiSans" pitchFamily="34" charset="0"/>
                <a:ea typeface="MiSans" pitchFamily="34" charset="-122"/>
                <a:cs typeface="MiSans" pitchFamily="34" charset="-120"/>
              </a:rPr>
              <a:t>vrac</a:t>
            </a:r>
            <a:r>
              <a:rPr lang="en-US" sz="1100" dirty="0">
                <a:solidFill>
                  <a:srgbClr val="333333"/>
                </a:solidFill>
                <a:latin typeface="MiSans" pitchFamily="34" charset="0"/>
                <a:ea typeface="MiSans" pitchFamily="34" charset="-122"/>
                <a:cs typeface="MiSans" pitchFamily="34" charset="-120"/>
              </a:rPr>
              <a:t>, </a:t>
            </a:r>
            <a:r>
              <a:rPr lang="en-US" sz="1100" dirty="0" err="1">
                <a:solidFill>
                  <a:srgbClr val="333333"/>
                </a:solidFill>
                <a:latin typeface="MiSans" pitchFamily="34" charset="0"/>
                <a:ea typeface="MiSans" pitchFamily="34" charset="-122"/>
                <a:cs typeface="MiSans" pitchFamily="34" charset="-120"/>
              </a:rPr>
              <a:t>sau</a:t>
            </a:r>
            <a:r>
              <a:rPr lang="en-US" sz="1100" dirty="0">
                <a:solidFill>
                  <a:srgbClr val="333333"/>
                </a:solidFill>
                <a:latin typeface="MiSans" pitchFamily="34" charset="0"/>
                <a:ea typeface="MiSans" pitchFamily="34" charset="-122"/>
                <a:cs typeface="MiSans" pitchFamily="34" charset="-120"/>
              </a:rPr>
              <a:t> 10-20% din </a:t>
            </a:r>
            <a:r>
              <a:rPr lang="en-US" sz="1100" dirty="0" err="1">
                <a:solidFill>
                  <a:srgbClr val="333333"/>
                </a:solidFill>
                <a:latin typeface="MiSans" pitchFamily="34" charset="0"/>
                <a:ea typeface="MiSans" pitchFamily="34" charset="-122"/>
                <a:cs typeface="MiSans" pitchFamily="34" charset="-120"/>
              </a:rPr>
              <a:t>ambalaje</a:t>
            </a:r>
            <a:r>
              <a:rPr lang="en-US" sz="1100" dirty="0">
                <a:solidFill>
                  <a:srgbClr val="333333"/>
                </a:solidFill>
                <a:latin typeface="MiSans" pitchFamily="34" charset="0"/>
                <a:ea typeface="MiSans" pitchFamily="34" charset="-122"/>
                <a:cs typeface="MiSans" pitchFamily="34" charset="-120"/>
              </a:rPr>
              <a:t>, din </a:t>
            </a:r>
            <a:r>
              <a:rPr lang="en-US" sz="1100" dirty="0" err="1">
                <a:solidFill>
                  <a:srgbClr val="333333"/>
                </a:solidFill>
                <a:latin typeface="MiSans" pitchFamily="34" charset="0"/>
                <a:ea typeface="MiSans" pitchFamily="34" charset="-122"/>
                <a:cs typeface="MiSans" pitchFamily="34" charset="-120"/>
              </a:rPr>
              <a:t>straturi</a:t>
            </a:r>
            <a:r>
              <a:rPr lang="en-US" sz="1100" dirty="0">
                <a:solidFill>
                  <a:srgbClr val="333333"/>
                </a:solidFill>
                <a:latin typeface="MiSans" pitchFamily="34" charset="0"/>
                <a:ea typeface="MiSans" pitchFamily="34" charset="-122"/>
                <a:cs typeface="MiSans" pitchFamily="34" charset="-120"/>
              </a:rPr>
              <a:t> </a:t>
            </a:r>
            <a:r>
              <a:rPr lang="en-US" sz="1100" dirty="0" err="1">
                <a:solidFill>
                  <a:srgbClr val="333333"/>
                </a:solidFill>
                <a:latin typeface="MiSans" pitchFamily="34" charset="0"/>
                <a:ea typeface="MiSans" pitchFamily="34" charset="-122"/>
                <a:cs typeface="MiSans" pitchFamily="34" charset="-120"/>
              </a:rPr>
              <a:t>diferite</a:t>
            </a:r>
            <a:r>
              <a:rPr lang="en-US" sz="1100" dirty="0">
                <a:solidFill>
                  <a:srgbClr val="333333"/>
                </a:solidFill>
                <a:latin typeface="MiSans" pitchFamily="34" charset="0"/>
                <a:ea typeface="MiSans" pitchFamily="34" charset="-122"/>
                <a:cs typeface="MiSans" pitchFamily="34" charset="-120"/>
              </a:rPr>
              <a:t>.</a:t>
            </a:r>
            <a:endParaRPr lang="en-US" sz="120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A8C4F"/>
                </a:solidFill>
                <a:latin typeface="MiSans" pitchFamily="34" charset="0"/>
                <a:ea typeface="MiSans" pitchFamily="34" charset="-122"/>
                <a:cs typeface="MiSans" pitchFamily="34" charset="-120"/>
              </a:rPr>
              <a:t>Material de </a:t>
            </a:r>
            <a:r>
              <a:rPr lang="en-US" sz="1100" b="1" dirty="0" err="1">
                <a:solidFill>
                  <a:srgbClr val="4A8C4F"/>
                </a:solidFill>
                <a:latin typeface="MiSans" pitchFamily="34" charset="0"/>
                <a:ea typeface="MiSans" pitchFamily="34" charset="-122"/>
                <a:cs typeface="MiSans" pitchFamily="34" charset="-120"/>
              </a:rPr>
              <a:t>reproducere</a:t>
            </a:r>
            <a:r>
              <a:rPr lang="en-US" sz="1100" b="1" dirty="0">
                <a:solidFill>
                  <a:srgbClr val="4A8C4F"/>
                </a:solidFill>
                <a:latin typeface="MiSans" pitchFamily="34" charset="0"/>
                <a:ea typeface="MiSans" pitchFamily="34" charset="-122"/>
                <a:cs typeface="MiSans" pitchFamily="34" charset="-120"/>
              </a:rPr>
              <a:t>:</a:t>
            </a:r>
            <a:r>
              <a:rPr lang="ro-MD" sz="1100" b="1" dirty="0">
                <a:solidFill>
                  <a:srgbClr val="4A8C4F"/>
                </a:solidFill>
                <a:latin typeface="MiSans" pitchFamily="34" charset="0"/>
                <a:ea typeface="MiSans" pitchFamily="34" charset="-122"/>
                <a:cs typeface="MiSans" pitchFamily="34" charset="-120"/>
              </a:rPr>
              <a:t> </a:t>
            </a:r>
            <a:r>
              <a:rPr lang="en-US" sz="1100" dirty="0">
                <a:solidFill>
                  <a:srgbClr val="333333"/>
                </a:solidFill>
                <a:latin typeface="MiSans" pitchFamily="34" charset="0"/>
                <a:ea typeface="MiSans" pitchFamily="34" charset="-122"/>
                <a:cs typeface="MiSans" pitchFamily="34" charset="-120"/>
              </a:rPr>
              <a:t>Min. 5-10 </a:t>
            </a:r>
            <a:r>
              <a:rPr lang="en-US" sz="1100" dirty="0" err="1">
                <a:solidFill>
                  <a:srgbClr val="333333"/>
                </a:solidFill>
                <a:latin typeface="MiSans" pitchFamily="34" charset="0"/>
                <a:ea typeface="MiSans" pitchFamily="34" charset="-122"/>
                <a:cs typeface="MiSans" pitchFamily="34" charset="-120"/>
              </a:rPr>
              <a:t>puncte</a:t>
            </a:r>
            <a:r>
              <a:rPr lang="en-US" sz="1100" dirty="0">
                <a:solidFill>
                  <a:srgbClr val="333333"/>
                </a:solidFill>
                <a:latin typeface="MiSans" pitchFamily="34" charset="0"/>
                <a:ea typeface="MiSans" pitchFamily="34" charset="-122"/>
                <a:cs typeface="MiSans" pitchFamily="34" charset="-120"/>
              </a:rPr>
              <a:t> din </a:t>
            </a:r>
            <a:r>
              <a:rPr lang="en-US" sz="1100" dirty="0" err="1">
                <a:solidFill>
                  <a:srgbClr val="333333"/>
                </a:solidFill>
                <a:latin typeface="MiSans" pitchFamily="34" charset="0"/>
                <a:ea typeface="MiSans" pitchFamily="34" charset="-122"/>
                <a:cs typeface="MiSans" pitchFamily="34" charset="-120"/>
              </a:rPr>
              <a:t>loturile</a:t>
            </a:r>
            <a:r>
              <a:rPr lang="en-US" sz="1100" dirty="0">
                <a:solidFill>
                  <a:srgbClr val="333333"/>
                </a:solidFill>
                <a:latin typeface="MiSans" pitchFamily="34" charset="0"/>
                <a:ea typeface="MiSans" pitchFamily="34" charset="-122"/>
                <a:cs typeface="MiSans" pitchFamily="34" charset="-120"/>
              </a:rPr>
              <a:t> </a:t>
            </a:r>
            <a:r>
              <a:rPr lang="en-US" sz="1100" dirty="0" err="1">
                <a:solidFill>
                  <a:srgbClr val="333333"/>
                </a:solidFill>
                <a:latin typeface="MiSans" pitchFamily="34" charset="0"/>
                <a:ea typeface="MiSans" pitchFamily="34" charset="-122"/>
                <a:cs typeface="MiSans" pitchFamily="34" charset="-120"/>
              </a:rPr>
              <a:t>vrac</a:t>
            </a:r>
            <a:r>
              <a:rPr lang="en-US" sz="1100" dirty="0">
                <a:solidFill>
                  <a:srgbClr val="333333"/>
                </a:solidFill>
                <a:latin typeface="MiSans" pitchFamily="34" charset="0"/>
                <a:ea typeface="MiSans" pitchFamily="34" charset="-122"/>
                <a:cs typeface="MiSans" pitchFamily="34" charset="-120"/>
              </a:rPr>
              <a:t>, </a:t>
            </a:r>
            <a:r>
              <a:rPr lang="en-US" sz="1100" dirty="0" err="1">
                <a:solidFill>
                  <a:srgbClr val="333333"/>
                </a:solidFill>
                <a:latin typeface="MiSans" pitchFamily="34" charset="0"/>
                <a:ea typeface="MiSans" pitchFamily="34" charset="-122"/>
                <a:cs typeface="MiSans" pitchFamily="34" charset="-120"/>
              </a:rPr>
              <a:t>sau</a:t>
            </a:r>
            <a:r>
              <a:rPr lang="en-US" sz="1100" dirty="0">
                <a:solidFill>
                  <a:srgbClr val="333333"/>
                </a:solidFill>
                <a:latin typeface="MiSans" pitchFamily="34" charset="0"/>
                <a:ea typeface="MiSans" pitchFamily="34" charset="-122"/>
                <a:cs typeface="MiSans" pitchFamily="34" charset="-120"/>
              </a:rPr>
              <a:t> din 20% din </a:t>
            </a:r>
            <a:r>
              <a:rPr lang="en-US" sz="1100" dirty="0" err="1">
                <a:solidFill>
                  <a:srgbClr val="333333"/>
                </a:solidFill>
                <a:latin typeface="MiSans" pitchFamily="34" charset="0"/>
                <a:ea typeface="MiSans" pitchFamily="34" charset="-122"/>
                <a:cs typeface="MiSans" pitchFamily="34" charset="-120"/>
              </a:rPr>
              <a:t>ambalaje</a:t>
            </a:r>
            <a:r>
              <a:rPr lang="en-US" sz="1100" dirty="0">
                <a:solidFill>
                  <a:srgbClr val="333333"/>
                </a:solidFill>
                <a:latin typeface="MiSans" pitchFamily="34" charset="0"/>
                <a:ea typeface="MiSans" pitchFamily="34" charset="-122"/>
                <a:cs typeface="MiSans" pitchFamily="34" charset="-120"/>
              </a:rPr>
              <a:t> (min. 10 </a:t>
            </a:r>
            <a:r>
              <a:rPr lang="en-US" sz="1100" dirty="0" err="1">
                <a:solidFill>
                  <a:srgbClr val="333333"/>
                </a:solidFill>
                <a:latin typeface="MiSans" pitchFamily="34" charset="0"/>
                <a:ea typeface="MiSans" pitchFamily="34" charset="-122"/>
                <a:cs typeface="MiSans" pitchFamily="34" charset="-120"/>
              </a:rPr>
              <a:t>buc</a:t>
            </a:r>
            <a:r>
              <a:rPr lang="en-US" sz="1100" dirty="0">
                <a:solidFill>
                  <a:srgbClr val="333333"/>
                </a:solidFill>
                <a:latin typeface="MiSans" pitchFamily="34" charset="0"/>
                <a:ea typeface="MiSans" pitchFamily="34" charset="-122"/>
                <a:cs typeface="MiSans" pitchFamily="34" charset="-120"/>
              </a:rPr>
              <a:t>.).</a:t>
            </a:r>
            <a:endParaRPr lang="en-US" sz="120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err="1">
                <a:solidFill>
                  <a:srgbClr val="4A8C4F"/>
                </a:solidFill>
                <a:latin typeface="MiSans" pitchFamily="34" charset="0"/>
                <a:ea typeface="MiSans" pitchFamily="34" charset="-122"/>
                <a:cs typeface="MiSans" pitchFamily="34" charset="-120"/>
              </a:rPr>
              <a:t>Boabe</a:t>
            </a:r>
            <a:r>
              <a:rPr lang="en-US" sz="1100" b="1" dirty="0">
                <a:solidFill>
                  <a:srgbClr val="4A8C4F"/>
                </a:solidFill>
                <a:latin typeface="MiSans" pitchFamily="34" charset="0"/>
                <a:ea typeface="MiSans" pitchFamily="34" charset="-122"/>
                <a:cs typeface="MiSans" pitchFamily="34" charset="-120"/>
              </a:rPr>
              <a:t> de cereale </a:t>
            </a:r>
            <a:r>
              <a:rPr lang="en-US" sz="1100" b="1" dirty="0" err="1">
                <a:solidFill>
                  <a:srgbClr val="4A8C4F"/>
                </a:solidFill>
                <a:latin typeface="MiSans" pitchFamily="34" charset="0"/>
                <a:ea typeface="MiSans" pitchFamily="34" charset="-122"/>
                <a:cs typeface="MiSans" pitchFamily="34" charset="-120"/>
              </a:rPr>
              <a:t>vrac</a:t>
            </a:r>
            <a:r>
              <a:rPr lang="en-US" sz="1100" b="1" dirty="0">
                <a:solidFill>
                  <a:srgbClr val="4A8C4F"/>
                </a:solidFill>
                <a:latin typeface="MiSans" pitchFamily="34" charset="0"/>
                <a:ea typeface="MiSans" pitchFamily="34" charset="-122"/>
                <a:cs typeface="MiSans" pitchFamily="34" charset="-120"/>
              </a:rPr>
              <a:t>:</a:t>
            </a:r>
            <a:r>
              <a:rPr lang="ro-MD" sz="1100" b="1" dirty="0">
                <a:solidFill>
                  <a:srgbClr val="4A8C4F"/>
                </a:solidFill>
                <a:latin typeface="MiSans" pitchFamily="34" charset="0"/>
                <a:ea typeface="MiSans" pitchFamily="34" charset="-122"/>
                <a:cs typeface="MiSans" pitchFamily="34" charset="-120"/>
              </a:rPr>
              <a:t> </a:t>
            </a:r>
            <a:r>
              <a:rPr lang="en-US" sz="1100" dirty="0">
                <a:solidFill>
                  <a:srgbClr val="333333"/>
                </a:solidFill>
                <a:latin typeface="MiSans" pitchFamily="34" charset="0"/>
                <a:ea typeface="MiSans" pitchFamily="34" charset="-122"/>
                <a:cs typeface="MiSans" pitchFamily="34" charset="-120"/>
              </a:rPr>
              <a:t>Se </a:t>
            </a:r>
            <a:r>
              <a:rPr lang="en-US" sz="1100" dirty="0" err="1">
                <a:solidFill>
                  <a:srgbClr val="333333"/>
                </a:solidFill>
                <a:latin typeface="MiSans" pitchFamily="34" charset="0"/>
                <a:ea typeface="MiSans" pitchFamily="34" charset="-122"/>
                <a:cs typeface="MiSans" pitchFamily="34" charset="-120"/>
              </a:rPr>
              <a:t>folosește</a:t>
            </a:r>
            <a:r>
              <a:rPr lang="en-US" sz="1100" dirty="0">
                <a:solidFill>
                  <a:srgbClr val="333333"/>
                </a:solidFill>
                <a:latin typeface="MiSans" pitchFamily="34" charset="0"/>
                <a:ea typeface="MiSans" pitchFamily="34" charset="-122"/>
                <a:cs typeface="MiSans" pitchFamily="34" charset="-120"/>
              </a:rPr>
              <a:t> </a:t>
            </a:r>
            <a:r>
              <a:rPr lang="en-US" sz="1100" dirty="0" err="1">
                <a:solidFill>
                  <a:srgbClr val="333333"/>
                </a:solidFill>
                <a:latin typeface="MiSans" pitchFamily="34" charset="0"/>
                <a:ea typeface="MiSans" pitchFamily="34" charset="-122"/>
                <a:cs typeface="MiSans" pitchFamily="34" charset="-120"/>
              </a:rPr>
              <a:t>metoda</a:t>
            </a:r>
            <a:r>
              <a:rPr lang="en-US" sz="1100" dirty="0">
                <a:solidFill>
                  <a:srgbClr val="333333"/>
                </a:solidFill>
                <a:latin typeface="MiSans" pitchFamily="34" charset="0"/>
                <a:ea typeface="MiSans" pitchFamily="34" charset="-122"/>
                <a:cs typeface="MiSans" pitchFamily="34" charset="-120"/>
              </a:rPr>
              <a:t> </a:t>
            </a:r>
            <a:r>
              <a:rPr lang="en-US" sz="1100" dirty="0" err="1">
                <a:solidFill>
                  <a:srgbClr val="333333"/>
                </a:solidFill>
                <a:latin typeface="MiSans" pitchFamily="34" charset="0"/>
                <a:ea typeface="MiSans" pitchFamily="34" charset="-122"/>
                <a:cs typeface="MiSans" pitchFamily="34" charset="-120"/>
              </a:rPr>
              <a:t>plicului</a:t>
            </a:r>
            <a:r>
              <a:rPr lang="en-US" sz="1100" dirty="0">
                <a:solidFill>
                  <a:srgbClr val="333333"/>
                </a:solidFill>
                <a:latin typeface="MiSans" pitchFamily="34" charset="0"/>
                <a:ea typeface="MiSans" pitchFamily="34" charset="-122"/>
                <a:cs typeface="MiSans" pitchFamily="34" charset="-120"/>
              </a:rPr>
              <a:t>, cu </a:t>
            </a:r>
            <a:r>
              <a:rPr lang="en-US" sz="1100" dirty="0" err="1">
                <a:solidFill>
                  <a:srgbClr val="333333"/>
                </a:solidFill>
                <a:latin typeface="MiSans" pitchFamily="34" charset="0"/>
                <a:ea typeface="MiSans" pitchFamily="34" charset="-122"/>
                <a:cs typeface="MiSans" pitchFamily="34" charset="-120"/>
              </a:rPr>
              <a:t>prelevare</a:t>
            </a:r>
            <a:r>
              <a:rPr lang="en-US" sz="1100" dirty="0">
                <a:solidFill>
                  <a:srgbClr val="333333"/>
                </a:solidFill>
                <a:latin typeface="MiSans" pitchFamily="34" charset="0"/>
                <a:ea typeface="MiSans" pitchFamily="34" charset="-122"/>
                <a:cs typeface="MiSans" pitchFamily="34" charset="-120"/>
              </a:rPr>
              <a:t> din </a:t>
            </a:r>
            <a:r>
              <a:rPr lang="en-US" sz="1100" dirty="0" err="1">
                <a:solidFill>
                  <a:srgbClr val="333333"/>
                </a:solidFill>
                <a:latin typeface="MiSans" pitchFamily="34" charset="0"/>
                <a:ea typeface="MiSans" pitchFamily="34" charset="-122"/>
                <a:cs typeface="MiSans" pitchFamily="34" charset="-120"/>
              </a:rPr>
              <a:t>straturi</a:t>
            </a:r>
            <a:r>
              <a:rPr lang="en-US" sz="1100" dirty="0">
                <a:solidFill>
                  <a:srgbClr val="333333"/>
                </a:solidFill>
                <a:latin typeface="MiSans" pitchFamily="34" charset="0"/>
                <a:ea typeface="MiSans" pitchFamily="34" charset="-122"/>
                <a:cs typeface="MiSans" pitchFamily="34" charset="-120"/>
              </a:rPr>
              <a:t> </a:t>
            </a:r>
            <a:r>
              <a:rPr lang="en-US" sz="1100" dirty="0" err="1">
                <a:solidFill>
                  <a:srgbClr val="333333"/>
                </a:solidFill>
                <a:latin typeface="MiSans" pitchFamily="34" charset="0"/>
                <a:ea typeface="MiSans" pitchFamily="34" charset="-122"/>
                <a:cs typeface="MiSans" pitchFamily="34" charset="-120"/>
              </a:rPr>
              <a:t>diferite</a:t>
            </a:r>
            <a:r>
              <a:rPr lang="en-US" sz="1100" dirty="0">
                <a:solidFill>
                  <a:srgbClr val="333333"/>
                </a:solidFill>
                <a:latin typeface="MiSans" pitchFamily="34" charset="0"/>
                <a:ea typeface="MiSans" pitchFamily="34" charset="-122"/>
                <a:cs typeface="MiSans" pitchFamily="34" charset="-120"/>
              </a:rPr>
              <a:t>. Min. 2 kg/60t </a:t>
            </a:r>
            <a:r>
              <a:rPr lang="en-US" sz="1100" dirty="0" err="1">
                <a:solidFill>
                  <a:srgbClr val="333333"/>
                </a:solidFill>
                <a:latin typeface="MiSans" pitchFamily="34" charset="0"/>
                <a:ea typeface="MiSans" pitchFamily="34" charset="-122"/>
                <a:cs typeface="MiSans" pitchFamily="34" charset="-120"/>
              </a:rPr>
              <a:t>pentru</a:t>
            </a:r>
            <a:r>
              <a:rPr lang="en-US" sz="1100" dirty="0">
                <a:solidFill>
                  <a:srgbClr val="333333"/>
                </a:solidFill>
                <a:latin typeface="MiSans" pitchFamily="34" charset="0"/>
                <a:ea typeface="MiSans" pitchFamily="34" charset="-122"/>
                <a:cs typeface="MiSans" pitchFamily="34" charset="-120"/>
              </a:rPr>
              <a:t> </a:t>
            </a:r>
            <a:r>
              <a:rPr lang="en-US" sz="1100" dirty="0" err="1">
                <a:solidFill>
                  <a:srgbClr val="333333"/>
                </a:solidFill>
                <a:latin typeface="MiSans" pitchFamily="34" charset="0"/>
                <a:ea typeface="MiSans" pitchFamily="34" charset="-122"/>
                <a:cs typeface="MiSans" pitchFamily="34" charset="-120"/>
              </a:rPr>
              <a:t>loturile</a:t>
            </a:r>
            <a:r>
              <a:rPr lang="en-US" sz="1100" dirty="0">
                <a:solidFill>
                  <a:srgbClr val="333333"/>
                </a:solidFill>
                <a:latin typeface="MiSans" pitchFamily="34" charset="0"/>
                <a:ea typeface="MiSans" pitchFamily="34" charset="-122"/>
                <a:cs typeface="MiSans" pitchFamily="34" charset="-120"/>
              </a:rPr>
              <a:t> de pe </a:t>
            </a:r>
            <a:r>
              <a:rPr lang="en-US" sz="1100" dirty="0" err="1">
                <a:solidFill>
                  <a:srgbClr val="333333"/>
                </a:solidFill>
                <a:latin typeface="MiSans" pitchFamily="34" charset="0"/>
                <a:ea typeface="MiSans" pitchFamily="34" charset="-122"/>
                <a:cs typeface="MiSans" pitchFamily="34" charset="-120"/>
              </a:rPr>
              <a:t>apă</a:t>
            </a:r>
            <a:r>
              <a:rPr lang="en-US" sz="1100" dirty="0">
                <a:solidFill>
                  <a:srgbClr val="333333"/>
                </a:solidFill>
                <a:latin typeface="MiSans" pitchFamily="34" charset="0"/>
                <a:ea typeface="MiSans" pitchFamily="34" charset="-122"/>
                <a:cs typeface="MiSans" pitchFamily="34" charset="-120"/>
              </a:rPr>
              <a:t>.</a:t>
            </a:r>
            <a:endParaRPr lang="en-US" sz="120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err="1">
                <a:solidFill>
                  <a:srgbClr val="4A8C4F"/>
                </a:solidFill>
                <a:latin typeface="MiSans" pitchFamily="34" charset="0"/>
                <a:ea typeface="MiSans" pitchFamily="34" charset="-122"/>
                <a:cs typeface="MiSans" pitchFamily="34" charset="-120"/>
              </a:rPr>
              <a:t>Boabe</a:t>
            </a:r>
            <a:r>
              <a:rPr lang="en-US" sz="1100" b="1" dirty="0">
                <a:solidFill>
                  <a:srgbClr val="4A8C4F"/>
                </a:solidFill>
                <a:latin typeface="MiSans" pitchFamily="34" charset="0"/>
                <a:ea typeface="MiSans" pitchFamily="34" charset="-122"/>
                <a:cs typeface="MiSans" pitchFamily="34" charset="-120"/>
              </a:rPr>
              <a:t> </a:t>
            </a:r>
            <a:r>
              <a:rPr lang="en-US" sz="1100" b="1" dirty="0" err="1">
                <a:solidFill>
                  <a:srgbClr val="4A8C4F"/>
                </a:solidFill>
                <a:latin typeface="MiSans" pitchFamily="34" charset="0"/>
                <a:ea typeface="MiSans" pitchFamily="34" charset="-122"/>
                <a:cs typeface="MiSans" pitchFamily="34" charset="-120"/>
              </a:rPr>
              <a:t>ambalate</a:t>
            </a:r>
            <a:r>
              <a:rPr lang="en-US" sz="1100" b="1" dirty="0">
                <a:solidFill>
                  <a:srgbClr val="4A8C4F"/>
                </a:solidFill>
                <a:latin typeface="MiSans" pitchFamily="34" charset="0"/>
                <a:ea typeface="MiSans" pitchFamily="34" charset="-122"/>
                <a:cs typeface="MiSans" pitchFamily="34" charset="-120"/>
              </a:rPr>
              <a:t>:</a:t>
            </a:r>
            <a:r>
              <a:rPr lang="ro-MD" sz="1100" b="1" dirty="0">
                <a:solidFill>
                  <a:srgbClr val="4A8C4F"/>
                </a:solidFill>
                <a:latin typeface="MiSans" pitchFamily="34" charset="0"/>
                <a:ea typeface="MiSans" pitchFamily="34" charset="-122"/>
                <a:cs typeface="MiSans" pitchFamily="34" charset="-120"/>
              </a:rPr>
              <a:t> </a:t>
            </a:r>
            <a:r>
              <a:rPr lang="en-US" sz="1100" dirty="0">
                <a:solidFill>
                  <a:srgbClr val="333333"/>
                </a:solidFill>
                <a:latin typeface="MiSans" pitchFamily="34" charset="0"/>
                <a:ea typeface="MiSans" pitchFamily="34" charset="-122"/>
                <a:cs typeface="MiSans" pitchFamily="34" charset="-120"/>
              </a:rPr>
              <a:t>Se </a:t>
            </a:r>
            <a:r>
              <a:rPr lang="en-US" sz="1100" dirty="0" err="1">
                <a:solidFill>
                  <a:srgbClr val="333333"/>
                </a:solidFill>
                <a:latin typeface="MiSans" pitchFamily="34" charset="0"/>
                <a:ea typeface="MiSans" pitchFamily="34" charset="-122"/>
                <a:cs typeface="MiSans" pitchFamily="34" charset="-120"/>
              </a:rPr>
              <a:t>prelevează</a:t>
            </a:r>
            <a:r>
              <a:rPr lang="en-US" sz="1100" dirty="0">
                <a:solidFill>
                  <a:srgbClr val="333333"/>
                </a:solidFill>
                <a:latin typeface="MiSans" pitchFamily="34" charset="0"/>
                <a:ea typeface="MiSans" pitchFamily="34" charset="-122"/>
                <a:cs typeface="MiSans" pitchFamily="34" charset="-120"/>
              </a:rPr>
              <a:t> din </a:t>
            </a:r>
            <a:r>
              <a:rPr lang="en-US" sz="1100" dirty="0" err="1">
                <a:solidFill>
                  <a:srgbClr val="333333"/>
                </a:solidFill>
                <a:latin typeface="MiSans" pitchFamily="34" charset="0"/>
                <a:ea typeface="MiSans" pitchFamily="34" charset="-122"/>
                <a:cs typeface="MiSans" pitchFamily="34" charset="-120"/>
              </a:rPr>
              <a:t>fiecare</a:t>
            </a:r>
            <a:r>
              <a:rPr lang="en-US" sz="1100" dirty="0">
                <a:solidFill>
                  <a:srgbClr val="333333"/>
                </a:solidFill>
                <a:latin typeface="MiSans" pitchFamily="34" charset="0"/>
                <a:ea typeface="MiSans" pitchFamily="34" charset="-122"/>
                <a:cs typeface="MiSans" pitchFamily="34" charset="-120"/>
              </a:rPr>
              <a:t> </a:t>
            </a:r>
            <a:r>
              <a:rPr lang="en-US" sz="1100" dirty="0" err="1">
                <a:solidFill>
                  <a:srgbClr val="333333"/>
                </a:solidFill>
                <a:latin typeface="MiSans" pitchFamily="34" charset="0"/>
                <a:ea typeface="MiSans" pitchFamily="34" charset="-122"/>
                <a:cs typeface="MiSans" pitchFamily="34" charset="-120"/>
              </a:rPr>
              <a:t>ambalaj</a:t>
            </a:r>
            <a:r>
              <a:rPr lang="en-US" sz="1100" dirty="0">
                <a:solidFill>
                  <a:srgbClr val="333333"/>
                </a:solidFill>
                <a:latin typeface="MiSans" pitchFamily="34" charset="0"/>
                <a:ea typeface="MiSans" pitchFamily="34" charset="-122"/>
                <a:cs typeface="MiSans" pitchFamily="34" charset="-120"/>
              </a:rPr>
              <a:t> (</a:t>
            </a:r>
            <a:r>
              <a:rPr lang="en-US" sz="1100" dirty="0" err="1">
                <a:solidFill>
                  <a:srgbClr val="333333"/>
                </a:solidFill>
                <a:latin typeface="MiSans" pitchFamily="34" charset="0"/>
                <a:ea typeface="MiSans" pitchFamily="34" charset="-122"/>
                <a:cs typeface="MiSans" pitchFamily="34" charset="-120"/>
              </a:rPr>
              <a:t>până</a:t>
            </a:r>
            <a:r>
              <a:rPr lang="en-US" sz="1100" dirty="0">
                <a:solidFill>
                  <a:srgbClr val="333333"/>
                </a:solidFill>
                <a:latin typeface="MiSans" pitchFamily="34" charset="0"/>
                <a:ea typeface="MiSans" pitchFamily="34" charset="-122"/>
                <a:cs typeface="MiSans" pitchFamily="34" charset="-120"/>
              </a:rPr>
              <a:t> la 10), 10 </a:t>
            </a:r>
            <a:r>
              <a:rPr lang="en-US" sz="1100" dirty="0" err="1">
                <a:solidFill>
                  <a:srgbClr val="333333"/>
                </a:solidFill>
                <a:latin typeface="MiSans" pitchFamily="34" charset="0"/>
                <a:ea typeface="MiSans" pitchFamily="34" charset="-122"/>
                <a:cs typeface="MiSans" pitchFamily="34" charset="-120"/>
              </a:rPr>
              <a:t>ambalaje</a:t>
            </a:r>
            <a:r>
              <a:rPr lang="en-US" sz="1100" dirty="0">
                <a:solidFill>
                  <a:srgbClr val="333333"/>
                </a:solidFill>
                <a:latin typeface="MiSans" pitchFamily="34" charset="0"/>
                <a:ea typeface="MiSans" pitchFamily="34" charset="-122"/>
                <a:cs typeface="MiSans" pitchFamily="34" charset="-120"/>
              </a:rPr>
              <a:t> (11-100) </a:t>
            </a:r>
            <a:r>
              <a:rPr lang="en-US" sz="1100" dirty="0" err="1">
                <a:solidFill>
                  <a:srgbClr val="333333"/>
                </a:solidFill>
                <a:latin typeface="MiSans" pitchFamily="34" charset="0"/>
                <a:ea typeface="MiSans" pitchFamily="34" charset="-122"/>
                <a:cs typeface="MiSans" pitchFamily="34" charset="-120"/>
              </a:rPr>
              <a:t>sau</a:t>
            </a:r>
            <a:r>
              <a:rPr lang="en-US" sz="1100" dirty="0">
                <a:solidFill>
                  <a:srgbClr val="333333"/>
                </a:solidFill>
                <a:latin typeface="MiSans" pitchFamily="34" charset="0"/>
                <a:ea typeface="MiSans" pitchFamily="34" charset="-122"/>
                <a:cs typeface="MiSans" pitchFamily="34" charset="-120"/>
              </a:rPr>
              <a:t> 10 + 2/100 </a:t>
            </a:r>
            <a:r>
              <a:rPr lang="en-US" sz="1100" dirty="0" err="1">
                <a:solidFill>
                  <a:srgbClr val="333333"/>
                </a:solidFill>
                <a:latin typeface="MiSans" pitchFamily="34" charset="0"/>
                <a:ea typeface="MiSans" pitchFamily="34" charset="-122"/>
                <a:cs typeface="MiSans" pitchFamily="34" charset="-120"/>
              </a:rPr>
              <a:t>ambalaje</a:t>
            </a:r>
            <a:r>
              <a:rPr lang="en-US" sz="1100" dirty="0">
                <a:solidFill>
                  <a:srgbClr val="333333"/>
                </a:solidFill>
                <a:latin typeface="MiSans" pitchFamily="34" charset="0"/>
                <a:ea typeface="MiSans" pitchFamily="34" charset="-122"/>
                <a:cs typeface="MiSans" pitchFamily="34" charset="-120"/>
              </a:rPr>
              <a:t>.</a:t>
            </a:r>
            <a:endParaRPr lang="en-US" sz="110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922222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a:extLst>
            <a:ext uri="{FF2B5EF4-FFF2-40B4-BE49-F238E27FC236}">
              <a16:creationId xmlns:a16="http://schemas.microsoft.com/office/drawing/2014/main" id="{1A8FB81D-4F30-1714-44A5-889BFE502FD5}"/>
            </a:ext>
          </a:extLst>
        </p:cNvPr>
        <p:cNvGrpSpPr/>
        <p:nvPr/>
      </p:nvGrpSpPr>
      <p:grpSpPr>
        <a:xfrm>
          <a:off x="0" y="0"/>
          <a:ext cx="0" cy="0"/>
          <a:chOff x="0" y="0"/>
          <a:chExt cx="0" cy="0"/>
        </a:xfrm>
      </p:grpSpPr>
      <p:sp>
        <p:nvSpPr>
          <p:cNvPr id="193" name="Google Shape;193;gd431007ba2_0_215:notes">
            <a:extLst>
              <a:ext uri="{FF2B5EF4-FFF2-40B4-BE49-F238E27FC236}">
                <a16:creationId xmlns:a16="http://schemas.microsoft.com/office/drawing/2014/main" id="{D1080DFE-965B-FD11-D983-B7D7EF3DC64B}"/>
              </a:ext>
            </a:extLst>
          </p:cNvPr>
          <p:cNvSpPr>
            <a:spLocks noGrp="1" noRot="1" noChangeAspect="1"/>
          </p:cNvSpPr>
          <p:nvPr>
            <p:ph type="sldImg" idx="2"/>
          </p:nvPr>
        </p:nvSpPr>
        <p:spPr>
          <a:xfrm>
            <a:off x="2687638" y="504825"/>
            <a:ext cx="4491037" cy="25257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d431007ba2_0_215:notes">
            <a:extLst>
              <a:ext uri="{FF2B5EF4-FFF2-40B4-BE49-F238E27FC236}">
                <a16:creationId xmlns:a16="http://schemas.microsoft.com/office/drawing/2014/main" id="{81DF3F8A-83CA-2A19-6F3F-F256ACAEC240}"/>
              </a:ext>
            </a:extLst>
          </p:cNvPr>
          <p:cNvSpPr txBox="1">
            <a:spLocks noGrp="1"/>
          </p:cNvSpPr>
          <p:nvPr>
            <p:ph type="body" idx="1"/>
          </p:nvPr>
        </p:nvSpPr>
        <p:spPr>
          <a:xfrm>
            <a:off x="986632" y="3199488"/>
            <a:ext cx="7893050" cy="3031093"/>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ro-MD" sz="1100" dirty="0">
                <a:solidFill>
                  <a:schemeClr val="tx1"/>
                </a:solidFill>
                <a:latin typeface="Times New Roman" panose="02020603050405020304" pitchFamily="18" charset="0"/>
                <a:cs typeface="Times New Roman" panose="02020603050405020304" pitchFamily="18" charset="0"/>
              </a:rPr>
              <a:t>Probele de sol se vor preleva din locuri repartizate uniform pe toată suprafața câmpului. Omogenizarea probei din care se va extrage proba se va face pe parcela din care s-a făcut prelevarea. După extragerea probelor, restul de sol se va lăsa pe câmpul din care s-a prelevat.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ro-MD" sz="1100" dirty="0">
                <a:solidFill>
                  <a:schemeClr val="tx1"/>
                </a:solidFill>
                <a:latin typeface="Times New Roman" panose="02020603050405020304" pitchFamily="18" charset="0"/>
                <a:cs typeface="Times New Roman" panose="02020603050405020304" pitchFamily="18" charset="0"/>
              </a:rPr>
              <a:t>Probele de sol se prelevă cu sonda de sol cu tub cu diametrul de 2 cm, care se înfige la adâncime de 10 cm. Se va îndepărta stratul superficial de 2–3 cm pentru a evita contaminarea cu resturi vegetale. Solul trebuie să fie umed, dar nu nămolos, se va evita uscarea completă, se vor înlătura pietrele, resturile vegetale mari și alte impurități.</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181734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244550" y="2713325"/>
            <a:ext cx="6654900" cy="1415400"/>
          </a:xfrm>
          <a:prstGeom prst="rect">
            <a:avLst/>
          </a:prstGeom>
          <a:solidFill>
            <a:schemeClr val="lt1"/>
          </a:solidFill>
        </p:spPr>
        <p:txBody>
          <a:bodyPr spcFirstLastPara="1" wrap="square" lIns="91425" tIns="91425" rIns="91425" bIns="91425" anchor="ctr" anchorCtr="0">
            <a:noAutofit/>
          </a:bodyPr>
          <a:lstStyle>
            <a:lvl1pPr lvl="0" algn="ctr">
              <a:spcBef>
                <a:spcPts val="0"/>
              </a:spcBef>
              <a:spcAft>
                <a:spcPts val="0"/>
              </a:spcAft>
              <a:buClr>
                <a:srgbClr val="191919"/>
              </a:buClr>
              <a:buSzPts val="5200"/>
              <a:buNone/>
              <a:defRPr sz="45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1244550" y="4099585"/>
            <a:ext cx="6654900" cy="453900"/>
          </a:xfrm>
          <a:prstGeom prst="rect">
            <a:avLst/>
          </a:prstGeom>
          <a:solidFill>
            <a:schemeClr val="lt2"/>
          </a:solidFill>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a:spLocks noGrp="1"/>
          </p:cNvSpPr>
          <p:nvPr>
            <p:ph type="pic" idx="2"/>
          </p:nvPr>
        </p:nvSpPr>
        <p:spPr>
          <a:xfrm>
            <a:off x="331050" y="315300"/>
            <a:ext cx="8481900" cy="4512900"/>
          </a:xfrm>
          <a:prstGeom prst="rect">
            <a:avLst/>
          </a:prstGeom>
          <a:no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99"/>
        <p:cNvGrpSpPr/>
        <p:nvPr/>
      </p:nvGrpSpPr>
      <p:grpSpPr>
        <a:xfrm>
          <a:off x="0" y="0"/>
          <a:ext cx="0" cy="0"/>
          <a:chOff x="0" y="0"/>
          <a:chExt cx="0" cy="0"/>
        </a:xfrm>
      </p:grpSpPr>
      <p:sp>
        <p:nvSpPr>
          <p:cNvPr id="100" name="Google Shape;100;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1" name="Google Shape;101;p23"/>
          <p:cNvSpPr txBox="1">
            <a:spLocks noGrp="1"/>
          </p:cNvSpPr>
          <p:nvPr>
            <p:ph type="subTitle" idx="1"/>
          </p:nvPr>
        </p:nvSpPr>
        <p:spPr>
          <a:xfrm>
            <a:off x="713225" y="2538776"/>
            <a:ext cx="21753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 name="Google Shape;102;p23"/>
          <p:cNvSpPr txBox="1">
            <a:spLocks noGrp="1"/>
          </p:cNvSpPr>
          <p:nvPr>
            <p:ph type="subTitle" idx="2"/>
          </p:nvPr>
        </p:nvSpPr>
        <p:spPr>
          <a:xfrm>
            <a:off x="3484350" y="2538776"/>
            <a:ext cx="21753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23"/>
          <p:cNvSpPr txBox="1">
            <a:spLocks noGrp="1"/>
          </p:cNvSpPr>
          <p:nvPr>
            <p:ph type="subTitle" idx="3"/>
          </p:nvPr>
        </p:nvSpPr>
        <p:spPr>
          <a:xfrm>
            <a:off x="6255475" y="2538776"/>
            <a:ext cx="21753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4" name="Google Shape;104;p23"/>
          <p:cNvSpPr txBox="1">
            <a:spLocks noGrp="1"/>
          </p:cNvSpPr>
          <p:nvPr>
            <p:ph type="subTitle" idx="4"/>
          </p:nvPr>
        </p:nvSpPr>
        <p:spPr>
          <a:xfrm>
            <a:off x="713225" y="2077375"/>
            <a:ext cx="2175300" cy="461400"/>
          </a:xfrm>
          <a:prstGeom prst="rect">
            <a:avLst/>
          </a:prstGeom>
          <a:solidFill>
            <a:schemeClr val="l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bas Neue"/>
              <a:buNone/>
              <a:defRPr sz="2500">
                <a:solidFill>
                  <a:schemeClr val="accent1"/>
                </a:solidFill>
                <a:latin typeface="Cormorant Garamond"/>
                <a:ea typeface="Cormorant Garamond"/>
                <a:cs typeface="Cormorant Garamond"/>
                <a:sym typeface="Cormorant Garamo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05" name="Google Shape;105;p23"/>
          <p:cNvSpPr txBox="1">
            <a:spLocks noGrp="1"/>
          </p:cNvSpPr>
          <p:nvPr>
            <p:ph type="subTitle" idx="5"/>
          </p:nvPr>
        </p:nvSpPr>
        <p:spPr>
          <a:xfrm>
            <a:off x="3484350" y="2077375"/>
            <a:ext cx="2175300" cy="461400"/>
          </a:xfrm>
          <a:prstGeom prst="rect">
            <a:avLst/>
          </a:prstGeom>
          <a:solidFill>
            <a:schemeClr val="l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bas Neue"/>
              <a:buNone/>
              <a:defRPr sz="2500">
                <a:solidFill>
                  <a:schemeClr val="accent1"/>
                </a:solidFill>
                <a:latin typeface="Cormorant Garamond"/>
                <a:ea typeface="Cormorant Garamond"/>
                <a:cs typeface="Cormorant Garamond"/>
                <a:sym typeface="Cormorant Garamo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06" name="Google Shape;106;p23"/>
          <p:cNvSpPr txBox="1">
            <a:spLocks noGrp="1"/>
          </p:cNvSpPr>
          <p:nvPr>
            <p:ph type="subTitle" idx="6"/>
          </p:nvPr>
        </p:nvSpPr>
        <p:spPr>
          <a:xfrm>
            <a:off x="6255475" y="2077375"/>
            <a:ext cx="2175300" cy="461400"/>
          </a:xfrm>
          <a:prstGeom prst="rect">
            <a:avLst/>
          </a:prstGeom>
          <a:solidFill>
            <a:schemeClr val="l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bas Neue"/>
              <a:buNone/>
              <a:defRPr sz="2500">
                <a:solidFill>
                  <a:schemeClr val="accent1"/>
                </a:solidFill>
                <a:latin typeface="Cormorant Garamond"/>
                <a:ea typeface="Cormorant Garamond"/>
                <a:cs typeface="Cormorant Garamond"/>
                <a:sym typeface="Cormorant Garamo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07" name="Google Shape;107;p23"/>
          <p:cNvSpPr>
            <a:spLocks noGrp="1"/>
          </p:cNvSpPr>
          <p:nvPr>
            <p:ph type="pic" idx="7"/>
          </p:nvPr>
        </p:nvSpPr>
        <p:spPr>
          <a:xfrm>
            <a:off x="331050" y="3289350"/>
            <a:ext cx="8481900" cy="1539000"/>
          </a:xfrm>
          <a:prstGeom prst="rect">
            <a:avLst/>
          </a:prstGeom>
          <a:no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08"/>
        <p:cNvGrpSpPr/>
        <p:nvPr/>
      </p:nvGrpSpPr>
      <p:grpSpPr>
        <a:xfrm>
          <a:off x="0" y="0"/>
          <a:ext cx="0" cy="0"/>
          <a:chOff x="0" y="0"/>
          <a:chExt cx="0" cy="0"/>
        </a:xfrm>
      </p:grpSpPr>
      <p:sp>
        <p:nvSpPr>
          <p:cNvPr id="109" name="Google Shape;109;p24"/>
          <p:cNvSpPr txBox="1">
            <a:spLocks noGrp="1"/>
          </p:cNvSpPr>
          <p:nvPr>
            <p:ph type="title"/>
          </p:nvPr>
        </p:nvSpPr>
        <p:spPr>
          <a:xfrm>
            <a:off x="2424850" y="445025"/>
            <a:ext cx="6006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0" name="Google Shape;110;p24"/>
          <p:cNvSpPr txBox="1">
            <a:spLocks noGrp="1"/>
          </p:cNvSpPr>
          <p:nvPr>
            <p:ph type="subTitle" idx="1"/>
          </p:nvPr>
        </p:nvSpPr>
        <p:spPr>
          <a:xfrm>
            <a:off x="3282850" y="2079775"/>
            <a:ext cx="19782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1" name="Google Shape;111;p24"/>
          <p:cNvSpPr txBox="1">
            <a:spLocks noGrp="1"/>
          </p:cNvSpPr>
          <p:nvPr>
            <p:ph type="subTitle" idx="2"/>
          </p:nvPr>
        </p:nvSpPr>
        <p:spPr>
          <a:xfrm>
            <a:off x="6452576" y="2079775"/>
            <a:ext cx="19782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 name="Google Shape;112;p24"/>
          <p:cNvSpPr txBox="1">
            <a:spLocks noGrp="1"/>
          </p:cNvSpPr>
          <p:nvPr>
            <p:ph type="subTitle" idx="3"/>
          </p:nvPr>
        </p:nvSpPr>
        <p:spPr>
          <a:xfrm>
            <a:off x="3282850" y="3675275"/>
            <a:ext cx="19782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 name="Google Shape;113;p24"/>
          <p:cNvSpPr txBox="1">
            <a:spLocks noGrp="1"/>
          </p:cNvSpPr>
          <p:nvPr>
            <p:ph type="subTitle" idx="4"/>
          </p:nvPr>
        </p:nvSpPr>
        <p:spPr>
          <a:xfrm>
            <a:off x="6452576" y="3675275"/>
            <a:ext cx="19782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4" name="Google Shape;114;p24"/>
          <p:cNvSpPr txBox="1">
            <a:spLocks noGrp="1"/>
          </p:cNvSpPr>
          <p:nvPr>
            <p:ph type="subTitle" idx="5"/>
          </p:nvPr>
        </p:nvSpPr>
        <p:spPr>
          <a:xfrm>
            <a:off x="3282850" y="1679000"/>
            <a:ext cx="1978200" cy="4008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2500">
                <a:solidFill>
                  <a:schemeClr val="accent1"/>
                </a:solidFill>
                <a:latin typeface="Cormorant Garamond"/>
                <a:ea typeface="Cormorant Garamond"/>
                <a:cs typeface="Cormorant Garamond"/>
                <a:sym typeface="Cormorant Garamo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5" name="Google Shape;115;p24"/>
          <p:cNvSpPr txBox="1">
            <a:spLocks noGrp="1"/>
          </p:cNvSpPr>
          <p:nvPr>
            <p:ph type="subTitle" idx="6"/>
          </p:nvPr>
        </p:nvSpPr>
        <p:spPr>
          <a:xfrm>
            <a:off x="3282850" y="3274475"/>
            <a:ext cx="1978200" cy="4008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2500">
                <a:solidFill>
                  <a:schemeClr val="accent1"/>
                </a:solidFill>
                <a:latin typeface="Cormorant Garamond"/>
                <a:ea typeface="Cormorant Garamond"/>
                <a:cs typeface="Cormorant Garamond"/>
                <a:sym typeface="Cormorant Garamo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6" name="Google Shape;116;p24"/>
          <p:cNvSpPr txBox="1">
            <a:spLocks noGrp="1"/>
          </p:cNvSpPr>
          <p:nvPr>
            <p:ph type="subTitle" idx="7"/>
          </p:nvPr>
        </p:nvSpPr>
        <p:spPr>
          <a:xfrm>
            <a:off x="6452576" y="1679000"/>
            <a:ext cx="1978200" cy="4008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2500">
                <a:solidFill>
                  <a:schemeClr val="accent1"/>
                </a:solidFill>
                <a:latin typeface="Cormorant Garamond"/>
                <a:ea typeface="Cormorant Garamond"/>
                <a:cs typeface="Cormorant Garamond"/>
                <a:sym typeface="Cormorant Garamo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7" name="Google Shape;117;p24"/>
          <p:cNvSpPr txBox="1">
            <a:spLocks noGrp="1"/>
          </p:cNvSpPr>
          <p:nvPr>
            <p:ph type="subTitle" idx="8"/>
          </p:nvPr>
        </p:nvSpPr>
        <p:spPr>
          <a:xfrm>
            <a:off x="6452576" y="3274475"/>
            <a:ext cx="1978200" cy="4008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2500">
                <a:solidFill>
                  <a:schemeClr val="accent1"/>
                </a:solidFill>
                <a:latin typeface="Cormorant Garamond"/>
                <a:ea typeface="Cormorant Garamond"/>
                <a:cs typeface="Cormorant Garamond"/>
                <a:sym typeface="Cormorant Garamo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8" name="Google Shape;118;p24"/>
          <p:cNvSpPr>
            <a:spLocks noGrp="1"/>
          </p:cNvSpPr>
          <p:nvPr>
            <p:ph type="pic" idx="9"/>
          </p:nvPr>
        </p:nvSpPr>
        <p:spPr>
          <a:xfrm>
            <a:off x="331050" y="315300"/>
            <a:ext cx="1788900" cy="4512900"/>
          </a:xfrm>
          <a:prstGeom prst="rect">
            <a:avLst/>
          </a:prstGeom>
          <a:no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56"/>
        <p:cNvGrpSpPr/>
        <p:nvPr/>
      </p:nvGrpSpPr>
      <p:grpSpPr>
        <a:xfrm>
          <a:off x="0" y="0"/>
          <a:ext cx="0" cy="0"/>
          <a:chOff x="0" y="0"/>
          <a:chExt cx="0" cy="0"/>
        </a:xfrm>
      </p:grpSpPr>
      <p:grpSp>
        <p:nvGrpSpPr>
          <p:cNvPr id="157" name="Google Shape;157;p29"/>
          <p:cNvGrpSpPr/>
          <p:nvPr/>
        </p:nvGrpSpPr>
        <p:grpSpPr>
          <a:xfrm>
            <a:off x="3665708" y="-925492"/>
            <a:ext cx="1812584" cy="1812584"/>
            <a:chOff x="3392700" y="-1198500"/>
            <a:chExt cx="2358600" cy="2358600"/>
          </a:xfrm>
        </p:grpSpPr>
        <p:sp>
          <p:nvSpPr>
            <p:cNvPr id="158" name="Google Shape;158;p29"/>
            <p:cNvSpPr/>
            <p:nvPr/>
          </p:nvSpPr>
          <p:spPr>
            <a:xfrm>
              <a:off x="3392700" y="-1198500"/>
              <a:ext cx="2358600" cy="235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9"/>
            <p:cNvSpPr/>
            <p:nvPr/>
          </p:nvSpPr>
          <p:spPr>
            <a:xfrm>
              <a:off x="3608450" y="-982750"/>
              <a:ext cx="1927200" cy="19272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60"/>
        <p:cNvGrpSpPr/>
        <p:nvPr/>
      </p:nvGrpSpPr>
      <p:grpSpPr>
        <a:xfrm>
          <a:off x="0" y="0"/>
          <a:ext cx="0" cy="0"/>
          <a:chOff x="0" y="0"/>
          <a:chExt cx="0" cy="0"/>
        </a:xfrm>
      </p:grpSpPr>
      <p:grpSp>
        <p:nvGrpSpPr>
          <p:cNvPr id="161" name="Google Shape;161;p30"/>
          <p:cNvGrpSpPr/>
          <p:nvPr/>
        </p:nvGrpSpPr>
        <p:grpSpPr>
          <a:xfrm>
            <a:off x="-906292" y="1665458"/>
            <a:ext cx="1812584" cy="1812584"/>
            <a:chOff x="3392700" y="-1198500"/>
            <a:chExt cx="2358600" cy="2358600"/>
          </a:xfrm>
        </p:grpSpPr>
        <p:sp>
          <p:nvSpPr>
            <p:cNvPr id="162" name="Google Shape;162;p30"/>
            <p:cNvSpPr/>
            <p:nvPr/>
          </p:nvSpPr>
          <p:spPr>
            <a:xfrm>
              <a:off x="3392700" y="-1198500"/>
              <a:ext cx="2358600" cy="23586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0"/>
            <p:cNvSpPr/>
            <p:nvPr/>
          </p:nvSpPr>
          <p:spPr>
            <a:xfrm>
              <a:off x="3608450" y="-982750"/>
              <a:ext cx="1927200" cy="19272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Google Shape;164;p30"/>
          <p:cNvGrpSpPr/>
          <p:nvPr/>
        </p:nvGrpSpPr>
        <p:grpSpPr>
          <a:xfrm>
            <a:off x="8237708" y="1665458"/>
            <a:ext cx="1812584" cy="1812584"/>
            <a:chOff x="3392700" y="-1198500"/>
            <a:chExt cx="2358600" cy="2358600"/>
          </a:xfrm>
        </p:grpSpPr>
        <p:sp>
          <p:nvSpPr>
            <p:cNvPr id="165" name="Google Shape;165;p30"/>
            <p:cNvSpPr/>
            <p:nvPr/>
          </p:nvSpPr>
          <p:spPr>
            <a:xfrm>
              <a:off x="3392700" y="-1198500"/>
              <a:ext cx="2358600" cy="23586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0"/>
            <p:cNvSpPr/>
            <p:nvPr/>
          </p:nvSpPr>
          <p:spPr>
            <a:xfrm>
              <a:off x="3608450" y="-982750"/>
              <a:ext cx="1927200" cy="19272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a:spLocks noGrp="1"/>
          </p:cNvSpPr>
          <p:nvPr>
            <p:ph type="pic" idx="2"/>
          </p:nvPr>
        </p:nvSpPr>
        <p:spPr>
          <a:xfrm>
            <a:off x="331050" y="315300"/>
            <a:ext cx="8481900" cy="4512900"/>
          </a:xfrm>
          <a:prstGeom prst="rect">
            <a:avLst/>
          </a:prstGeom>
          <a:noFill/>
          <a:ln>
            <a:noFill/>
          </a:ln>
        </p:spPr>
      </p:sp>
      <p:sp>
        <p:nvSpPr>
          <p:cNvPr id="14" name="Google Shape;14;p3"/>
          <p:cNvSpPr txBox="1">
            <a:spLocks noGrp="1"/>
          </p:cNvSpPr>
          <p:nvPr>
            <p:ph type="title"/>
          </p:nvPr>
        </p:nvSpPr>
        <p:spPr>
          <a:xfrm>
            <a:off x="3159205" y="3453800"/>
            <a:ext cx="4105200" cy="700200"/>
          </a:xfrm>
          <a:prstGeom prst="rect">
            <a:avLst/>
          </a:prstGeom>
          <a:solidFill>
            <a:schemeClr val="lt1"/>
          </a:solidFill>
        </p:spPr>
        <p:txBody>
          <a:bodyPr spcFirstLastPara="1" wrap="square" lIns="91425" tIns="91425" rIns="91425" bIns="91425" anchor="ctr" anchorCtr="0">
            <a:noAutofit/>
          </a:bodyPr>
          <a:lstStyle>
            <a:lvl1pPr lvl="0" algn="ctr">
              <a:spcBef>
                <a:spcPts val="0"/>
              </a:spcBef>
              <a:spcAft>
                <a:spcPts val="0"/>
              </a:spcAft>
              <a:buSzPts val="3600"/>
              <a:buNone/>
              <a:defRPr sz="4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title" idx="3" hasCustomPrompt="1"/>
          </p:nvPr>
        </p:nvSpPr>
        <p:spPr>
          <a:xfrm>
            <a:off x="1879600" y="3453800"/>
            <a:ext cx="1279500" cy="11430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6" name="Google Shape;16;p3"/>
          <p:cNvSpPr txBox="1">
            <a:spLocks noGrp="1"/>
          </p:cNvSpPr>
          <p:nvPr>
            <p:ph type="subTitle" idx="1"/>
          </p:nvPr>
        </p:nvSpPr>
        <p:spPr>
          <a:xfrm>
            <a:off x="3156050" y="4153999"/>
            <a:ext cx="4105200" cy="442800"/>
          </a:xfrm>
          <a:prstGeom prst="rect">
            <a:avLst/>
          </a:prstGeom>
          <a:solidFill>
            <a:schemeClr val="l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accen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4627175" y="814225"/>
            <a:ext cx="3803700" cy="121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 name="Google Shape;31;p7"/>
          <p:cNvSpPr txBox="1">
            <a:spLocks noGrp="1"/>
          </p:cNvSpPr>
          <p:nvPr>
            <p:ph type="subTitle" idx="1"/>
          </p:nvPr>
        </p:nvSpPr>
        <p:spPr>
          <a:xfrm>
            <a:off x="4627175" y="2030975"/>
            <a:ext cx="3803700" cy="22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600"/>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
        <p:nvSpPr>
          <p:cNvPr id="32" name="Google Shape;32;p7"/>
          <p:cNvSpPr>
            <a:spLocks noGrp="1"/>
          </p:cNvSpPr>
          <p:nvPr>
            <p:ph type="pic" idx="2"/>
          </p:nvPr>
        </p:nvSpPr>
        <p:spPr>
          <a:xfrm>
            <a:off x="331050" y="315300"/>
            <a:ext cx="3803700" cy="4512900"/>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a:spLocks noGrp="1"/>
          </p:cNvSpPr>
          <p:nvPr>
            <p:ph type="pic" idx="2"/>
          </p:nvPr>
        </p:nvSpPr>
        <p:spPr>
          <a:xfrm>
            <a:off x="331050" y="315300"/>
            <a:ext cx="8481900" cy="4512900"/>
          </a:xfrm>
          <a:prstGeom prst="rect">
            <a:avLst/>
          </a:prstGeom>
          <a:noFill/>
          <a:ln>
            <a:noFill/>
          </a:ln>
        </p:spPr>
      </p:sp>
      <p:sp>
        <p:nvSpPr>
          <p:cNvPr id="38" name="Google Shape;38;p9"/>
          <p:cNvSpPr txBox="1">
            <a:spLocks noGrp="1"/>
          </p:cNvSpPr>
          <p:nvPr>
            <p:ph type="title"/>
          </p:nvPr>
        </p:nvSpPr>
        <p:spPr>
          <a:xfrm>
            <a:off x="1933125" y="1505850"/>
            <a:ext cx="5277900" cy="1460700"/>
          </a:xfrm>
          <a:prstGeom prst="rect">
            <a:avLst/>
          </a:prstGeom>
          <a:solidFill>
            <a:schemeClr val="lt1"/>
          </a:solidFill>
        </p:spPr>
        <p:txBody>
          <a:bodyPr spcFirstLastPara="1" wrap="square" lIns="91425" tIns="91425" rIns="91425" bIns="91425" anchor="b" anchorCtr="0">
            <a:noAutofit/>
          </a:bodyPr>
          <a:lstStyle>
            <a:lvl1pPr lvl="0" algn="ctr" rtl="0">
              <a:spcBef>
                <a:spcPts val="0"/>
              </a:spcBef>
              <a:spcAft>
                <a:spcPts val="0"/>
              </a:spcAft>
              <a:buSzPts val="3500"/>
              <a:buNone/>
              <a:defRPr sz="96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39" name="Google Shape;39;p9"/>
          <p:cNvSpPr txBox="1">
            <a:spLocks noGrp="1"/>
          </p:cNvSpPr>
          <p:nvPr>
            <p:ph type="subTitle" idx="1"/>
          </p:nvPr>
        </p:nvSpPr>
        <p:spPr>
          <a:xfrm>
            <a:off x="1933125" y="2966550"/>
            <a:ext cx="5277900" cy="6711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7"/>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48"/>
        <p:cNvGrpSpPr/>
        <p:nvPr/>
      </p:nvGrpSpPr>
      <p:grpSpPr>
        <a:xfrm>
          <a:off x="0" y="0"/>
          <a:ext cx="0" cy="0"/>
          <a:chOff x="0" y="0"/>
          <a:chExt cx="0" cy="0"/>
        </a:xfrm>
      </p:grpSpPr>
      <p:sp>
        <p:nvSpPr>
          <p:cNvPr id="49" name="Google Shape;49;p13"/>
          <p:cNvSpPr txBox="1">
            <a:spLocks noGrp="1"/>
          </p:cNvSpPr>
          <p:nvPr>
            <p:ph type="title"/>
          </p:nvPr>
        </p:nvSpPr>
        <p:spPr>
          <a:xfrm>
            <a:off x="3613450" y="445025"/>
            <a:ext cx="4810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0" name="Google Shape;50;p13"/>
          <p:cNvSpPr txBox="1">
            <a:spLocks noGrp="1"/>
          </p:cNvSpPr>
          <p:nvPr>
            <p:ph type="subTitle" idx="1"/>
          </p:nvPr>
        </p:nvSpPr>
        <p:spPr>
          <a:xfrm>
            <a:off x="3613450" y="2237904"/>
            <a:ext cx="23088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 name="Google Shape;51;p13"/>
          <p:cNvSpPr txBox="1">
            <a:spLocks noGrp="1"/>
          </p:cNvSpPr>
          <p:nvPr>
            <p:ph type="subTitle" idx="2"/>
          </p:nvPr>
        </p:nvSpPr>
        <p:spPr>
          <a:xfrm>
            <a:off x="6115235" y="2237904"/>
            <a:ext cx="23088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 name="Google Shape;52;p13"/>
          <p:cNvSpPr txBox="1">
            <a:spLocks noGrp="1"/>
          </p:cNvSpPr>
          <p:nvPr>
            <p:ph type="subTitle" idx="3"/>
          </p:nvPr>
        </p:nvSpPr>
        <p:spPr>
          <a:xfrm>
            <a:off x="6115240" y="4030773"/>
            <a:ext cx="23088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 name="Google Shape;53;p13"/>
          <p:cNvSpPr txBox="1">
            <a:spLocks noGrp="1"/>
          </p:cNvSpPr>
          <p:nvPr>
            <p:ph type="subTitle" idx="4"/>
          </p:nvPr>
        </p:nvSpPr>
        <p:spPr>
          <a:xfrm>
            <a:off x="3613450" y="4030798"/>
            <a:ext cx="23088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 name="Google Shape;54;p13"/>
          <p:cNvSpPr txBox="1">
            <a:spLocks noGrp="1"/>
          </p:cNvSpPr>
          <p:nvPr>
            <p:ph type="title" idx="5" hasCustomPrompt="1"/>
          </p:nvPr>
        </p:nvSpPr>
        <p:spPr>
          <a:xfrm>
            <a:off x="3613450" y="1153100"/>
            <a:ext cx="771300" cy="484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5" name="Google Shape;55;p13"/>
          <p:cNvSpPr txBox="1">
            <a:spLocks noGrp="1"/>
          </p:cNvSpPr>
          <p:nvPr>
            <p:ph type="title" idx="6" hasCustomPrompt="1"/>
          </p:nvPr>
        </p:nvSpPr>
        <p:spPr>
          <a:xfrm>
            <a:off x="6115235" y="2945971"/>
            <a:ext cx="771300" cy="4848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6" name="Google Shape;56;p13"/>
          <p:cNvSpPr txBox="1">
            <a:spLocks noGrp="1"/>
          </p:cNvSpPr>
          <p:nvPr>
            <p:ph type="title" idx="7" hasCustomPrompt="1"/>
          </p:nvPr>
        </p:nvSpPr>
        <p:spPr>
          <a:xfrm>
            <a:off x="6115235" y="1153100"/>
            <a:ext cx="771300" cy="484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7" name="Google Shape;57;p13"/>
          <p:cNvSpPr txBox="1">
            <a:spLocks noGrp="1"/>
          </p:cNvSpPr>
          <p:nvPr>
            <p:ph type="title" idx="8" hasCustomPrompt="1"/>
          </p:nvPr>
        </p:nvSpPr>
        <p:spPr>
          <a:xfrm>
            <a:off x="3613450" y="2945989"/>
            <a:ext cx="771300" cy="4848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8" name="Google Shape;58;p13"/>
          <p:cNvSpPr txBox="1">
            <a:spLocks noGrp="1"/>
          </p:cNvSpPr>
          <p:nvPr>
            <p:ph type="subTitle" idx="9"/>
          </p:nvPr>
        </p:nvSpPr>
        <p:spPr>
          <a:xfrm>
            <a:off x="3613450" y="1753103"/>
            <a:ext cx="2308800" cy="484800"/>
          </a:xfrm>
          <a:prstGeom prst="rect">
            <a:avLst/>
          </a:prstGeom>
          <a:solidFill>
            <a:schemeClr val="lt2"/>
          </a:solidFill>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500">
                <a:solidFill>
                  <a:schemeClr val="accent1"/>
                </a:solidFill>
                <a:latin typeface="Cormorant Garamond"/>
                <a:ea typeface="Cormorant Garamond"/>
                <a:cs typeface="Cormorant Garamond"/>
                <a:sym typeface="Cormorant Garamon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9" name="Google Shape;59;p13"/>
          <p:cNvSpPr txBox="1">
            <a:spLocks noGrp="1"/>
          </p:cNvSpPr>
          <p:nvPr>
            <p:ph type="subTitle" idx="13"/>
          </p:nvPr>
        </p:nvSpPr>
        <p:spPr>
          <a:xfrm>
            <a:off x="6115238" y="1753103"/>
            <a:ext cx="2308800" cy="484800"/>
          </a:xfrm>
          <a:prstGeom prst="rect">
            <a:avLst/>
          </a:prstGeom>
          <a:solidFill>
            <a:schemeClr val="lt2"/>
          </a:solidFill>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500">
                <a:solidFill>
                  <a:schemeClr val="accent1"/>
                </a:solidFill>
                <a:latin typeface="Cormorant Garamond"/>
                <a:ea typeface="Cormorant Garamond"/>
                <a:cs typeface="Cormorant Garamond"/>
                <a:sym typeface="Cormorant Garamon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0" name="Google Shape;60;p13"/>
          <p:cNvSpPr txBox="1">
            <a:spLocks noGrp="1"/>
          </p:cNvSpPr>
          <p:nvPr>
            <p:ph type="subTitle" idx="14"/>
          </p:nvPr>
        </p:nvSpPr>
        <p:spPr>
          <a:xfrm>
            <a:off x="3613450" y="3545967"/>
            <a:ext cx="2308800" cy="484800"/>
          </a:xfrm>
          <a:prstGeom prst="rect">
            <a:avLst/>
          </a:prstGeom>
          <a:solidFill>
            <a:schemeClr val="lt2"/>
          </a:solidFill>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500">
                <a:solidFill>
                  <a:schemeClr val="accent1"/>
                </a:solidFill>
                <a:latin typeface="Cormorant Garamond"/>
                <a:ea typeface="Cormorant Garamond"/>
                <a:cs typeface="Cormorant Garamond"/>
                <a:sym typeface="Cormorant Garamon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1" name="Google Shape;61;p13"/>
          <p:cNvSpPr txBox="1">
            <a:spLocks noGrp="1"/>
          </p:cNvSpPr>
          <p:nvPr>
            <p:ph type="subTitle" idx="15"/>
          </p:nvPr>
        </p:nvSpPr>
        <p:spPr>
          <a:xfrm>
            <a:off x="6115238" y="3546032"/>
            <a:ext cx="2308800" cy="484800"/>
          </a:xfrm>
          <a:prstGeom prst="rect">
            <a:avLst/>
          </a:prstGeom>
          <a:solidFill>
            <a:schemeClr val="lt2"/>
          </a:solidFill>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500">
                <a:solidFill>
                  <a:schemeClr val="accent1"/>
                </a:solidFill>
                <a:latin typeface="Cormorant Garamond"/>
                <a:ea typeface="Cormorant Garamond"/>
                <a:cs typeface="Cormorant Garamond"/>
                <a:sym typeface="Cormorant Garamon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2" name="Google Shape;62;p13"/>
          <p:cNvSpPr>
            <a:spLocks noGrp="1"/>
          </p:cNvSpPr>
          <p:nvPr>
            <p:ph type="pic" idx="16"/>
          </p:nvPr>
        </p:nvSpPr>
        <p:spPr>
          <a:xfrm>
            <a:off x="331050" y="315300"/>
            <a:ext cx="2790300" cy="4512900"/>
          </a:xfrm>
          <a:prstGeom prst="rect">
            <a:avLst/>
          </a:prstGeom>
          <a:no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86"/>
        <p:cNvGrpSpPr/>
        <p:nvPr/>
      </p:nvGrpSpPr>
      <p:grpSpPr>
        <a:xfrm>
          <a:off x="0" y="0"/>
          <a:ext cx="0" cy="0"/>
          <a:chOff x="0" y="0"/>
          <a:chExt cx="0" cy="0"/>
        </a:xfrm>
      </p:grpSpPr>
      <p:sp>
        <p:nvSpPr>
          <p:cNvPr id="87" name="Google Shape;87;p21"/>
          <p:cNvSpPr txBox="1">
            <a:spLocks noGrp="1"/>
          </p:cNvSpPr>
          <p:nvPr>
            <p:ph type="title"/>
          </p:nvPr>
        </p:nvSpPr>
        <p:spPr>
          <a:xfrm>
            <a:off x="713225" y="445025"/>
            <a:ext cx="4689900" cy="1036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8" name="Google Shape;88;p21"/>
          <p:cNvSpPr txBox="1">
            <a:spLocks noGrp="1"/>
          </p:cNvSpPr>
          <p:nvPr>
            <p:ph type="subTitle" idx="1"/>
          </p:nvPr>
        </p:nvSpPr>
        <p:spPr>
          <a:xfrm>
            <a:off x="713225" y="2227222"/>
            <a:ext cx="3529800" cy="863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 name="Google Shape;89;p21"/>
          <p:cNvSpPr txBox="1">
            <a:spLocks noGrp="1"/>
          </p:cNvSpPr>
          <p:nvPr>
            <p:ph type="subTitle" idx="2"/>
          </p:nvPr>
        </p:nvSpPr>
        <p:spPr>
          <a:xfrm>
            <a:off x="713225" y="3664700"/>
            <a:ext cx="3529800" cy="863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0" name="Google Shape;90;p21"/>
          <p:cNvSpPr txBox="1">
            <a:spLocks noGrp="1"/>
          </p:cNvSpPr>
          <p:nvPr>
            <p:ph type="subTitle" idx="3"/>
          </p:nvPr>
        </p:nvSpPr>
        <p:spPr>
          <a:xfrm>
            <a:off x="713225" y="3310101"/>
            <a:ext cx="3529800" cy="430800"/>
          </a:xfrm>
          <a:prstGeom prst="rect">
            <a:avLst/>
          </a:prstGeom>
          <a:solidFill>
            <a:schemeClr val="lt2"/>
          </a:solidFill>
        </p:spPr>
        <p:txBody>
          <a:bodyPr spcFirstLastPara="1" wrap="square" lIns="91425" tIns="91425" rIns="91425" bIns="91425" anchor="ctr" anchorCtr="0">
            <a:noAutofit/>
          </a:bodyPr>
          <a:lstStyle>
            <a:lvl1pPr lvl="0" algn="r" rtl="0">
              <a:lnSpc>
                <a:spcPct val="100000"/>
              </a:lnSpc>
              <a:spcBef>
                <a:spcPts val="0"/>
              </a:spcBef>
              <a:spcAft>
                <a:spcPts val="0"/>
              </a:spcAft>
              <a:buSzPts val="2400"/>
              <a:buFont typeface="Bebas Neue"/>
              <a:buNone/>
              <a:defRPr sz="2500">
                <a:solidFill>
                  <a:schemeClr val="accent1"/>
                </a:solidFill>
                <a:latin typeface="Cormorant Garamond"/>
                <a:ea typeface="Cormorant Garamond"/>
                <a:cs typeface="Cormorant Garamond"/>
                <a:sym typeface="Cormorant Garamo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91" name="Google Shape;91;p21"/>
          <p:cNvSpPr txBox="1">
            <a:spLocks noGrp="1"/>
          </p:cNvSpPr>
          <p:nvPr>
            <p:ph type="subTitle" idx="4"/>
          </p:nvPr>
        </p:nvSpPr>
        <p:spPr>
          <a:xfrm>
            <a:off x="713225" y="1872625"/>
            <a:ext cx="3529800" cy="430800"/>
          </a:xfrm>
          <a:prstGeom prst="rect">
            <a:avLst/>
          </a:prstGeom>
          <a:solidFill>
            <a:schemeClr val="lt2"/>
          </a:solidFill>
        </p:spPr>
        <p:txBody>
          <a:bodyPr spcFirstLastPara="1" wrap="square" lIns="91425" tIns="91425" rIns="91425" bIns="91425" anchor="ctr" anchorCtr="0">
            <a:noAutofit/>
          </a:bodyPr>
          <a:lstStyle>
            <a:lvl1pPr lvl="0" algn="r" rtl="0">
              <a:lnSpc>
                <a:spcPct val="100000"/>
              </a:lnSpc>
              <a:spcBef>
                <a:spcPts val="0"/>
              </a:spcBef>
              <a:spcAft>
                <a:spcPts val="0"/>
              </a:spcAft>
              <a:buSzPts val="2400"/>
              <a:buFont typeface="Bebas Neue"/>
              <a:buNone/>
              <a:defRPr sz="2500">
                <a:solidFill>
                  <a:schemeClr val="accent1"/>
                </a:solidFill>
                <a:latin typeface="Cormorant Garamond"/>
                <a:ea typeface="Cormorant Garamond"/>
                <a:cs typeface="Cormorant Garamond"/>
                <a:sym typeface="Cormorant Garamo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92" name="Google Shape;92;p21"/>
          <p:cNvSpPr>
            <a:spLocks noGrp="1"/>
          </p:cNvSpPr>
          <p:nvPr>
            <p:ph type="pic" idx="5"/>
          </p:nvPr>
        </p:nvSpPr>
        <p:spPr>
          <a:xfrm>
            <a:off x="5860325" y="315300"/>
            <a:ext cx="2570400" cy="4512900"/>
          </a:xfrm>
          <a:prstGeom prst="rect">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93"/>
        <p:cNvGrpSpPr/>
        <p:nvPr/>
      </p:nvGrpSpPr>
      <p:grpSpPr>
        <a:xfrm>
          <a:off x="0" y="0"/>
          <a:ext cx="0" cy="0"/>
          <a:chOff x="0" y="0"/>
          <a:chExt cx="0" cy="0"/>
        </a:xfrm>
      </p:grpSpPr>
      <p:sp>
        <p:nvSpPr>
          <p:cNvPr id="94" name="Google Shape;94;p22"/>
          <p:cNvSpPr txBox="1">
            <a:spLocks noGrp="1"/>
          </p:cNvSpPr>
          <p:nvPr>
            <p:ph type="title"/>
          </p:nvPr>
        </p:nvSpPr>
        <p:spPr>
          <a:xfrm>
            <a:off x="720000" y="445025"/>
            <a:ext cx="3062100" cy="572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5" name="Google Shape;95;p22"/>
          <p:cNvSpPr txBox="1">
            <a:spLocks noGrp="1"/>
          </p:cNvSpPr>
          <p:nvPr>
            <p:ph type="subTitle" idx="1"/>
          </p:nvPr>
        </p:nvSpPr>
        <p:spPr>
          <a:xfrm>
            <a:off x="720000" y="3016200"/>
            <a:ext cx="3062100" cy="15879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 name="Google Shape;96;p22"/>
          <p:cNvSpPr txBox="1">
            <a:spLocks noGrp="1"/>
          </p:cNvSpPr>
          <p:nvPr>
            <p:ph type="subTitle" idx="2"/>
          </p:nvPr>
        </p:nvSpPr>
        <p:spPr>
          <a:xfrm>
            <a:off x="720000" y="1241862"/>
            <a:ext cx="3062100" cy="15879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 name="Google Shape;97;p22"/>
          <p:cNvSpPr>
            <a:spLocks noGrp="1"/>
          </p:cNvSpPr>
          <p:nvPr>
            <p:ph type="pic" idx="3"/>
          </p:nvPr>
        </p:nvSpPr>
        <p:spPr>
          <a:xfrm>
            <a:off x="4454375" y="2739525"/>
            <a:ext cx="4358700" cy="2088600"/>
          </a:xfrm>
          <a:prstGeom prst="rect">
            <a:avLst/>
          </a:prstGeom>
          <a:noFill/>
          <a:ln>
            <a:noFill/>
          </a:ln>
        </p:spPr>
      </p:sp>
      <p:sp>
        <p:nvSpPr>
          <p:cNvPr id="98" name="Google Shape;98;p22"/>
          <p:cNvSpPr>
            <a:spLocks noGrp="1"/>
          </p:cNvSpPr>
          <p:nvPr>
            <p:ph type="pic" idx="4"/>
          </p:nvPr>
        </p:nvSpPr>
        <p:spPr>
          <a:xfrm>
            <a:off x="4454375" y="315300"/>
            <a:ext cx="4358700" cy="2088600"/>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Cormorant Garamond"/>
              <a:buNone/>
              <a:defRPr sz="3500">
                <a:solidFill>
                  <a:schemeClr val="dk1"/>
                </a:solidFill>
                <a:latin typeface="Cormorant Garamond"/>
                <a:ea typeface="Cormorant Garamond"/>
                <a:cs typeface="Cormorant Garamond"/>
                <a:sym typeface="Cormorant Garamond"/>
              </a:defRPr>
            </a:lvl1pPr>
            <a:lvl2pPr lvl="1" rtl="0">
              <a:spcBef>
                <a:spcPts val="0"/>
              </a:spcBef>
              <a:spcAft>
                <a:spcPts val="0"/>
              </a:spcAft>
              <a:buClr>
                <a:schemeClr val="dk1"/>
              </a:buClr>
              <a:buSzPts val="3000"/>
              <a:buFont typeface="Cormorant Garamond"/>
              <a:buNone/>
              <a:defRPr sz="3000">
                <a:solidFill>
                  <a:schemeClr val="dk1"/>
                </a:solidFill>
                <a:latin typeface="Cormorant Garamond"/>
                <a:ea typeface="Cormorant Garamond"/>
                <a:cs typeface="Cormorant Garamond"/>
                <a:sym typeface="Cormorant Garamond"/>
              </a:defRPr>
            </a:lvl2pPr>
            <a:lvl3pPr lvl="2" rtl="0">
              <a:spcBef>
                <a:spcPts val="0"/>
              </a:spcBef>
              <a:spcAft>
                <a:spcPts val="0"/>
              </a:spcAft>
              <a:buClr>
                <a:schemeClr val="dk1"/>
              </a:buClr>
              <a:buSzPts val="3000"/>
              <a:buFont typeface="Cormorant Garamond"/>
              <a:buNone/>
              <a:defRPr sz="3000">
                <a:solidFill>
                  <a:schemeClr val="dk1"/>
                </a:solidFill>
                <a:latin typeface="Cormorant Garamond"/>
                <a:ea typeface="Cormorant Garamond"/>
                <a:cs typeface="Cormorant Garamond"/>
                <a:sym typeface="Cormorant Garamond"/>
              </a:defRPr>
            </a:lvl3pPr>
            <a:lvl4pPr lvl="3" rtl="0">
              <a:spcBef>
                <a:spcPts val="0"/>
              </a:spcBef>
              <a:spcAft>
                <a:spcPts val="0"/>
              </a:spcAft>
              <a:buClr>
                <a:schemeClr val="dk1"/>
              </a:buClr>
              <a:buSzPts val="3000"/>
              <a:buFont typeface="Cormorant Garamond"/>
              <a:buNone/>
              <a:defRPr sz="3000">
                <a:solidFill>
                  <a:schemeClr val="dk1"/>
                </a:solidFill>
                <a:latin typeface="Cormorant Garamond"/>
                <a:ea typeface="Cormorant Garamond"/>
                <a:cs typeface="Cormorant Garamond"/>
                <a:sym typeface="Cormorant Garamond"/>
              </a:defRPr>
            </a:lvl4pPr>
            <a:lvl5pPr lvl="4" rtl="0">
              <a:spcBef>
                <a:spcPts val="0"/>
              </a:spcBef>
              <a:spcAft>
                <a:spcPts val="0"/>
              </a:spcAft>
              <a:buClr>
                <a:schemeClr val="dk1"/>
              </a:buClr>
              <a:buSzPts val="3000"/>
              <a:buFont typeface="Cormorant Garamond"/>
              <a:buNone/>
              <a:defRPr sz="3000">
                <a:solidFill>
                  <a:schemeClr val="dk1"/>
                </a:solidFill>
                <a:latin typeface="Cormorant Garamond"/>
                <a:ea typeface="Cormorant Garamond"/>
                <a:cs typeface="Cormorant Garamond"/>
                <a:sym typeface="Cormorant Garamond"/>
              </a:defRPr>
            </a:lvl5pPr>
            <a:lvl6pPr lvl="5" rtl="0">
              <a:spcBef>
                <a:spcPts val="0"/>
              </a:spcBef>
              <a:spcAft>
                <a:spcPts val="0"/>
              </a:spcAft>
              <a:buClr>
                <a:schemeClr val="dk1"/>
              </a:buClr>
              <a:buSzPts val="3000"/>
              <a:buFont typeface="Cormorant Garamond"/>
              <a:buNone/>
              <a:defRPr sz="3000">
                <a:solidFill>
                  <a:schemeClr val="dk1"/>
                </a:solidFill>
                <a:latin typeface="Cormorant Garamond"/>
                <a:ea typeface="Cormorant Garamond"/>
                <a:cs typeface="Cormorant Garamond"/>
                <a:sym typeface="Cormorant Garamond"/>
              </a:defRPr>
            </a:lvl6pPr>
            <a:lvl7pPr lvl="6" rtl="0">
              <a:spcBef>
                <a:spcPts val="0"/>
              </a:spcBef>
              <a:spcAft>
                <a:spcPts val="0"/>
              </a:spcAft>
              <a:buClr>
                <a:schemeClr val="dk1"/>
              </a:buClr>
              <a:buSzPts val="3000"/>
              <a:buFont typeface="Cormorant Garamond"/>
              <a:buNone/>
              <a:defRPr sz="3000">
                <a:solidFill>
                  <a:schemeClr val="dk1"/>
                </a:solidFill>
                <a:latin typeface="Cormorant Garamond"/>
                <a:ea typeface="Cormorant Garamond"/>
                <a:cs typeface="Cormorant Garamond"/>
                <a:sym typeface="Cormorant Garamond"/>
              </a:defRPr>
            </a:lvl7pPr>
            <a:lvl8pPr lvl="7" rtl="0">
              <a:spcBef>
                <a:spcPts val="0"/>
              </a:spcBef>
              <a:spcAft>
                <a:spcPts val="0"/>
              </a:spcAft>
              <a:buClr>
                <a:schemeClr val="dk1"/>
              </a:buClr>
              <a:buSzPts val="3000"/>
              <a:buFont typeface="Cormorant Garamond"/>
              <a:buNone/>
              <a:defRPr sz="3000">
                <a:solidFill>
                  <a:schemeClr val="dk1"/>
                </a:solidFill>
                <a:latin typeface="Cormorant Garamond"/>
                <a:ea typeface="Cormorant Garamond"/>
                <a:cs typeface="Cormorant Garamond"/>
                <a:sym typeface="Cormorant Garamond"/>
              </a:defRPr>
            </a:lvl8pPr>
            <a:lvl9pPr lvl="8" rtl="0">
              <a:spcBef>
                <a:spcPts val="0"/>
              </a:spcBef>
              <a:spcAft>
                <a:spcPts val="0"/>
              </a:spcAft>
              <a:buClr>
                <a:schemeClr val="dk1"/>
              </a:buClr>
              <a:buSzPts val="3000"/>
              <a:buFont typeface="Cormorant Garamond"/>
              <a:buNone/>
              <a:defRPr sz="3000">
                <a:solidFill>
                  <a:schemeClr val="dk1"/>
                </a:solidFill>
                <a:latin typeface="Cormorant Garamond"/>
                <a:ea typeface="Cormorant Garamond"/>
                <a:cs typeface="Cormorant Garamond"/>
                <a:sym typeface="Cormorant Garamond"/>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1pPr>
            <a:lvl2pPr marL="914400" lvl="1" indent="-317500">
              <a:lnSpc>
                <a:spcPct val="100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2pPr>
            <a:lvl3pPr marL="1371600" lvl="2" indent="-317500">
              <a:lnSpc>
                <a:spcPct val="100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3pPr>
            <a:lvl4pPr marL="1828800" lvl="3" indent="-317500">
              <a:lnSpc>
                <a:spcPct val="100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4pPr>
            <a:lvl5pPr marL="2286000" lvl="4" indent="-317500">
              <a:lnSpc>
                <a:spcPct val="100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5pPr>
            <a:lvl6pPr marL="2743200" lvl="5" indent="-317500">
              <a:lnSpc>
                <a:spcPct val="100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6pPr>
            <a:lvl7pPr marL="3200400" lvl="6" indent="-317500">
              <a:lnSpc>
                <a:spcPct val="100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7pPr>
            <a:lvl8pPr marL="3657600" lvl="7" indent="-317500">
              <a:lnSpc>
                <a:spcPct val="100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8pPr>
            <a:lvl9pPr marL="4114800" lvl="8" indent="-317500">
              <a:lnSpc>
                <a:spcPct val="100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5" r:id="rId5"/>
    <p:sldLayoutId id="2147483658" r:id="rId6"/>
    <p:sldLayoutId id="2147483659" r:id="rId7"/>
    <p:sldLayoutId id="2147483667" r:id="rId8"/>
    <p:sldLayoutId id="2147483668" r:id="rId9"/>
    <p:sldLayoutId id="2147483669" r:id="rId10"/>
    <p:sldLayoutId id="2147483670" r:id="rId11"/>
    <p:sldLayoutId id="2147483675" r:id="rId12"/>
    <p:sldLayoutId id="2147483676"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microsoft.com/office/2007/relationships/hdphoto" Target="../media/hdphoto3.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2.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6">
          <a:extLst>
            <a:ext uri="{FF2B5EF4-FFF2-40B4-BE49-F238E27FC236}">
              <a16:creationId xmlns:a16="http://schemas.microsoft.com/office/drawing/2014/main" id="{17860DFC-9160-B2F6-7403-C663560FB356}"/>
            </a:ext>
          </a:extLst>
        </p:cNvPr>
        <p:cNvGrpSpPr/>
        <p:nvPr/>
      </p:nvGrpSpPr>
      <p:grpSpPr>
        <a:xfrm>
          <a:off x="0" y="0"/>
          <a:ext cx="0" cy="0"/>
          <a:chOff x="0" y="0"/>
          <a:chExt cx="0" cy="0"/>
        </a:xfrm>
      </p:grpSpPr>
      <p:pic>
        <p:nvPicPr>
          <p:cNvPr id="14" name="Google Shape;217;p37">
            <a:extLst>
              <a:ext uri="{FF2B5EF4-FFF2-40B4-BE49-F238E27FC236}">
                <a16:creationId xmlns:a16="http://schemas.microsoft.com/office/drawing/2014/main" id="{B2138F0D-0DBC-9D7E-93CC-776D653B1C73}"/>
              </a:ext>
            </a:extLst>
          </p:cNvPr>
          <p:cNvPicPr preferRelativeResize="0">
            <a:picLocks/>
          </p:cNvPicPr>
          <p:nvPr/>
        </p:nvPicPr>
        <p:blipFill rotWithShape="1">
          <a:blip r:embed="rId3">
            <a:alphaModFix/>
          </a:blip>
          <a:srcRect t="10147" b="10139"/>
          <a:stretch/>
        </p:blipFill>
        <p:spPr>
          <a:xfrm>
            <a:off x="331050" y="315300"/>
            <a:ext cx="8481900" cy="4512901"/>
          </a:xfrm>
          <a:prstGeom prst="rect">
            <a:avLst/>
          </a:prstGeom>
          <a:noFill/>
          <a:ln>
            <a:noFill/>
          </a:ln>
        </p:spPr>
      </p:pic>
      <p:sp>
        <p:nvSpPr>
          <p:cNvPr id="178" name="Google Shape;178;p34">
            <a:extLst>
              <a:ext uri="{FF2B5EF4-FFF2-40B4-BE49-F238E27FC236}">
                <a16:creationId xmlns:a16="http://schemas.microsoft.com/office/drawing/2014/main" id="{A00A79FC-BEBA-0E9C-3F35-F8994CE20F02}"/>
              </a:ext>
            </a:extLst>
          </p:cNvPr>
          <p:cNvSpPr txBox="1">
            <a:spLocks noGrp="1"/>
          </p:cNvSpPr>
          <p:nvPr>
            <p:ph type="ctrTitle"/>
          </p:nvPr>
        </p:nvSpPr>
        <p:spPr>
          <a:xfrm>
            <a:off x="1244550" y="1273705"/>
            <a:ext cx="6654900" cy="3196822"/>
          </a:xfrm>
          <a:prstGeom prst="rect">
            <a:avLst/>
          </a:prstGeom>
        </p:spPr>
        <p:txBody>
          <a:bodyPr spcFirstLastPara="1" wrap="square" lIns="91425" tIns="91425" rIns="91425" bIns="91425" anchor="ctr" anchorCtr="0">
            <a:noAutofit/>
          </a:bodyPr>
          <a:lstStyle/>
          <a:p>
            <a:r>
              <a:rPr lang="ro-MD" sz="2800" noProof="0" dirty="0"/>
              <a:t>Prelevarea probelor de plante, produse vegetale și alte obiecte în vederea depistării organismelor dăunătoare </a:t>
            </a:r>
          </a:p>
        </p:txBody>
      </p:sp>
      <p:sp>
        <p:nvSpPr>
          <p:cNvPr id="179" name="Google Shape;179;p34">
            <a:extLst>
              <a:ext uri="{FF2B5EF4-FFF2-40B4-BE49-F238E27FC236}">
                <a16:creationId xmlns:a16="http://schemas.microsoft.com/office/drawing/2014/main" id="{5450C137-B59C-9D42-C6B5-73C564219D8E}"/>
              </a:ext>
            </a:extLst>
          </p:cNvPr>
          <p:cNvSpPr txBox="1">
            <a:spLocks noGrp="1"/>
          </p:cNvSpPr>
          <p:nvPr>
            <p:ph type="subTitle" idx="1"/>
          </p:nvPr>
        </p:nvSpPr>
        <p:spPr>
          <a:xfrm>
            <a:off x="1244549" y="4195464"/>
            <a:ext cx="6654900" cy="453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ro-MD" dirty="0">
                <a:latin typeface="Times New Roman" panose="02020603050405020304" pitchFamily="18" charset="0"/>
                <a:cs typeface="Times New Roman" panose="02020603050405020304" pitchFamily="18" charset="0"/>
              </a:rPr>
              <a:t>2025</a:t>
            </a:r>
            <a:endParaRPr dirty="0">
              <a:latin typeface="Times New Roman" panose="02020603050405020304" pitchFamily="18" charset="0"/>
              <a:cs typeface="Times New Roman" panose="02020603050405020304" pitchFamily="18" charset="0"/>
            </a:endParaRPr>
          </a:p>
        </p:txBody>
      </p:sp>
      <p:grpSp>
        <p:nvGrpSpPr>
          <p:cNvPr id="180" name="Google Shape;180;p34">
            <a:extLst>
              <a:ext uri="{FF2B5EF4-FFF2-40B4-BE49-F238E27FC236}">
                <a16:creationId xmlns:a16="http://schemas.microsoft.com/office/drawing/2014/main" id="{48776E17-39D5-0A75-18EB-FFC3E4BE98C0}"/>
              </a:ext>
            </a:extLst>
          </p:cNvPr>
          <p:cNvGrpSpPr/>
          <p:nvPr/>
        </p:nvGrpSpPr>
        <p:grpSpPr>
          <a:xfrm>
            <a:off x="3976255" y="21283"/>
            <a:ext cx="1191491" cy="1136073"/>
            <a:chOff x="3392700" y="-1198500"/>
            <a:chExt cx="2358600" cy="2358600"/>
          </a:xfrm>
        </p:grpSpPr>
        <p:sp>
          <p:nvSpPr>
            <p:cNvPr id="181" name="Google Shape;181;p34">
              <a:extLst>
                <a:ext uri="{FF2B5EF4-FFF2-40B4-BE49-F238E27FC236}">
                  <a16:creationId xmlns:a16="http://schemas.microsoft.com/office/drawing/2014/main" id="{75AB145D-6666-0E9E-F4DC-4A35555B9014}"/>
                </a:ext>
              </a:extLst>
            </p:cNvPr>
            <p:cNvSpPr/>
            <p:nvPr/>
          </p:nvSpPr>
          <p:spPr>
            <a:xfrm>
              <a:off x="3392700" y="-1198500"/>
              <a:ext cx="2358600" cy="235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4">
              <a:extLst>
                <a:ext uri="{FF2B5EF4-FFF2-40B4-BE49-F238E27FC236}">
                  <a16:creationId xmlns:a16="http://schemas.microsoft.com/office/drawing/2014/main" id="{A5F894F0-B84A-D821-F84F-FBC5083F4B2A}"/>
                </a:ext>
              </a:extLst>
            </p:cNvPr>
            <p:cNvSpPr/>
            <p:nvPr/>
          </p:nvSpPr>
          <p:spPr>
            <a:xfrm>
              <a:off x="3608450" y="-982750"/>
              <a:ext cx="1927200" cy="19272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Imagine 1">
            <a:extLst>
              <a:ext uri="{FF2B5EF4-FFF2-40B4-BE49-F238E27FC236}">
                <a16:creationId xmlns:a16="http://schemas.microsoft.com/office/drawing/2014/main" id="{4D22F0FC-6EE3-F13E-9543-5FCA339EBD7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929" b="94979" l="10000" r="90000">
                        <a14:foregroundMark x1="31647" y1="19038" x2="31647" y2="19038"/>
                        <a14:foregroundMark x1="33176" y1="18619" x2="45176" y2="11925"/>
                        <a14:foregroundMark x1="45176" y1="11925" x2="57412" y2="16109"/>
                        <a14:foregroundMark x1="57412" y1="16109" x2="65412" y2="37029"/>
                        <a14:foregroundMark x1="65412" y1="37029" x2="65529" y2="37866"/>
                        <a14:foregroundMark x1="38235" y1="23222" x2="37765" y2="42887"/>
                        <a14:foregroundMark x1="37765" y1="42887" x2="45647" y2="61715"/>
                        <a14:foregroundMark x1="45647" y1="61715" x2="48353" y2="60460"/>
                        <a14:foregroundMark x1="68118" y1="28033" x2="73059" y2="42259"/>
                        <a14:foregroundMark x1="73059" y1="42259" x2="74118" y2="55858"/>
                        <a14:foregroundMark x1="74118" y1="55858" x2="71882" y2="64854"/>
                        <a14:foregroundMark x1="71882" y1="64854" x2="68353" y2="72176"/>
                        <a14:foregroundMark x1="68353" y1="72176" x2="68235" y2="72385"/>
                        <a14:foregroundMark x1="26588" y1="31172" x2="25059" y2="41213"/>
                        <a14:foregroundMark x1="25059" y1="41213" x2="25176" y2="55230"/>
                        <a14:foregroundMark x1="25176" y1="55230" x2="27412" y2="65272"/>
                        <a14:foregroundMark x1="27412" y1="65272" x2="32000" y2="70084"/>
                        <a14:foregroundMark x1="30235" y1="72385" x2="34588" y2="80544"/>
                        <a14:foregroundMark x1="34588" y1="80544" x2="53765" y2="90795"/>
                        <a14:foregroundMark x1="53765" y1="90795" x2="55647" y2="90167"/>
                        <a14:foregroundMark x1="70000" y1="73013" x2="63765" y2="82218"/>
                        <a14:foregroundMark x1="63765" y1="82218" x2="58353" y2="82845"/>
                        <a14:foregroundMark x1="58353" y1="82845" x2="56235" y2="84310"/>
                        <a14:foregroundMark x1="34588" y1="24268" x2="31647" y2="34310"/>
                        <a14:foregroundMark x1="31647" y1="34310" x2="32118" y2="46862"/>
                        <a14:foregroundMark x1="32118" y1="46862" x2="36235" y2="53556"/>
                        <a14:foregroundMark x1="36235" y1="53556" x2="42706" y2="56067"/>
                        <a14:foregroundMark x1="42706" y1="56067" x2="44000" y2="54603"/>
                        <a14:foregroundMark x1="42235" y1="66318" x2="57294" y2="70921"/>
                        <a14:foregroundMark x1="57294" y1="70921" x2="62941" y2="66946"/>
                        <a14:foregroundMark x1="62941" y1="66946" x2="67059" y2="61088"/>
                        <a14:foregroundMark x1="64471" y1="22176" x2="70000" y2="60460"/>
                        <a14:foregroundMark x1="72471" y1="25314" x2="67765" y2="17992"/>
                        <a14:foregroundMark x1="67765" y1="17992" x2="61412" y2="14435"/>
                        <a14:foregroundMark x1="61412" y1="14435" x2="52353" y2="2929"/>
                        <a14:foregroundMark x1="52353" y1="2929" x2="47529" y2="5858"/>
                        <a14:foregroundMark x1="28706" y1="75732" x2="28706" y2="75732"/>
                        <a14:foregroundMark x1="74706" y1="64435" x2="74706" y2="64435"/>
                        <a14:foregroundMark x1="72824" y1="72594" x2="72824" y2="72594"/>
                        <a14:foregroundMark x1="70941" y1="79079" x2="70941" y2="79079"/>
                        <a14:foregroundMark x1="65294" y1="87238" x2="65294" y2="87238"/>
                        <a14:foregroundMark x1="62824" y1="90795" x2="62824" y2="90795"/>
                        <a14:foregroundMark x1="55647" y1="94979" x2="55647" y2="94979"/>
                      </a14:backgroundRemoval>
                    </a14:imgEffect>
                  </a14:imgLayer>
                </a14:imgProps>
              </a:ext>
            </a:extLst>
          </a:blip>
          <a:stretch>
            <a:fillRect/>
          </a:stretch>
        </p:blipFill>
        <p:spPr>
          <a:xfrm>
            <a:off x="3691881" y="95078"/>
            <a:ext cx="1760237" cy="989874"/>
          </a:xfrm>
          <a:prstGeom prst="rect">
            <a:avLst/>
          </a:prstGeom>
        </p:spPr>
      </p:pic>
      <p:sp>
        <p:nvSpPr>
          <p:cNvPr id="19" name="Google Shape;178;p34">
            <a:extLst>
              <a:ext uri="{FF2B5EF4-FFF2-40B4-BE49-F238E27FC236}">
                <a16:creationId xmlns:a16="http://schemas.microsoft.com/office/drawing/2014/main" id="{847FC732-38C9-4CD0-BD1B-4EC12A623EB7}"/>
              </a:ext>
            </a:extLst>
          </p:cNvPr>
          <p:cNvSpPr txBox="1">
            <a:spLocks/>
          </p:cNvSpPr>
          <p:nvPr/>
        </p:nvSpPr>
        <p:spPr>
          <a:xfrm>
            <a:off x="1244549" y="1346109"/>
            <a:ext cx="6654900" cy="99006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191919"/>
              </a:buClr>
              <a:buSzPts val="5200"/>
              <a:buFont typeface="Cormorant Garamond"/>
              <a:buNone/>
              <a:defRPr sz="4500" b="0" i="0" u="none" strike="noStrike" cap="none">
                <a:solidFill>
                  <a:schemeClr val="dk1"/>
                </a:solidFill>
                <a:latin typeface="Cormorant Garamond"/>
                <a:ea typeface="Cormorant Garamond"/>
                <a:cs typeface="Cormorant Garamond"/>
                <a:sym typeface="Cormorant Garamond"/>
              </a:defRPr>
            </a:lvl1pPr>
            <a:lvl2pPr marR="0" lvl="1" algn="ctr" rtl="0">
              <a:lnSpc>
                <a:spcPct val="100000"/>
              </a:lnSpc>
              <a:spcBef>
                <a:spcPts val="0"/>
              </a:spcBef>
              <a:spcAft>
                <a:spcPts val="0"/>
              </a:spcAft>
              <a:buClr>
                <a:srgbClr val="191919"/>
              </a:buClr>
              <a:buSzPts val="5200"/>
              <a:buFont typeface="Cormorant Garamond"/>
              <a:buNone/>
              <a:defRPr sz="5200" b="0" i="0" u="none" strike="noStrike" cap="none">
                <a:solidFill>
                  <a:srgbClr val="191919"/>
                </a:solidFill>
                <a:latin typeface="Cormorant Garamond"/>
                <a:ea typeface="Cormorant Garamond"/>
                <a:cs typeface="Cormorant Garamond"/>
                <a:sym typeface="Cormorant Garamond"/>
              </a:defRPr>
            </a:lvl2pPr>
            <a:lvl3pPr marR="0" lvl="2" algn="ctr" rtl="0">
              <a:lnSpc>
                <a:spcPct val="100000"/>
              </a:lnSpc>
              <a:spcBef>
                <a:spcPts val="0"/>
              </a:spcBef>
              <a:spcAft>
                <a:spcPts val="0"/>
              </a:spcAft>
              <a:buClr>
                <a:srgbClr val="191919"/>
              </a:buClr>
              <a:buSzPts val="5200"/>
              <a:buFont typeface="Cormorant Garamond"/>
              <a:buNone/>
              <a:defRPr sz="5200" b="0" i="0" u="none" strike="noStrike" cap="none">
                <a:solidFill>
                  <a:srgbClr val="191919"/>
                </a:solidFill>
                <a:latin typeface="Cormorant Garamond"/>
                <a:ea typeface="Cormorant Garamond"/>
                <a:cs typeface="Cormorant Garamond"/>
                <a:sym typeface="Cormorant Garamond"/>
              </a:defRPr>
            </a:lvl3pPr>
            <a:lvl4pPr marR="0" lvl="3" algn="ctr" rtl="0">
              <a:lnSpc>
                <a:spcPct val="100000"/>
              </a:lnSpc>
              <a:spcBef>
                <a:spcPts val="0"/>
              </a:spcBef>
              <a:spcAft>
                <a:spcPts val="0"/>
              </a:spcAft>
              <a:buClr>
                <a:srgbClr val="191919"/>
              </a:buClr>
              <a:buSzPts val="5200"/>
              <a:buFont typeface="Cormorant Garamond"/>
              <a:buNone/>
              <a:defRPr sz="5200" b="0" i="0" u="none" strike="noStrike" cap="none">
                <a:solidFill>
                  <a:srgbClr val="191919"/>
                </a:solidFill>
                <a:latin typeface="Cormorant Garamond"/>
                <a:ea typeface="Cormorant Garamond"/>
                <a:cs typeface="Cormorant Garamond"/>
                <a:sym typeface="Cormorant Garamond"/>
              </a:defRPr>
            </a:lvl4pPr>
            <a:lvl5pPr marR="0" lvl="4" algn="ctr" rtl="0">
              <a:lnSpc>
                <a:spcPct val="100000"/>
              </a:lnSpc>
              <a:spcBef>
                <a:spcPts val="0"/>
              </a:spcBef>
              <a:spcAft>
                <a:spcPts val="0"/>
              </a:spcAft>
              <a:buClr>
                <a:srgbClr val="191919"/>
              </a:buClr>
              <a:buSzPts val="5200"/>
              <a:buFont typeface="Cormorant Garamond"/>
              <a:buNone/>
              <a:defRPr sz="5200" b="0" i="0" u="none" strike="noStrike" cap="none">
                <a:solidFill>
                  <a:srgbClr val="191919"/>
                </a:solidFill>
                <a:latin typeface="Cormorant Garamond"/>
                <a:ea typeface="Cormorant Garamond"/>
                <a:cs typeface="Cormorant Garamond"/>
                <a:sym typeface="Cormorant Garamond"/>
              </a:defRPr>
            </a:lvl5pPr>
            <a:lvl6pPr marR="0" lvl="5" algn="ctr" rtl="0">
              <a:lnSpc>
                <a:spcPct val="100000"/>
              </a:lnSpc>
              <a:spcBef>
                <a:spcPts val="0"/>
              </a:spcBef>
              <a:spcAft>
                <a:spcPts val="0"/>
              </a:spcAft>
              <a:buClr>
                <a:srgbClr val="191919"/>
              </a:buClr>
              <a:buSzPts val="5200"/>
              <a:buFont typeface="Cormorant Garamond"/>
              <a:buNone/>
              <a:defRPr sz="5200" b="0" i="0" u="none" strike="noStrike" cap="none">
                <a:solidFill>
                  <a:srgbClr val="191919"/>
                </a:solidFill>
                <a:latin typeface="Cormorant Garamond"/>
                <a:ea typeface="Cormorant Garamond"/>
                <a:cs typeface="Cormorant Garamond"/>
                <a:sym typeface="Cormorant Garamond"/>
              </a:defRPr>
            </a:lvl6pPr>
            <a:lvl7pPr marR="0" lvl="6" algn="ctr" rtl="0">
              <a:lnSpc>
                <a:spcPct val="100000"/>
              </a:lnSpc>
              <a:spcBef>
                <a:spcPts val="0"/>
              </a:spcBef>
              <a:spcAft>
                <a:spcPts val="0"/>
              </a:spcAft>
              <a:buClr>
                <a:srgbClr val="191919"/>
              </a:buClr>
              <a:buSzPts val="5200"/>
              <a:buFont typeface="Cormorant Garamond"/>
              <a:buNone/>
              <a:defRPr sz="5200" b="0" i="0" u="none" strike="noStrike" cap="none">
                <a:solidFill>
                  <a:srgbClr val="191919"/>
                </a:solidFill>
                <a:latin typeface="Cormorant Garamond"/>
                <a:ea typeface="Cormorant Garamond"/>
                <a:cs typeface="Cormorant Garamond"/>
                <a:sym typeface="Cormorant Garamond"/>
              </a:defRPr>
            </a:lvl7pPr>
            <a:lvl8pPr marR="0" lvl="7" algn="ctr" rtl="0">
              <a:lnSpc>
                <a:spcPct val="100000"/>
              </a:lnSpc>
              <a:spcBef>
                <a:spcPts val="0"/>
              </a:spcBef>
              <a:spcAft>
                <a:spcPts val="0"/>
              </a:spcAft>
              <a:buClr>
                <a:srgbClr val="191919"/>
              </a:buClr>
              <a:buSzPts val="5200"/>
              <a:buFont typeface="Cormorant Garamond"/>
              <a:buNone/>
              <a:defRPr sz="5200" b="0" i="0" u="none" strike="noStrike" cap="none">
                <a:solidFill>
                  <a:srgbClr val="191919"/>
                </a:solidFill>
                <a:latin typeface="Cormorant Garamond"/>
                <a:ea typeface="Cormorant Garamond"/>
                <a:cs typeface="Cormorant Garamond"/>
                <a:sym typeface="Cormorant Garamond"/>
              </a:defRPr>
            </a:lvl8pPr>
            <a:lvl9pPr marR="0" lvl="8" algn="ctr" rtl="0">
              <a:lnSpc>
                <a:spcPct val="100000"/>
              </a:lnSpc>
              <a:spcBef>
                <a:spcPts val="0"/>
              </a:spcBef>
              <a:spcAft>
                <a:spcPts val="0"/>
              </a:spcAft>
              <a:buClr>
                <a:srgbClr val="191919"/>
              </a:buClr>
              <a:buSzPts val="5200"/>
              <a:buFont typeface="Cormorant Garamond"/>
              <a:buNone/>
              <a:defRPr sz="5200" b="0" i="0" u="none" strike="noStrike" cap="none">
                <a:solidFill>
                  <a:srgbClr val="191919"/>
                </a:solidFill>
                <a:latin typeface="Cormorant Garamond"/>
                <a:ea typeface="Cormorant Garamond"/>
                <a:cs typeface="Cormorant Garamond"/>
                <a:sym typeface="Cormorant Garamond"/>
              </a:defRPr>
            </a:lvl9pPr>
          </a:lstStyle>
          <a:p>
            <a:endParaRPr lang="ro-MD" sz="1600" dirty="0">
              <a:latin typeface="Times New Roman" panose="02020603050405020304" pitchFamily="18" charset="0"/>
              <a:cs typeface="Times New Roman" panose="02020603050405020304" pitchFamily="18" charset="0"/>
            </a:endParaRPr>
          </a:p>
          <a:p>
            <a:pPr>
              <a:lnSpc>
                <a:spcPct val="150000"/>
              </a:lnSpc>
            </a:pPr>
            <a:r>
              <a:rPr lang="ro-MD" sz="1600" dirty="0">
                <a:latin typeface="Times New Roman" panose="02020603050405020304" pitchFamily="18" charset="0"/>
                <a:cs typeface="Times New Roman" panose="02020603050405020304" pitchFamily="18" charset="0"/>
              </a:rPr>
              <a:t>DIRECȚIA PROTECȚIA PLANTELOR</a:t>
            </a:r>
            <a:br>
              <a:rPr lang="ro-MD" sz="1600" dirty="0">
                <a:latin typeface="Times New Roman" panose="02020603050405020304" pitchFamily="18" charset="0"/>
                <a:cs typeface="Times New Roman" panose="02020603050405020304" pitchFamily="18" charset="0"/>
              </a:rPr>
            </a:br>
            <a:r>
              <a:rPr lang="ro-MD" sz="1600" dirty="0">
                <a:latin typeface="Times New Roman" panose="02020603050405020304" pitchFamily="18" charset="0"/>
                <a:cs typeface="Times New Roman" panose="02020603050405020304" pitchFamily="18" charset="0"/>
              </a:rPr>
              <a:t>Procedură specifică</a:t>
            </a:r>
            <a:br>
              <a:rPr lang="ro-MD" sz="1600" dirty="0">
                <a:latin typeface="Times New Roman" panose="02020603050405020304" pitchFamily="18" charset="0"/>
                <a:cs typeface="Times New Roman" panose="02020603050405020304" pitchFamily="18" charset="0"/>
              </a:rPr>
            </a:br>
            <a:endParaRPr lang="ro-MD" sz="2800" dirty="0"/>
          </a:p>
        </p:txBody>
      </p:sp>
      <p:sp>
        <p:nvSpPr>
          <p:cNvPr id="21" name="Dreptunghi 20">
            <a:extLst>
              <a:ext uri="{FF2B5EF4-FFF2-40B4-BE49-F238E27FC236}">
                <a16:creationId xmlns:a16="http://schemas.microsoft.com/office/drawing/2014/main" id="{99E84786-7E49-10FC-5067-A7F2A2BCC5DB}"/>
              </a:ext>
            </a:extLst>
          </p:cNvPr>
          <p:cNvSpPr/>
          <p:nvPr/>
        </p:nvSpPr>
        <p:spPr>
          <a:xfrm>
            <a:off x="3924299" y="3888932"/>
            <a:ext cx="1295400" cy="306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o-MD" dirty="0">
                <a:solidFill>
                  <a:schemeClr val="tx1"/>
                </a:solidFill>
                <a:latin typeface="Times New Roman" panose="02020603050405020304" pitchFamily="18" charset="0"/>
                <a:cs typeface="Times New Roman" panose="02020603050405020304" pitchFamily="18" charset="0"/>
              </a:rPr>
              <a:t>Alina ROȘCA</a:t>
            </a:r>
            <a:endParaRPr lang="en-US"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06874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19" name="Imagine 18">
            <a:extLst>
              <a:ext uri="{FF2B5EF4-FFF2-40B4-BE49-F238E27FC236}">
                <a16:creationId xmlns:a16="http://schemas.microsoft.com/office/drawing/2014/main" id="{9B173050-FD92-4ADC-D5F6-9E953C765D1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9807" y="2706724"/>
            <a:ext cx="2280148" cy="2169958"/>
          </a:xfrm>
          <a:prstGeom prst="rect">
            <a:avLst/>
          </a:prstGeom>
          <a:noFill/>
        </p:spPr>
      </p:pic>
      <p:pic>
        <p:nvPicPr>
          <p:cNvPr id="16" name="Imagine 15">
            <a:extLst>
              <a:ext uri="{FF2B5EF4-FFF2-40B4-BE49-F238E27FC236}">
                <a16:creationId xmlns:a16="http://schemas.microsoft.com/office/drawing/2014/main" id="{27C4A90D-D8E4-B8BF-F4F5-86CD90CF20C7}"/>
              </a:ext>
            </a:extLst>
          </p:cNvPr>
          <p:cNvPicPr>
            <a:picLocks noChangeAspect="1"/>
          </p:cNvPicPr>
          <p:nvPr/>
        </p:nvPicPr>
        <p:blipFill>
          <a:blip r:embed="rId4"/>
          <a:srcRect l="39385" t="9195" r="15052" b="14625"/>
          <a:stretch>
            <a:fillRect/>
          </a:stretch>
        </p:blipFill>
        <p:spPr>
          <a:xfrm rot="5400000">
            <a:off x="295920" y="330705"/>
            <a:ext cx="2407922" cy="2280148"/>
          </a:xfrm>
          <a:prstGeom prst="rect">
            <a:avLst/>
          </a:prstGeom>
        </p:spPr>
      </p:pic>
      <p:sp>
        <p:nvSpPr>
          <p:cNvPr id="328" name="Google Shape;328;p43"/>
          <p:cNvSpPr txBox="1">
            <a:spLocks noGrp="1"/>
          </p:cNvSpPr>
          <p:nvPr>
            <p:ph type="subTitle" idx="1"/>
          </p:nvPr>
        </p:nvSpPr>
        <p:spPr>
          <a:xfrm>
            <a:off x="3249076" y="873829"/>
            <a:ext cx="5630166" cy="1600432"/>
          </a:xfrm>
          <a:prstGeom prst="rect">
            <a:avLst/>
          </a:prstGeom>
        </p:spPr>
        <p:txBody>
          <a:bodyPr spcFirstLastPara="1" wrap="square" lIns="91425" tIns="91425" rIns="91425" bIns="91425" anchor="t" anchorCtr="0">
            <a:noAutofit/>
          </a:bodyPr>
          <a:lstStyle/>
          <a:p>
            <a:pPr marL="0" indent="0" algn="just"/>
            <a:r>
              <a:rPr lang="ro-MD" sz="1200" dirty="0">
                <a:latin typeface="Times New Roman" panose="02020603050405020304" pitchFamily="18" charset="0"/>
                <a:cs typeface="Times New Roman" panose="02020603050405020304" pitchFamily="18" charset="0"/>
              </a:rPr>
              <a:t>Probele prelevate pentru testele de laborator trebuie ambalate și expediate în ambalaje noi, rezistente la șocuri (ex., sacoșe safeu, pungi de hârtie, pungi din plastic, cutii din plastic sau carton, eprubete sau borcane din sticlă/plastic cu capac etanș pentru insecte, etc). Tipul ambalajului depinde de materialul prelevat sau organismul dăunător pentru care se solicită testarea. Fiecare probă va fi ambalată separat, ambalajul trebuie să fie rezistent, închis ermetic, sigilat, etichetat și marcat astfel în cât să se evite amestecarea probelor, deteriorarea etichetei și să permită identificarea cu certitudine a probei și asigurarea trasabilității probei.  </a:t>
            </a:r>
            <a:endParaRPr lang="en-US" sz="1200" dirty="0">
              <a:latin typeface="Times New Roman" panose="02020603050405020304" pitchFamily="18" charset="0"/>
              <a:cs typeface="Times New Roman" panose="02020603050405020304" pitchFamily="18" charset="0"/>
            </a:endParaRPr>
          </a:p>
          <a:p>
            <a:pPr marL="0" lvl="0" indent="0" algn="just" rtl="0">
              <a:spcBef>
                <a:spcPts val="0"/>
              </a:spcBef>
              <a:spcAft>
                <a:spcPts val="0"/>
              </a:spcAft>
              <a:buNone/>
            </a:pPr>
            <a:endParaRPr sz="1200" dirty="0">
              <a:latin typeface="Times New Roman" panose="02020603050405020304" pitchFamily="18" charset="0"/>
              <a:cs typeface="Times New Roman" panose="02020603050405020304" pitchFamily="18" charset="0"/>
            </a:endParaRPr>
          </a:p>
        </p:txBody>
      </p:sp>
      <p:sp>
        <p:nvSpPr>
          <p:cNvPr id="330" name="Google Shape;330;p43"/>
          <p:cNvSpPr txBox="1">
            <a:spLocks noGrp="1"/>
          </p:cNvSpPr>
          <p:nvPr>
            <p:ph type="subTitle" idx="3"/>
          </p:nvPr>
        </p:nvSpPr>
        <p:spPr>
          <a:xfrm>
            <a:off x="3249076" y="3227769"/>
            <a:ext cx="5630166" cy="1600431"/>
          </a:xfrm>
          <a:prstGeom prst="rect">
            <a:avLst/>
          </a:prstGeom>
        </p:spPr>
        <p:txBody>
          <a:bodyPr spcFirstLastPara="1" wrap="square" lIns="91425" tIns="91425" rIns="91425" bIns="91425" anchor="t" anchorCtr="0">
            <a:noAutofit/>
          </a:bodyPr>
          <a:lstStyle/>
          <a:p>
            <a:pPr marL="0" indent="0" algn="just"/>
            <a:r>
              <a:rPr lang="ro-MD" sz="1200" dirty="0">
                <a:latin typeface="Times New Roman" panose="02020603050405020304" pitchFamily="18" charset="0"/>
                <a:cs typeface="Times New Roman" panose="02020603050405020304" pitchFamily="18" charset="0"/>
              </a:rPr>
              <a:t>Probele prelevate pentru teste trebuie expediate în cel mai scurt timp la laborator pentru a se evita pe cât posibil putrezirea și ofilirea materialului.</a:t>
            </a:r>
            <a:endParaRPr lang="en-US" sz="1200" dirty="0">
              <a:latin typeface="Times New Roman" panose="02020603050405020304" pitchFamily="18" charset="0"/>
              <a:cs typeface="Times New Roman" panose="02020603050405020304" pitchFamily="18" charset="0"/>
            </a:endParaRPr>
          </a:p>
          <a:p>
            <a:pPr marL="0" indent="0" algn="just"/>
            <a:r>
              <a:rPr lang="ro-MD" sz="1200" dirty="0">
                <a:latin typeface="Times New Roman" panose="02020603050405020304" pitchFamily="18" charset="0"/>
                <a:cs typeface="Times New Roman" panose="02020603050405020304" pitchFamily="18" charset="0"/>
              </a:rPr>
              <a:t>Probele de sol nu trebuie să fie înghețate, închise și trebuie evitată deschiderea și strivirea acestora.</a:t>
            </a:r>
            <a:endParaRPr lang="en-US" sz="1200" dirty="0">
              <a:latin typeface="Times New Roman" panose="02020603050405020304" pitchFamily="18" charset="0"/>
              <a:cs typeface="Times New Roman" panose="02020603050405020304" pitchFamily="18" charset="0"/>
            </a:endParaRPr>
          </a:p>
          <a:p>
            <a:pPr marL="7938" indent="-7938" algn="just"/>
            <a:r>
              <a:rPr lang="ro-MD" sz="1200" dirty="0">
                <a:latin typeface="Times New Roman" panose="02020603050405020304" pitchFamily="18" charset="0"/>
                <a:cs typeface="Times New Roman" panose="02020603050405020304" pitchFamily="18" charset="0"/>
              </a:rPr>
              <a:t>Plantele verzi destinate testelor pentru depistarea prezenței virusurilor și organismelor analoge, în special, în perioadele foarte calde, se vor transporta în condiții corespunzătoare prin care să se evite ofilirea plantelor și să ofere stabilitate virusului (ex. în lăzi frigorifice).</a:t>
            </a:r>
            <a:endParaRPr lang="en-US" sz="1200" dirty="0">
              <a:latin typeface="Times New Roman" panose="02020603050405020304" pitchFamily="18" charset="0"/>
              <a:cs typeface="Times New Roman" panose="02020603050405020304" pitchFamily="18" charset="0"/>
            </a:endParaRPr>
          </a:p>
          <a:p>
            <a:pPr marL="0" lvl="0" indent="0" algn="just" rtl="0">
              <a:spcBef>
                <a:spcPts val="0"/>
              </a:spcBef>
              <a:spcAft>
                <a:spcPts val="0"/>
              </a:spcAft>
              <a:buNone/>
            </a:pPr>
            <a:endParaRPr sz="1200" dirty="0">
              <a:latin typeface="Times New Roman" panose="02020603050405020304" pitchFamily="18" charset="0"/>
              <a:cs typeface="Times New Roman" panose="02020603050405020304" pitchFamily="18" charset="0"/>
            </a:endParaRPr>
          </a:p>
        </p:txBody>
      </p:sp>
      <p:sp>
        <p:nvSpPr>
          <p:cNvPr id="332" name="Google Shape;332;p43"/>
          <p:cNvSpPr txBox="1">
            <a:spLocks noGrp="1"/>
          </p:cNvSpPr>
          <p:nvPr>
            <p:ph type="subTitle" idx="5"/>
          </p:nvPr>
        </p:nvSpPr>
        <p:spPr>
          <a:xfrm>
            <a:off x="3249076" y="315300"/>
            <a:ext cx="1978200" cy="40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ro-MD" dirty="0"/>
              <a:t>Ambalarea</a:t>
            </a:r>
            <a:endParaRPr dirty="0"/>
          </a:p>
        </p:txBody>
      </p:sp>
      <p:sp>
        <p:nvSpPr>
          <p:cNvPr id="333" name="Google Shape;333;p43"/>
          <p:cNvSpPr txBox="1">
            <a:spLocks noGrp="1"/>
          </p:cNvSpPr>
          <p:nvPr>
            <p:ph type="subTitle" idx="6"/>
          </p:nvPr>
        </p:nvSpPr>
        <p:spPr>
          <a:xfrm>
            <a:off x="3249076" y="2674740"/>
            <a:ext cx="1978200" cy="40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ro-MD" dirty="0"/>
              <a:t>Expedierea</a:t>
            </a:r>
            <a:endParaRPr dirty="0"/>
          </a:p>
        </p:txBody>
      </p:sp>
      <p:grpSp>
        <p:nvGrpSpPr>
          <p:cNvPr id="367" name="Google Shape;367;p43"/>
          <p:cNvGrpSpPr/>
          <p:nvPr/>
        </p:nvGrpSpPr>
        <p:grpSpPr>
          <a:xfrm>
            <a:off x="-972414" y="1733118"/>
            <a:ext cx="1812584" cy="1812584"/>
            <a:chOff x="3392700" y="-1198500"/>
            <a:chExt cx="2358600" cy="2358600"/>
          </a:xfrm>
        </p:grpSpPr>
        <p:sp>
          <p:nvSpPr>
            <p:cNvPr id="368" name="Google Shape;368;p43"/>
            <p:cNvSpPr/>
            <p:nvPr/>
          </p:nvSpPr>
          <p:spPr>
            <a:xfrm>
              <a:off x="3392700" y="-1198500"/>
              <a:ext cx="2358600" cy="23586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43"/>
            <p:cNvSpPr/>
            <p:nvPr/>
          </p:nvSpPr>
          <p:spPr>
            <a:xfrm>
              <a:off x="3608450" y="-982750"/>
              <a:ext cx="1927200" cy="19272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Shape 1">
            <a:extLst>
              <a:ext uri="{FF2B5EF4-FFF2-40B4-BE49-F238E27FC236}">
                <a16:creationId xmlns:a16="http://schemas.microsoft.com/office/drawing/2014/main" id="{2A3B22E7-39A8-889A-7393-C77C809A1251}"/>
              </a:ext>
            </a:extLst>
          </p:cNvPr>
          <p:cNvSpPr/>
          <p:nvPr/>
        </p:nvSpPr>
        <p:spPr>
          <a:xfrm>
            <a:off x="2723393" y="342764"/>
            <a:ext cx="371897" cy="345872"/>
          </a:xfrm>
          <a:custGeom>
            <a:avLst/>
            <a:gdLst/>
            <a:ahLst/>
            <a:cxnLst/>
            <a:rect l="l" t="t" r="r" b="b"/>
            <a:pathLst>
              <a:path w="762000" h="609600">
                <a:moveTo>
                  <a:pt x="667107" y="282416"/>
                </a:moveTo>
                <a:cubicBezTo>
                  <a:pt x="679490" y="296466"/>
                  <a:pt x="700802" y="299561"/>
                  <a:pt x="716875" y="288965"/>
                </a:cubicBezTo>
                <a:cubicBezTo>
                  <a:pt x="734378" y="277297"/>
                  <a:pt x="739140" y="253603"/>
                  <a:pt x="727472" y="236101"/>
                </a:cubicBezTo>
                <a:lnTo>
                  <a:pt x="670322" y="150376"/>
                </a:lnTo>
                <a:cubicBezTo>
                  <a:pt x="666988" y="145375"/>
                  <a:pt x="662464" y="141208"/>
                  <a:pt x="657106" y="138232"/>
                </a:cubicBezTo>
                <a:lnTo>
                  <a:pt x="418386" y="5596"/>
                </a:lnTo>
                <a:cubicBezTo>
                  <a:pt x="395407" y="-7144"/>
                  <a:pt x="367427" y="-7144"/>
                  <a:pt x="344329" y="5596"/>
                </a:cubicBezTo>
                <a:lnTo>
                  <a:pt x="105728" y="138113"/>
                </a:lnTo>
                <a:cubicBezTo>
                  <a:pt x="99298" y="141684"/>
                  <a:pt x="94178" y="146923"/>
                  <a:pt x="90726" y="153353"/>
                </a:cubicBezTo>
                <a:lnTo>
                  <a:pt x="32980" y="260390"/>
                </a:lnTo>
                <a:cubicBezTo>
                  <a:pt x="17978" y="288250"/>
                  <a:pt x="28456" y="322898"/>
                  <a:pt x="56317" y="337899"/>
                </a:cubicBezTo>
                <a:lnTo>
                  <a:pt x="95607" y="358973"/>
                </a:lnTo>
                <a:lnTo>
                  <a:pt x="95607" y="422434"/>
                </a:lnTo>
                <a:cubicBezTo>
                  <a:pt x="95607" y="449818"/>
                  <a:pt x="110371" y="475178"/>
                  <a:pt x="134183" y="488752"/>
                </a:cubicBezTo>
                <a:lnTo>
                  <a:pt x="343733" y="607457"/>
                </a:lnTo>
                <a:cubicBezTo>
                  <a:pt x="367070" y="620673"/>
                  <a:pt x="395526" y="620673"/>
                  <a:pt x="418862" y="607457"/>
                </a:cubicBezTo>
                <a:lnTo>
                  <a:pt x="628412" y="488752"/>
                </a:lnTo>
                <a:cubicBezTo>
                  <a:pt x="652343" y="475178"/>
                  <a:pt x="666988" y="449937"/>
                  <a:pt x="666988" y="422434"/>
                </a:cubicBezTo>
                <a:lnTo>
                  <a:pt x="666988" y="282535"/>
                </a:lnTo>
                <a:close/>
                <a:moveTo>
                  <a:pt x="381357" y="270748"/>
                </a:moveTo>
                <a:lnTo>
                  <a:pt x="202644" y="171450"/>
                </a:lnTo>
                <a:lnTo>
                  <a:pt x="381357" y="72152"/>
                </a:lnTo>
                <a:lnTo>
                  <a:pt x="560070" y="171450"/>
                </a:lnTo>
                <a:lnTo>
                  <a:pt x="381357" y="270748"/>
                </a:lnTo>
                <a:close/>
                <a:moveTo>
                  <a:pt x="331946" y="330518"/>
                </a:moveTo>
                <a:lnTo>
                  <a:pt x="306586" y="385524"/>
                </a:lnTo>
                <a:lnTo>
                  <a:pt x="109180" y="279797"/>
                </a:lnTo>
                <a:lnTo>
                  <a:pt x="139422" y="223599"/>
                </a:lnTo>
                <a:lnTo>
                  <a:pt x="331946" y="330518"/>
                </a:lnTo>
                <a:close/>
              </a:path>
            </a:pathLst>
          </a:custGeom>
          <a:solidFill>
            <a:schemeClr val="bg1">
              <a:lumMod val="50000"/>
            </a:schemeClr>
          </a:solidFill>
          <a:ln/>
        </p:spPr>
        <p:txBody>
          <a:bodyPr/>
          <a:lstStyle/>
          <a:p>
            <a:endParaRPr lang="en-US" dirty="0"/>
          </a:p>
        </p:txBody>
      </p:sp>
      <p:sp>
        <p:nvSpPr>
          <p:cNvPr id="14" name="Shape 7">
            <a:extLst>
              <a:ext uri="{FF2B5EF4-FFF2-40B4-BE49-F238E27FC236}">
                <a16:creationId xmlns:a16="http://schemas.microsoft.com/office/drawing/2014/main" id="{0C6BDDC9-CD55-A0F8-3CD2-D48FA6A86F6B}"/>
              </a:ext>
            </a:extLst>
          </p:cNvPr>
          <p:cNvSpPr/>
          <p:nvPr/>
        </p:nvSpPr>
        <p:spPr>
          <a:xfrm>
            <a:off x="2707247" y="2702204"/>
            <a:ext cx="404187" cy="345872"/>
          </a:xfrm>
          <a:custGeom>
            <a:avLst/>
            <a:gdLst/>
            <a:ahLst/>
            <a:cxnLst/>
            <a:rect l="l" t="t" r="r" b="b"/>
            <a:pathLst>
              <a:path w="762000" h="609600">
                <a:moveTo>
                  <a:pt x="76200" y="114300"/>
                </a:moveTo>
                <a:cubicBezTo>
                  <a:pt x="76200" y="72271"/>
                  <a:pt x="110371" y="38100"/>
                  <a:pt x="152400" y="38100"/>
                </a:cubicBezTo>
                <a:lnTo>
                  <a:pt x="495300" y="38100"/>
                </a:lnTo>
                <a:cubicBezTo>
                  <a:pt x="537329" y="38100"/>
                  <a:pt x="571500" y="72271"/>
                  <a:pt x="571500" y="114300"/>
                </a:cubicBezTo>
                <a:lnTo>
                  <a:pt x="571500" y="152400"/>
                </a:lnTo>
                <a:lnTo>
                  <a:pt x="631865" y="152400"/>
                </a:lnTo>
                <a:cubicBezTo>
                  <a:pt x="652105" y="152400"/>
                  <a:pt x="671513" y="160377"/>
                  <a:pt x="685800" y="174665"/>
                </a:cubicBezTo>
                <a:lnTo>
                  <a:pt x="739735" y="228600"/>
                </a:lnTo>
                <a:cubicBezTo>
                  <a:pt x="754023" y="242888"/>
                  <a:pt x="762000" y="262295"/>
                  <a:pt x="762000" y="282535"/>
                </a:cubicBezTo>
                <a:lnTo>
                  <a:pt x="762000" y="457200"/>
                </a:lnTo>
                <a:cubicBezTo>
                  <a:pt x="762000" y="499229"/>
                  <a:pt x="727829" y="533400"/>
                  <a:pt x="685800" y="533400"/>
                </a:cubicBezTo>
                <a:lnTo>
                  <a:pt x="681871" y="533400"/>
                </a:lnTo>
                <a:cubicBezTo>
                  <a:pt x="669488" y="577334"/>
                  <a:pt x="629007" y="609600"/>
                  <a:pt x="581025" y="609600"/>
                </a:cubicBezTo>
                <a:cubicBezTo>
                  <a:pt x="533043" y="609600"/>
                  <a:pt x="492681" y="577334"/>
                  <a:pt x="480179" y="533400"/>
                </a:cubicBezTo>
                <a:lnTo>
                  <a:pt x="358021" y="533400"/>
                </a:lnTo>
                <a:cubicBezTo>
                  <a:pt x="345638" y="577334"/>
                  <a:pt x="305157" y="609600"/>
                  <a:pt x="257175" y="609600"/>
                </a:cubicBezTo>
                <a:cubicBezTo>
                  <a:pt x="209193" y="609600"/>
                  <a:pt x="168831" y="577334"/>
                  <a:pt x="156329" y="533400"/>
                </a:cubicBezTo>
                <a:lnTo>
                  <a:pt x="152400" y="533400"/>
                </a:lnTo>
                <a:cubicBezTo>
                  <a:pt x="110371" y="533400"/>
                  <a:pt x="76200" y="499229"/>
                  <a:pt x="76200" y="457200"/>
                </a:cubicBezTo>
                <a:lnTo>
                  <a:pt x="76200" y="400050"/>
                </a:lnTo>
                <a:lnTo>
                  <a:pt x="28575" y="400050"/>
                </a:lnTo>
                <a:cubicBezTo>
                  <a:pt x="12740" y="400050"/>
                  <a:pt x="0" y="387310"/>
                  <a:pt x="0" y="371475"/>
                </a:cubicBezTo>
                <a:cubicBezTo>
                  <a:pt x="0" y="355640"/>
                  <a:pt x="12740" y="342900"/>
                  <a:pt x="28575" y="342900"/>
                </a:cubicBezTo>
                <a:lnTo>
                  <a:pt x="161925" y="342900"/>
                </a:lnTo>
                <a:cubicBezTo>
                  <a:pt x="177760" y="342900"/>
                  <a:pt x="190500" y="330160"/>
                  <a:pt x="190500" y="314325"/>
                </a:cubicBezTo>
                <a:cubicBezTo>
                  <a:pt x="190500" y="298490"/>
                  <a:pt x="177760" y="285750"/>
                  <a:pt x="161925" y="285750"/>
                </a:cubicBezTo>
                <a:lnTo>
                  <a:pt x="28575" y="285750"/>
                </a:lnTo>
                <a:cubicBezTo>
                  <a:pt x="12740" y="285750"/>
                  <a:pt x="0" y="273010"/>
                  <a:pt x="0" y="257175"/>
                </a:cubicBezTo>
                <a:cubicBezTo>
                  <a:pt x="0" y="241340"/>
                  <a:pt x="12740" y="228600"/>
                  <a:pt x="28575" y="228600"/>
                </a:cubicBezTo>
                <a:lnTo>
                  <a:pt x="238125" y="228600"/>
                </a:lnTo>
                <a:cubicBezTo>
                  <a:pt x="253960" y="228600"/>
                  <a:pt x="266700" y="215860"/>
                  <a:pt x="266700" y="200025"/>
                </a:cubicBezTo>
                <a:cubicBezTo>
                  <a:pt x="266700" y="184190"/>
                  <a:pt x="253960" y="171450"/>
                  <a:pt x="238125" y="171450"/>
                </a:cubicBezTo>
                <a:lnTo>
                  <a:pt x="28575" y="171450"/>
                </a:lnTo>
                <a:cubicBezTo>
                  <a:pt x="12740" y="171450"/>
                  <a:pt x="0" y="158710"/>
                  <a:pt x="0" y="142875"/>
                </a:cubicBezTo>
                <a:cubicBezTo>
                  <a:pt x="0" y="127040"/>
                  <a:pt x="12740" y="114300"/>
                  <a:pt x="28575" y="114300"/>
                </a:cubicBezTo>
                <a:lnTo>
                  <a:pt x="76200" y="114300"/>
                </a:lnTo>
                <a:close/>
                <a:moveTo>
                  <a:pt x="685800" y="342900"/>
                </a:moveTo>
                <a:lnTo>
                  <a:pt x="685800" y="282535"/>
                </a:lnTo>
                <a:lnTo>
                  <a:pt x="631865" y="228600"/>
                </a:lnTo>
                <a:lnTo>
                  <a:pt x="571500" y="228600"/>
                </a:lnTo>
                <a:lnTo>
                  <a:pt x="571500" y="342900"/>
                </a:lnTo>
                <a:lnTo>
                  <a:pt x="685800" y="342900"/>
                </a:lnTo>
                <a:close/>
                <a:moveTo>
                  <a:pt x="304800" y="504825"/>
                </a:moveTo>
                <a:cubicBezTo>
                  <a:pt x="304800" y="478540"/>
                  <a:pt x="283460" y="457200"/>
                  <a:pt x="257175" y="457200"/>
                </a:cubicBezTo>
                <a:cubicBezTo>
                  <a:pt x="230890" y="457200"/>
                  <a:pt x="209550" y="478540"/>
                  <a:pt x="209550" y="504825"/>
                </a:cubicBezTo>
                <a:cubicBezTo>
                  <a:pt x="209550" y="531110"/>
                  <a:pt x="230890" y="552450"/>
                  <a:pt x="257175" y="552450"/>
                </a:cubicBezTo>
                <a:cubicBezTo>
                  <a:pt x="283460" y="552450"/>
                  <a:pt x="304800" y="531110"/>
                  <a:pt x="304800" y="504825"/>
                </a:cubicBezTo>
                <a:close/>
                <a:moveTo>
                  <a:pt x="581025" y="552450"/>
                </a:moveTo>
                <a:cubicBezTo>
                  <a:pt x="607310" y="552450"/>
                  <a:pt x="628650" y="531110"/>
                  <a:pt x="628650" y="504825"/>
                </a:cubicBezTo>
                <a:cubicBezTo>
                  <a:pt x="628650" y="478540"/>
                  <a:pt x="607310" y="457200"/>
                  <a:pt x="581025" y="457200"/>
                </a:cubicBezTo>
                <a:cubicBezTo>
                  <a:pt x="554740" y="457200"/>
                  <a:pt x="533400" y="478540"/>
                  <a:pt x="533400" y="504825"/>
                </a:cubicBezTo>
                <a:cubicBezTo>
                  <a:pt x="533400" y="531110"/>
                  <a:pt x="554740" y="552450"/>
                  <a:pt x="581025" y="552450"/>
                </a:cubicBezTo>
                <a:close/>
              </a:path>
            </a:pathLst>
          </a:custGeom>
          <a:solidFill>
            <a:schemeClr val="bg1">
              <a:lumMod val="50000"/>
            </a:schemeClr>
          </a:solidFill>
          <a:ln/>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37"/>
          <p:cNvPicPr preferRelativeResize="0">
            <a:picLocks noGrp="1"/>
          </p:cNvPicPr>
          <p:nvPr>
            <p:ph type="pic" idx="2"/>
          </p:nvPr>
        </p:nvPicPr>
        <p:blipFill rotWithShape="1">
          <a:blip r:embed="rId3">
            <a:alphaModFix/>
          </a:blip>
          <a:srcRect t="10147" b="10139"/>
          <a:stretch/>
        </p:blipFill>
        <p:spPr>
          <a:xfrm>
            <a:off x="331050" y="315300"/>
            <a:ext cx="8481900" cy="4512901"/>
          </a:xfrm>
          <a:prstGeom prst="rect">
            <a:avLst/>
          </a:prstGeom>
        </p:spPr>
      </p:pic>
      <p:sp>
        <p:nvSpPr>
          <p:cNvPr id="218" name="Google Shape;218;p37"/>
          <p:cNvSpPr txBox="1">
            <a:spLocks noGrp="1"/>
          </p:cNvSpPr>
          <p:nvPr>
            <p:ph type="title"/>
          </p:nvPr>
        </p:nvSpPr>
        <p:spPr>
          <a:xfrm>
            <a:off x="1097280" y="929639"/>
            <a:ext cx="6949439" cy="2085977"/>
          </a:xfrm>
          <a:prstGeom prst="rect">
            <a:avLst/>
          </a:prstGeom>
        </p:spPr>
        <p:txBody>
          <a:bodyPr spcFirstLastPara="1" wrap="square" lIns="91425" tIns="91425" rIns="91425" bIns="91425" anchor="ctr" anchorCtr="0">
            <a:noAutofit/>
          </a:bodyPr>
          <a:lstStyle/>
          <a:p>
            <a:pPr algn="just"/>
            <a:br>
              <a:rPr lang="ro-MD" sz="1600" dirty="0">
                <a:latin typeface="Times New Roman" panose="02020603050405020304" pitchFamily="18" charset="0"/>
                <a:cs typeface="Times New Roman" panose="02020603050405020304" pitchFamily="18" charset="0"/>
              </a:rPr>
            </a:br>
            <a:br>
              <a:rPr lang="ro-MD" sz="1600" dirty="0">
                <a:latin typeface="Times New Roman" panose="02020603050405020304" pitchFamily="18" charset="0"/>
                <a:cs typeface="Times New Roman" panose="02020603050405020304" pitchFamily="18" charset="0"/>
              </a:rPr>
            </a:br>
            <a:br>
              <a:rPr lang="ro-MD" sz="1600" dirty="0">
                <a:latin typeface="Times New Roman" panose="02020603050405020304" pitchFamily="18" charset="0"/>
                <a:cs typeface="Times New Roman" panose="02020603050405020304" pitchFamily="18" charset="0"/>
              </a:rPr>
            </a:br>
            <a:r>
              <a:rPr lang="ro-MD" sz="1600" dirty="0">
                <a:latin typeface="Times New Roman" panose="02020603050405020304" pitchFamily="18" charset="0"/>
                <a:cs typeface="Times New Roman" panose="02020603050405020304" pitchFamily="18" charset="0"/>
              </a:rPr>
              <a:t>Inspectarea vizuală, examinarea macroscopică, prelevarea probei, ambalarea și expedierea se vor realiza, astfel încât să se evite transferul, răspândirea organismelor dăunătoare, atât între lot și probă, cât și între loturi/între probe. Se va evita amestecarea probelor prelevate cu material prelevat pentru alte scopuri. </a:t>
            </a:r>
            <a:endParaRPr lang="en-US" sz="1600" dirty="0">
              <a:latin typeface="Times New Roman" panose="02020603050405020304" pitchFamily="18" charset="0"/>
              <a:cs typeface="Times New Roman" panose="02020603050405020304" pitchFamily="18" charset="0"/>
            </a:endParaRPr>
          </a:p>
        </p:txBody>
      </p:sp>
      <p:sp>
        <p:nvSpPr>
          <p:cNvPr id="219" name="Google Shape;219;p37"/>
          <p:cNvSpPr txBox="1">
            <a:spLocks noGrp="1"/>
          </p:cNvSpPr>
          <p:nvPr>
            <p:ph type="subTitle" idx="1"/>
          </p:nvPr>
        </p:nvSpPr>
        <p:spPr>
          <a:xfrm>
            <a:off x="1097280" y="2966550"/>
            <a:ext cx="6949439" cy="1270658"/>
          </a:xfrm>
          <a:prstGeom prst="rect">
            <a:avLst/>
          </a:prstGeom>
        </p:spPr>
        <p:txBody>
          <a:bodyPr spcFirstLastPara="1" wrap="square" lIns="91425" tIns="91425" rIns="91425" bIns="91425" anchor="t" anchorCtr="0">
            <a:noAutofit/>
          </a:bodyPr>
          <a:lstStyle/>
          <a:p>
            <a:pPr algn="l">
              <a:lnSpc>
                <a:spcPct val="130000"/>
              </a:lnSpc>
              <a:buFont typeface="Wingdings" panose="05000000000000000000" pitchFamily="2" charset="2"/>
              <a:buChar char="§"/>
            </a:pPr>
            <a:r>
              <a:rPr lang="ro-MD" sz="1200" noProof="0" dirty="0">
                <a:solidFill>
                  <a:schemeClr val="accent1">
                    <a:lumMod val="95000"/>
                  </a:schemeClr>
                </a:solidFill>
                <a:latin typeface="Times New Roman" panose="02020603050405020304" pitchFamily="18" charset="0"/>
                <a:ea typeface="MiSans" pitchFamily="34" charset="-122"/>
                <a:cs typeface="Times New Roman" panose="02020603050405020304" pitchFamily="18" charset="0"/>
              </a:rPr>
              <a:t>Utilizarea de </a:t>
            </a:r>
            <a:r>
              <a:rPr lang="ro-MD" sz="1200" noProof="0" dirty="0">
                <a:solidFill>
                  <a:schemeClr val="accent1">
                    <a:lumMod val="95000"/>
                  </a:schemeClr>
                </a:solidFill>
                <a:latin typeface="Times New Roman" panose="02020603050405020304" pitchFamily="18" charset="0"/>
                <a:cs typeface="Times New Roman" panose="02020603050405020304" pitchFamily="18" charset="0"/>
              </a:rPr>
              <a:t>unelte de unică folosință </a:t>
            </a:r>
            <a:r>
              <a:rPr lang="ro-MD" sz="1200" noProof="0" dirty="0">
                <a:solidFill>
                  <a:schemeClr val="accent1">
                    <a:lumMod val="95000"/>
                  </a:schemeClr>
                </a:solidFill>
                <a:latin typeface="Times New Roman" panose="02020603050405020304" pitchFamily="18" charset="0"/>
                <a:ea typeface="MiSans" pitchFamily="34" charset="-122"/>
                <a:cs typeface="Times New Roman" panose="02020603050405020304" pitchFamily="18" charset="0"/>
              </a:rPr>
              <a:t>sau dezinfectate</a:t>
            </a:r>
            <a:r>
              <a:rPr lang="en-US" sz="1200" dirty="0">
                <a:solidFill>
                  <a:schemeClr val="accent1">
                    <a:lumMod val="95000"/>
                  </a:schemeClr>
                </a:solidFill>
                <a:latin typeface="Times New Roman" panose="02020603050405020304" pitchFamily="18" charset="0"/>
                <a:ea typeface="MiSans" pitchFamily="34" charset="-122"/>
                <a:cs typeface="Times New Roman" panose="02020603050405020304" pitchFamily="18" charset="0"/>
              </a:rPr>
              <a:t>.</a:t>
            </a:r>
            <a:endParaRPr lang="ro-MD" sz="1200" dirty="0">
              <a:solidFill>
                <a:schemeClr val="accent1">
                  <a:lumMod val="95000"/>
                </a:schemeClr>
              </a:solidFill>
              <a:latin typeface="Times New Roman" panose="02020603050405020304" pitchFamily="18" charset="0"/>
              <a:ea typeface="MiSans" pitchFamily="34" charset="-122"/>
              <a:cs typeface="Times New Roman" panose="02020603050405020304" pitchFamily="18" charset="0"/>
            </a:endParaRPr>
          </a:p>
          <a:p>
            <a:pPr algn="l">
              <a:lnSpc>
                <a:spcPct val="130000"/>
              </a:lnSpc>
              <a:buFont typeface="Wingdings" panose="05000000000000000000" pitchFamily="2" charset="2"/>
              <a:buChar char="§"/>
            </a:pPr>
            <a:r>
              <a:rPr lang="ro-MD" sz="1200" noProof="0" dirty="0">
                <a:solidFill>
                  <a:schemeClr val="accent1">
                    <a:lumMod val="95000"/>
                  </a:schemeClr>
                </a:solidFill>
                <a:latin typeface="Times New Roman" panose="02020603050405020304" pitchFamily="18" charset="0"/>
                <a:ea typeface="MiSans" pitchFamily="34" charset="-122"/>
                <a:cs typeface="Times New Roman" panose="02020603050405020304" pitchFamily="18" charset="0"/>
              </a:rPr>
              <a:t>Dezinfectarea mâinilor și a încălțămintei între inspecții.</a:t>
            </a:r>
            <a:endParaRPr lang="ro-MD" sz="1200" noProof="0" dirty="0">
              <a:solidFill>
                <a:schemeClr val="accent1">
                  <a:lumMod val="95000"/>
                </a:schemeClr>
              </a:solidFill>
              <a:latin typeface="Times New Roman" panose="02020603050405020304" pitchFamily="18" charset="0"/>
              <a:cs typeface="Times New Roman" panose="02020603050405020304" pitchFamily="18" charset="0"/>
            </a:endParaRPr>
          </a:p>
          <a:p>
            <a:pPr algn="l">
              <a:lnSpc>
                <a:spcPct val="130000"/>
              </a:lnSpc>
              <a:buFont typeface="Wingdings" panose="05000000000000000000" pitchFamily="2" charset="2"/>
              <a:buChar char="§"/>
            </a:pPr>
            <a:r>
              <a:rPr lang="ro-MD" sz="1200" noProof="0" dirty="0">
                <a:solidFill>
                  <a:schemeClr val="accent1">
                    <a:lumMod val="95000"/>
                  </a:schemeClr>
                </a:solidFill>
                <a:latin typeface="Times New Roman" panose="02020603050405020304" pitchFamily="18" charset="0"/>
                <a:ea typeface="MiSans" pitchFamily="34" charset="-122"/>
                <a:cs typeface="Times New Roman" panose="02020603050405020304" pitchFamily="18" charset="0"/>
              </a:rPr>
              <a:t>Utilizarea și distrugerea echipamentului de protecție de unică folosință.</a:t>
            </a:r>
            <a:endParaRPr lang="ro-MD" sz="1200" noProof="0" dirty="0">
              <a:solidFill>
                <a:schemeClr val="accent1">
                  <a:lumMod val="95000"/>
                </a:schemeClr>
              </a:solidFill>
              <a:latin typeface="Times New Roman" panose="02020603050405020304" pitchFamily="18" charset="0"/>
              <a:cs typeface="Times New Roman" panose="02020603050405020304" pitchFamily="18" charset="0"/>
            </a:endParaRPr>
          </a:p>
          <a:p>
            <a:pPr algn="l">
              <a:lnSpc>
                <a:spcPct val="130000"/>
              </a:lnSpc>
              <a:buFont typeface="Wingdings" panose="05000000000000000000" pitchFamily="2" charset="2"/>
              <a:buChar char="§"/>
            </a:pPr>
            <a:r>
              <a:rPr lang="ro-MD" sz="1200" noProof="0" dirty="0">
                <a:solidFill>
                  <a:schemeClr val="accent1">
                    <a:lumMod val="95000"/>
                  </a:schemeClr>
                </a:solidFill>
                <a:latin typeface="Times New Roman" panose="02020603050405020304" pitchFamily="18" charset="0"/>
                <a:ea typeface="MiSans" pitchFamily="34" charset="-122"/>
                <a:cs typeface="Times New Roman" panose="02020603050405020304" pitchFamily="18" charset="0"/>
              </a:rPr>
              <a:t>Dezinfectarea ustensilelor care au intrat în contact cu material suspect.</a:t>
            </a:r>
            <a:endParaRPr lang="ro-MD" sz="1200" noProof="0" dirty="0">
              <a:solidFill>
                <a:schemeClr val="accent1">
                  <a:lumMod val="95000"/>
                </a:schemeClr>
              </a:solidFill>
              <a:latin typeface="Times New Roman" panose="02020603050405020304" pitchFamily="18" charset="0"/>
              <a:cs typeface="Times New Roman" panose="02020603050405020304" pitchFamily="18" charset="0"/>
            </a:endParaRPr>
          </a:p>
          <a:p>
            <a:pPr>
              <a:lnSpc>
                <a:spcPct val="130000"/>
              </a:lnSpc>
            </a:pPr>
            <a:endParaRPr lang="en-US" dirty="0"/>
          </a:p>
        </p:txBody>
      </p:sp>
      <p:sp>
        <p:nvSpPr>
          <p:cNvPr id="2" name="Dreptunghi 1">
            <a:extLst>
              <a:ext uri="{FF2B5EF4-FFF2-40B4-BE49-F238E27FC236}">
                <a16:creationId xmlns:a16="http://schemas.microsoft.com/office/drawing/2014/main" id="{30125D38-10D9-C13F-60E3-3DDEC82B4B07}"/>
              </a:ext>
            </a:extLst>
          </p:cNvPr>
          <p:cNvSpPr/>
          <p:nvPr/>
        </p:nvSpPr>
        <p:spPr>
          <a:xfrm>
            <a:off x="2430779" y="1028710"/>
            <a:ext cx="4282440" cy="5333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o-MD" sz="3200" b="1" dirty="0">
                <a:solidFill>
                  <a:schemeClr val="bg1">
                    <a:lumMod val="25000"/>
                  </a:schemeClr>
                </a:solidFill>
                <a:latin typeface="Times New Roman" panose="02020603050405020304" pitchFamily="18" charset="0"/>
                <a:cs typeface="Times New Roman" panose="02020603050405020304" pitchFamily="18" charset="0"/>
              </a:rPr>
              <a:t>Măsuri de protecție</a:t>
            </a:r>
            <a:endParaRPr lang="en-US" sz="3200" dirty="0">
              <a:solidFill>
                <a:schemeClr val="bg1">
                  <a:lumMod val="25000"/>
                </a:schemeClr>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6"/>
        <p:cNvGrpSpPr/>
        <p:nvPr/>
      </p:nvGrpSpPr>
      <p:grpSpPr>
        <a:xfrm>
          <a:off x="0" y="0"/>
          <a:ext cx="0" cy="0"/>
          <a:chOff x="0" y="0"/>
          <a:chExt cx="0" cy="0"/>
        </a:xfrm>
      </p:grpSpPr>
      <p:sp>
        <p:nvSpPr>
          <p:cNvPr id="231" name="Google Shape;231;p38"/>
          <p:cNvSpPr txBox="1">
            <a:spLocks noGrp="1"/>
          </p:cNvSpPr>
          <p:nvPr>
            <p:ph type="title"/>
          </p:nvPr>
        </p:nvSpPr>
        <p:spPr>
          <a:xfrm>
            <a:off x="2519400" y="123860"/>
            <a:ext cx="4105200" cy="700200"/>
          </a:xfrm>
          <a:prstGeom prst="rect">
            <a:avLst/>
          </a:prstGeom>
        </p:spPr>
        <p:txBody>
          <a:bodyPr spcFirstLastPara="1" wrap="square" lIns="91425" tIns="91425" rIns="91425" bIns="91425" anchor="ctr" anchorCtr="0">
            <a:noAutofit/>
          </a:bodyPr>
          <a:lstStyle/>
          <a:p>
            <a:pPr lvl="0"/>
            <a:r>
              <a:rPr lang="ro-MD" sz="2800" b="1" dirty="0">
                <a:solidFill>
                  <a:schemeClr val="accent4">
                    <a:lumMod val="50000"/>
                  </a:schemeClr>
                </a:solidFill>
                <a:latin typeface="Times New Roman" panose="02020603050405020304" pitchFamily="18" charset="0"/>
                <a:cs typeface="Times New Roman" panose="02020603050405020304" pitchFamily="18" charset="0"/>
              </a:rPr>
              <a:t>Trasabilitatea probelor</a:t>
            </a:r>
            <a:endParaRPr sz="2800" dirty="0">
              <a:solidFill>
                <a:schemeClr val="accent4">
                  <a:lumMod val="50000"/>
                </a:schemeClr>
              </a:solidFill>
              <a:latin typeface="Times New Roman" panose="02020603050405020304" pitchFamily="18" charset="0"/>
              <a:cs typeface="Times New Roman" panose="02020603050405020304" pitchFamily="18" charset="0"/>
            </a:endParaRPr>
          </a:p>
        </p:txBody>
      </p:sp>
      <p:sp>
        <p:nvSpPr>
          <p:cNvPr id="8" name="Dreptunghi 7">
            <a:extLst>
              <a:ext uri="{FF2B5EF4-FFF2-40B4-BE49-F238E27FC236}">
                <a16:creationId xmlns:a16="http://schemas.microsoft.com/office/drawing/2014/main" id="{2E513FEB-2095-0FE1-B984-4E802C2EFAB5}"/>
              </a:ext>
            </a:extLst>
          </p:cNvPr>
          <p:cNvSpPr/>
          <p:nvPr/>
        </p:nvSpPr>
        <p:spPr>
          <a:xfrm>
            <a:off x="353414" y="539665"/>
            <a:ext cx="8539126" cy="136017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ro-MD" dirty="0">
                <a:solidFill>
                  <a:schemeClr val="accent4">
                    <a:lumMod val="50000"/>
                  </a:schemeClr>
                </a:solidFill>
                <a:latin typeface="Times New Roman" panose="02020603050405020304" pitchFamily="18" charset="0"/>
                <a:cs typeface="Times New Roman" panose="02020603050405020304" pitchFamily="18" charset="0"/>
              </a:rPr>
              <a:t>Pentru asigurarea trasabilității probelor de plante prelevate din plantațiile multianuale pe rod, precum și din plantațiile mamă de altoi și portaltoi inspectorii vor utiliza mijloace de identificare, planta de la care a fost prelevată proba va fi marcată prin aplicarea unui sigiliu (a), iar rândul corespunzător va fi identificat prin amplasarea unei plăcuțe inscripționate cu mențiunea „ANSA”(b).</a:t>
            </a:r>
            <a:endParaRPr lang="en-US" dirty="0">
              <a:solidFill>
                <a:schemeClr val="accent4">
                  <a:lumMod val="50000"/>
                </a:schemeClr>
              </a:solidFill>
              <a:latin typeface="Times New Roman" panose="02020603050405020304" pitchFamily="18" charset="0"/>
              <a:cs typeface="Times New Roman" panose="02020603050405020304" pitchFamily="18" charset="0"/>
            </a:endParaRPr>
          </a:p>
        </p:txBody>
      </p:sp>
      <p:pic>
        <p:nvPicPr>
          <p:cNvPr id="11" name="Imagine 10">
            <a:extLst>
              <a:ext uri="{FF2B5EF4-FFF2-40B4-BE49-F238E27FC236}">
                <a16:creationId xmlns:a16="http://schemas.microsoft.com/office/drawing/2014/main" id="{5D48851C-E30B-679E-054A-0A20F88249F9}"/>
              </a:ext>
            </a:extLst>
          </p:cNvPr>
          <p:cNvPicPr>
            <a:picLocks noChangeAspect="1"/>
          </p:cNvPicPr>
          <p:nvPr/>
        </p:nvPicPr>
        <p:blipFill>
          <a:blip r:embed="rId3"/>
          <a:srcRect l="30326"/>
          <a:stretch>
            <a:fillRect/>
          </a:stretch>
        </p:blipFill>
        <p:spPr>
          <a:xfrm>
            <a:off x="353414" y="1899836"/>
            <a:ext cx="2463295" cy="2952200"/>
          </a:xfrm>
          <a:prstGeom prst="rect">
            <a:avLst/>
          </a:prstGeom>
        </p:spPr>
      </p:pic>
      <p:pic>
        <p:nvPicPr>
          <p:cNvPr id="13" name="Imagine 12">
            <a:extLst>
              <a:ext uri="{FF2B5EF4-FFF2-40B4-BE49-F238E27FC236}">
                <a16:creationId xmlns:a16="http://schemas.microsoft.com/office/drawing/2014/main" id="{2EEC2438-AF2A-94A0-BEF2-85D0C08E99BE}"/>
              </a:ext>
            </a:extLst>
          </p:cNvPr>
          <p:cNvPicPr>
            <a:picLocks noChangeAspect="1"/>
          </p:cNvPicPr>
          <p:nvPr/>
        </p:nvPicPr>
        <p:blipFill>
          <a:blip r:embed="rId4"/>
          <a:srcRect t="27765"/>
          <a:stretch>
            <a:fillRect/>
          </a:stretch>
        </p:blipFill>
        <p:spPr>
          <a:xfrm>
            <a:off x="3204425" y="1899836"/>
            <a:ext cx="2753078" cy="2952200"/>
          </a:xfrm>
          <a:prstGeom prst="rect">
            <a:avLst/>
          </a:prstGeom>
        </p:spPr>
      </p:pic>
      <p:pic>
        <p:nvPicPr>
          <p:cNvPr id="17" name="Imagine 16">
            <a:extLst>
              <a:ext uri="{FF2B5EF4-FFF2-40B4-BE49-F238E27FC236}">
                <a16:creationId xmlns:a16="http://schemas.microsoft.com/office/drawing/2014/main" id="{48F39FA2-15EC-6BC5-961F-C004868F1FAA}"/>
              </a:ext>
            </a:extLst>
          </p:cNvPr>
          <p:cNvPicPr>
            <a:picLocks noChangeAspect="1"/>
          </p:cNvPicPr>
          <p:nvPr/>
        </p:nvPicPr>
        <p:blipFill>
          <a:blip r:embed="rId5"/>
          <a:stretch>
            <a:fillRect/>
          </a:stretch>
        </p:blipFill>
        <p:spPr>
          <a:xfrm rot="5400000">
            <a:off x="5958568" y="2002090"/>
            <a:ext cx="3236595" cy="2463295"/>
          </a:xfrm>
          <a:prstGeom prst="rect">
            <a:avLst/>
          </a:prstGeom>
        </p:spPr>
      </p:pic>
      <p:sp>
        <p:nvSpPr>
          <p:cNvPr id="23" name="Dreptunghi 22">
            <a:extLst>
              <a:ext uri="{FF2B5EF4-FFF2-40B4-BE49-F238E27FC236}">
                <a16:creationId xmlns:a16="http://schemas.microsoft.com/office/drawing/2014/main" id="{75A8A9E4-85FD-56D9-38C6-B3971C456170}"/>
              </a:ext>
            </a:extLst>
          </p:cNvPr>
          <p:cNvSpPr/>
          <p:nvPr/>
        </p:nvSpPr>
        <p:spPr>
          <a:xfrm>
            <a:off x="353414" y="4603835"/>
            <a:ext cx="251460" cy="236220"/>
          </a:xfrm>
          <a:prstGeom prst="rect">
            <a:avLst/>
          </a:prstGeom>
          <a:solidFill>
            <a:schemeClr val="bg1">
              <a:lumMod val="25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ro-MD" dirty="0"/>
              <a:t>a</a:t>
            </a:r>
            <a:endParaRPr lang="en-US" dirty="0"/>
          </a:p>
        </p:txBody>
      </p:sp>
      <p:sp>
        <p:nvSpPr>
          <p:cNvPr id="24" name="Dreptunghi 23">
            <a:extLst>
              <a:ext uri="{FF2B5EF4-FFF2-40B4-BE49-F238E27FC236}">
                <a16:creationId xmlns:a16="http://schemas.microsoft.com/office/drawing/2014/main" id="{8EE0FBE0-5FA3-E520-282B-C83113B98C30}"/>
              </a:ext>
            </a:extLst>
          </p:cNvPr>
          <p:cNvSpPr/>
          <p:nvPr/>
        </p:nvSpPr>
        <p:spPr>
          <a:xfrm>
            <a:off x="6345218" y="4572298"/>
            <a:ext cx="251460" cy="262592"/>
          </a:xfrm>
          <a:prstGeom prst="rect">
            <a:avLst/>
          </a:prstGeom>
          <a:solidFill>
            <a:schemeClr val="bg1">
              <a:lumMod val="25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ro-MD" dirty="0"/>
              <a:t>b</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6">
          <a:extLst>
            <a:ext uri="{FF2B5EF4-FFF2-40B4-BE49-F238E27FC236}">
              <a16:creationId xmlns:a16="http://schemas.microsoft.com/office/drawing/2014/main" id="{B7AE7381-5296-BF74-CF7B-27165D2EC7F8}"/>
            </a:ext>
          </a:extLst>
        </p:cNvPr>
        <p:cNvGrpSpPr/>
        <p:nvPr/>
      </p:nvGrpSpPr>
      <p:grpSpPr>
        <a:xfrm>
          <a:off x="0" y="0"/>
          <a:ext cx="0" cy="0"/>
          <a:chOff x="0" y="0"/>
          <a:chExt cx="0" cy="0"/>
        </a:xfrm>
      </p:grpSpPr>
      <p:sp>
        <p:nvSpPr>
          <p:cNvPr id="231" name="Google Shape;231;p38">
            <a:extLst>
              <a:ext uri="{FF2B5EF4-FFF2-40B4-BE49-F238E27FC236}">
                <a16:creationId xmlns:a16="http://schemas.microsoft.com/office/drawing/2014/main" id="{AA60ED73-3F0B-C6FE-AE25-ACA517A51C8E}"/>
              </a:ext>
            </a:extLst>
          </p:cNvPr>
          <p:cNvSpPr txBox="1">
            <a:spLocks noGrp="1"/>
          </p:cNvSpPr>
          <p:nvPr>
            <p:ph type="title"/>
          </p:nvPr>
        </p:nvSpPr>
        <p:spPr>
          <a:xfrm>
            <a:off x="2519400" y="141005"/>
            <a:ext cx="4105200" cy="700200"/>
          </a:xfrm>
          <a:prstGeom prst="rect">
            <a:avLst/>
          </a:prstGeom>
        </p:spPr>
        <p:txBody>
          <a:bodyPr spcFirstLastPara="1" wrap="square" lIns="91425" tIns="91425" rIns="91425" bIns="91425" anchor="ctr" anchorCtr="0">
            <a:noAutofit/>
          </a:bodyPr>
          <a:lstStyle/>
          <a:p>
            <a:pPr lvl="0"/>
            <a:r>
              <a:rPr lang="ro-MD" sz="2800" b="1" dirty="0">
                <a:solidFill>
                  <a:schemeClr val="accent4">
                    <a:lumMod val="50000"/>
                  </a:schemeClr>
                </a:solidFill>
                <a:latin typeface="Times New Roman" panose="02020603050405020304" pitchFamily="18" charset="0"/>
                <a:cs typeface="Times New Roman" panose="02020603050405020304" pitchFamily="18" charset="0"/>
              </a:rPr>
              <a:t>Trasabilitatea probelor</a:t>
            </a:r>
            <a:endParaRPr sz="2800" dirty="0">
              <a:solidFill>
                <a:schemeClr val="accent4">
                  <a:lumMod val="50000"/>
                </a:schemeClr>
              </a:solidFill>
              <a:latin typeface="Times New Roman" panose="02020603050405020304" pitchFamily="18" charset="0"/>
              <a:cs typeface="Times New Roman" panose="02020603050405020304" pitchFamily="18" charset="0"/>
            </a:endParaRPr>
          </a:p>
        </p:txBody>
      </p:sp>
      <p:sp>
        <p:nvSpPr>
          <p:cNvPr id="9" name="Dreptunghi 8">
            <a:extLst>
              <a:ext uri="{FF2B5EF4-FFF2-40B4-BE49-F238E27FC236}">
                <a16:creationId xmlns:a16="http://schemas.microsoft.com/office/drawing/2014/main" id="{2DA7093F-F05B-8213-5567-E3071B2FD5DF}"/>
              </a:ext>
            </a:extLst>
          </p:cNvPr>
          <p:cNvSpPr/>
          <p:nvPr/>
        </p:nvSpPr>
        <p:spPr>
          <a:xfrm>
            <a:off x="762000" y="1025989"/>
            <a:ext cx="7620000" cy="10134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358775" algn="just"/>
            <a:r>
              <a:rPr lang="ro-MD" dirty="0">
                <a:solidFill>
                  <a:schemeClr val="accent4">
                    <a:lumMod val="50000"/>
                  </a:schemeClr>
                </a:solidFill>
                <a:latin typeface="Times New Roman" panose="02020603050405020304" pitchFamily="18" charset="0"/>
                <a:cs typeface="Times New Roman" panose="02020603050405020304" pitchFamily="18" charset="0"/>
              </a:rPr>
              <a:t>În urma prelevării, inspectorii vor înscrie în registrul probelor prelevate informații referitoare la operatorul vizat, numărul rândului, numărul plantei și alte date relevante, conform modelului prevăzut în Anexa nr. 2.</a:t>
            </a:r>
            <a:endParaRPr lang="en-US" dirty="0">
              <a:solidFill>
                <a:schemeClr val="accent4">
                  <a:lumMod val="50000"/>
                </a:schemeClr>
              </a:solidFill>
              <a:latin typeface="Times New Roman" panose="02020603050405020304" pitchFamily="18" charset="0"/>
              <a:cs typeface="Times New Roman" panose="02020603050405020304" pitchFamily="18" charset="0"/>
            </a:endParaRPr>
          </a:p>
          <a:p>
            <a:pPr indent="358775" algn="just"/>
            <a:r>
              <a:rPr lang="ro-MD" dirty="0">
                <a:solidFill>
                  <a:schemeClr val="accent4">
                    <a:lumMod val="50000"/>
                  </a:schemeClr>
                </a:solidFill>
                <a:latin typeface="Times New Roman" panose="02020603050405020304" pitchFamily="18" charset="0"/>
                <a:cs typeface="Times New Roman" panose="02020603050405020304" pitchFamily="18" charset="0"/>
              </a:rPr>
              <a:t>Aceste măsuri sunt necesare pentru menținerea unei evidențe clare și pentru a permite urmărirea exactă a originii probelor.</a:t>
            </a:r>
            <a:endParaRPr lang="en-US" dirty="0">
              <a:solidFill>
                <a:schemeClr val="accent4">
                  <a:lumMod val="50000"/>
                </a:schemeClr>
              </a:solidFill>
              <a:latin typeface="Times New Roman" panose="02020603050405020304" pitchFamily="18" charset="0"/>
              <a:cs typeface="Times New Roman" panose="02020603050405020304" pitchFamily="18" charset="0"/>
            </a:endParaRPr>
          </a:p>
        </p:txBody>
      </p:sp>
      <p:graphicFrame>
        <p:nvGraphicFramePr>
          <p:cNvPr id="2" name="Tabel 1">
            <a:extLst>
              <a:ext uri="{FF2B5EF4-FFF2-40B4-BE49-F238E27FC236}">
                <a16:creationId xmlns:a16="http://schemas.microsoft.com/office/drawing/2014/main" id="{47C79FF1-4D44-FE04-761F-C44DAE64E3D1}"/>
              </a:ext>
            </a:extLst>
          </p:cNvPr>
          <p:cNvGraphicFramePr>
            <a:graphicFrameLocks noGrp="1"/>
          </p:cNvGraphicFramePr>
          <p:nvPr>
            <p:extLst>
              <p:ext uri="{D42A27DB-BD31-4B8C-83A1-F6EECF244321}">
                <p14:modId xmlns:p14="http://schemas.microsoft.com/office/powerpoint/2010/main" val="2026386612"/>
              </p:ext>
            </p:extLst>
          </p:nvPr>
        </p:nvGraphicFramePr>
        <p:xfrm>
          <a:off x="762000" y="2362200"/>
          <a:ext cx="7620000" cy="1985567"/>
        </p:xfrm>
        <a:graphic>
          <a:graphicData uri="http://schemas.openxmlformats.org/drawingml/2006/table">
            <a:tbl>
              <a:tblPr firstRow="1" firstCol="1" bandRow="1">
                <a:tableStyleId>{6B7109E7-D7A0-4CD3-87B6-98BE609D3C38}</a:tableStyleId>
              </a:tblPr>
              <a:tblGrid>
                <a:gridCol w="331237">
                  <a:extLst>
                    <a:ext uri="{9D8B030D-6E8A-4147-A177-3AD203B41FA5}">
                      <a16:colId xmlns:a16="http://schemas.microsoft.com/office/drawing/2014/main" val="320342340"/>
                    </a:ext>
                  </a:extLst>
                </a:gridCol>
                <a:gridCol w="771330">
                  <a:extLst>
                    <a:ext uri="{9D8B030D-6E8A-4147-A177-3AD203B41FA5}">
                      <a16:colId xmlns:a16="http://schemas.microsoft.com/office/drawing/2014/main" val="3515924665"/>
                    </a:ext>
                  </a:extLst>
                </a:gridCol>
                <a:gridCol w="886408">
                  <a:extLst>
                    <a:ext uri="{9D8B030D-6E8A-4147-A177-3AD203B41FA5}">
                      <a16:colId xmlns:a16="http://schemas.microsoft.com/office/drawing/2014/main" val="3550911301"/>
                    </a:ext>
                  </a:extLst>
                </a:gridCol>
                <a:gridCol w="886408">
                  <a:extLst>
                    <a:ext uri="{9D8B030D-6E8A-4147-A177-3AD203B41FA5}">
                      <a16:colId xmlns:a16="http://schemas.microsoft.com/office/drawing/2014/main" val="1254796543"/>
                    </a:ext>
                  </a:extLst>
                </a:gridCol>
                <a:gridCol w="330459">
                  <a:extLst>
                    <a:ext uri="{9D8B030D-6E8A-4147-A177-3AD203B41FA5}">
                      <a16:colId xmlns:a16="http://schemas.microsoft.com/office/drawing/2014/main" val="138555328"/>
                    </a:ext>
                  </a:extLst>
                </a:gridCol>
                <a:gridCol w="331237">
                  <a:extLst>
                    <a:ext uri="{9D8B030D-6E8A-4147-A177-3AD203B41FA5}">
                      <a16:colId xmlns:a16="http://schemas.microsoft.com/office/drawing/2014/main" val="3813863388"/>
                    </a:ext>
                  </a:extLst>
                </a:gridCol>
                <a:gridCol w="331237">
                  <a:extLst>
                    <a:ext uri="{9D8B030D-6E8A-4147-A177-3AD203B41FA5}">
                      <a16:colId xmlns:a16="http://schemas.microsoft.com/office/drawing/2014/main" val="660298121"/>
                    </a:ext>
                  </a:extLst>
                </a:gridCol>
                <a:gridCol w="330459">
                  <a:extLst>
                    <a:ext uri="{9D8B030D-6E8A-4147-A177-3AD203B41FA5}">
                      <a16:colId xmlns:a16="http://schemas.microsoft.com/office/drawing/2014/main" val="3853039233"/>
                    </a:ext>
                  </a:extLst>
                </a:gridCol>
                <a:gridCol w="1101790">
                  <a:extLst>
                    <a:ext uri="{9D8B030D-6E8A-4147-A177-3AD203B41FA5}">
                      <a16:colId xmlns:a16="http://schemas.microsoft.com/office/drawing/2014/main" val="3257507111"/>
                    </a:ext>
                  </a:extLst>
                </a:gridCol>
                <a:gridCol w="886408">
                  <a:extLst>
                    <a:ext uri="{9D8B030D-6E8A-4147-A177-3AD203B41FA5}">
                      <a16:colId xmlns:a16="http://schemas.microsoft.com/office/drawing/2014/main" val="4126576839"/>
                    </a:ext>
                  </a:extLst>
                </a:gridCol>
                <a:gridCol w="1433027">
                  <a:extLst>
                    <a:ext uri="{9D8B030D-6E8A-4147-A177-3AD203B41FA5}">
                      <a16:colId xmlns:a16="http://schemas.microsoft.com/office/drawing/2014/main" val="2189903249"/>
                    </a:ext>
                  </a:extLst>
                </a:gridCol>
              </a:tblGrid>
              <a:tr h="422754">
                <a:tc gridSpan="11">
                  <a:txBody>
                    <a:bodyPr/>
                    <a:lstStyle/>
                    <a:p>
                      <a:pPr algn="ctr">
                        <a:lnSpc>
                          <a:spcPct val="107000"/>
                        </a:lnSpc>
                        <a:spcAft>
                          <a:spcPts val="800"/>
                        </a:spcAft>
                        <a:buNone/>
                      </a:pPr>
                      <a:r>
                        <a:rPr lang="en-US" sz="1200" b="1" kern="100" dirty="0">
                          <a:effectLst/>
                          <a:latin typeface="Times New Roman" panose="02020603050405020304" pitchFamily="18" charset="0"/>
                          <a:ea typeface="Calibri" panose="020F0502020204030204" pitchFamily="34" charset="0"/>
                          <a:cs typeface="Times New Roman" panose="02020603050405020304" pitchFamily="18" charset="0"/>
                        </a:rPr>
                        <a:t>REGISTRU PROBELOR PRELEVATE</a:t>
                      </a:r>
                      <a:endParaRPr lang="ro-MD" sz="12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pPr algn="ctr">
                        <a:lnSpc>
                          <a:spcPct val="107000"/>
                        </a:lnSpc>
                        <a:spcAft>
                          <a:spcPts val="800"/>
                        </a:spcAft>
                        <a:buNone/>
                      </a:pPr>
                      <a:endParaRPr lang="en-US" sz="11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pPr algn="ctr">
                        <a:lnSpc>
                          <a:spcPct val="107000"/>
                        </a:lnSpc>
                        <a:spcAft>
                          <a:spcPts val="800"/>
                        </a:spcAft>
                        <a:buNone/>
                      </a:pPr>
                      <a:endParaRPr lang="en-US" sz="11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pPr algn="ctr">
                        <a:lnSpc>
                          <a:spcPct val="107000"/>
                        </a:lnSpc>
                        <a:spcAft>
                          <a:spcPts val="800"/>
                        </a:spcAft>
                        <a:buNone/>
                      </a:pPr>
                      <a:endParaRPr lang="en-US" sz="11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pPr algn="ctr">
                        <a:lnSpc>
                          <a:spcPct val="107000"/>
                        </a:lnSpc>
                        <a:spcAft>
                          <a:spcPts val="800"/>
                        </a:spcAft>
                        <a:buNone/>
                      </a:pPr>
                      <a:endParaRPr lang="en-US" sz="11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a:lnSpc>
                          <a:spcPct val="107000"/>
                        </a:lnSpc>
                        <a:spcAft>
                          <a:spcPts val="800"/>
                        </a:spcAft>
                        <a:buNone/>
                      </a:pPr>
                      <a:endParaRPr lang="en-US" sz="11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pPr algn="ctr">
                        <a:lnSpc>
                          <a:spcPct val="107000"/>
                        </a:lnSpc>
                        <a:spcAft>
                          <a:spcPts val="800"/>
                        </a:spcAft>
                        <a:buNone/>
                      </a:pPr>
                      <a:endParaRPr lang="en-US" sz="11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pPr algn="ctr">
                        <a:lnSpc>
                          <a:spcPct val="107000"/>
                        </a:lnSpc>
                        <a:spcAft>
                          <a:spcPts val="800"/>
                        </a:spcAft>
                        <a:buNone/>
                      </a:pPr>
                      <a:endParaRPr lang="en-US" sz="11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939329888"/>
                  </a:ext>
                </a:extLst>
              </a:tr>
              <a:tr h="224315">
                <a:tc rowSpan="2">
                  <a:txBody>
                    <a:bodyPr/>
                    <a:lstStyle/>
                    <a:p>
                      <a:pPr algn="ctr">
                        <a:lnSpc>
                          <a:spcPct val="107000"/>
                        </a:lnSpc>
                        <a:spcAft>
                          <a:spcPts val="800"/>
                        </a:spcAft>
                        <a:buNone/>
                      </a:pPr>
                      <a:r>
                        <a:rPr lang="ru-RU" sz="1200" kern="100">
                          <a:effectLst/>
                          <a:latin typeface="Times New Roman" panose="02020603050405020304" pitchFamily="18" charset="0"/>
                          <a:cs typeface="Times New Roman" panose="02020603050405020304" pitchFamily="18" charset="0"/>
                        </a:rPr>
                        <a:t>№</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rowSpan="2">
                  <a:txBody>
                    <a:bodyPr/>
                    <a:lstStyle/>
                    <a:p>
                      <a:pPr algn="ctr">
                        <a:lnSpc>
                          <a:spcPct val="107000"/>
                        </a:lnSpc>
                        <a:spcAft>
                          <a:spcPts val="800"/>
                        </a:spcAft>
                        <a:buNone/>
                      </a:pPr>
                      <a:r>
                        <a:rPr lang="ro-MD" sz="1200" kern="100">
                          <a:effectLst/>
                          <a:latin typeface="Times New Roman" panose="02020603050405020304" pitchFamily="18" charset="0"/>
                          <a:cs typeface="Times New Roman" panose="02020603050405020304" pitchFamily="18" charset="0"/>
                        </a:rPr>
                        <a:t>Data prelevării</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rowSpan="2">
                  <a:txBody>
                    <a:bodyPr/>
                    <a:lstStyle/>
                    <a:p>
                      <a:pPr algn="ctr">
                        <a:lnSpc>
                          <a:spcPct val="107000"/>
                        </a:lnSpc>
                        <a:spcAft>
                          <a:spcPts val="800"/>
                        </a:spcAft>
                        <a:buNone/>
                      </a:pPr>
                      <a:r>
                        <a:rPr lang="ro-MD" sz="1200" kern="100" dirty="0">
                          <a:effectLst/>
                          <a:latin typeface="Times New Roman" panose="02020603050405020304" pitchFamily="18" charset="0"/>
                          <a:cs typeface="Times New Roman" panose="02020603050405020304" pitchFamily="18" charset="0"/>
                        </a:rPr>
                        <a:t>Operatorul economic</a:t>
                      </a:r>
                      <a:endParaRPr lang="en-US" sz="1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rowSpan="2">
                  <a:txBody>
                    <a:bodyPr/>
                    <a:lstStyle/>
                    <a:p>
                      <a:pPr algn="ctr">
                        <a:lnSpc>
                          <a:spcPct val="107000"/>
                        </a:lnSpc>
                        <a:spcAft>
                          <a:spcPts val="800"/>
                        </a:spcAft>
                        <a:buNone/>
                      </a:pPr>
                      <a:r>
                        <a:rPr lang="ro-MD" sz="1200" kern="100" dirty="0">
                          <a:effectLst/>
                          <a:latin typeface="Times New Roman" panose="02020603050405020304" pitchFamily="18" charset="0"/>
                          <a:cs typeface="Times New Roman" panose="02020603050405020304" pitchFamily="18" charset="0"/>
                        </a:rPr>
                        <a:t>Materialul prelevat</a:t>
                      </a:r>
                      <a:endParaRPr lang="en-US" sz="1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gridSpan="4">
                  <a:txBody>
                    <a:bodyPr/>
                    <a:lstStyle/>
                    <a:p>
                      <a:pPr algn="ctr">
                        <a:lnSpc>
                          <a:spcPct val="107000"/>
                        </a:lnSpc>
                        <a:spcAft>
                          <a:spcPts val="800"/>
                        </a:spcAft>
                        <a:buNone/>
                      </a:pPr>
                      <a:r>
                        <a:rPr lang="ro-MD" sz="1200" kern="100">
                          <a:effectLst/>
                          <a:latin typeface="Times New Roman" panose="02020603050405020304" pitchFamily="18" charset="0"/>
                          <a:cs typeface="Times New Roman" panose="02020603050405020304" pitchFamily="18" charset="0"/>
                        </a:rPr>
                        <a:t>Numărul</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algn="ctr">
                        <a:lnSpc>
                          <a:spcPct val="107000"/>
                        </a:lnSpc>
                        <a:spcAft>
                          <a:spcPts val="800"/>
                        </a:spcAft>
                        <a:buNone/>
                      </a:pPr>
                      <a:r>
                        <a:rPr lang="ro-MD" sz="1200" kern="100">
                          <a:effectLst/>
                          <a:latin typeface="Times New Roman" panose="02020603050405020304" pitchFamily="18" charset="0"/>
                          <a:cs typeface="Times New Roman" panose="02020603050405020304" pitchFamily="18" charset="0"/>
                        </a:rPr>
                        <a:t>Organismul dăunător</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rowSpan="2">
                  <a:txBody>
                    <a:bodyPr/>
                    <a:lstStyle/>
                    <a:p>
                      <a:pPr algn="ctr">
                        <a:lnSpc>
                          <a:spcPct val="107000"/>
                        </a:lnSpc>
                        <a:spcAft>
                          <a:spcPts val="800"/>
                        </a:spcAft>
                        <a:buNone/>
                      </a:pPr>
                      <a:r>
                        <a:rPr lang="ro-MD" sz="1200" kern="100">
                          <a:effectLst/>
                          <a:latin typeface="Times New Roman" panose="02020603050405020304" pitchFamily="18" charset="0"/>
                          <a:cs typeface="Times New Roman" panose="02020603050405020304" pitchFamily="18" charset="0"/>
                        </a:rPr>
                        <a:t>Rezultatul probei</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rowSpan="2">
                  <a:txBody>
                    <a:bodyPr/>
                    <a:lstStyle/>
                    <a:p>
                      <a:pPr algn="ctr">
                        <a:lnSpc>
                          <a:spcPct val="107000"/>
                        </a:lnSpc>
                        <a:spcAft>
                          <a:spcPts val="800"/>
                        </a:spcAft>
                        <a:buNone/>
                      </a:pPr>
                      <a:r>
                        <a:rPr lang="ro-MD" sz="1200" kern="100">
                          <a:effectLst/>
                          <a:latin typeface="Times New Roman" panose="02020603050405020304" pitchFamily="18" charset="0"/>
                          <a:cs typeface="Times New Roman" panose="02020603050405020304" pitchFamily="18" charset="0"/>
                        </a:rPr>
                        <a:t>Măsurile întreprinse în urma confirmării neconformităților</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76423175"/>
                  </a:ext>
                </a:extLst>
              </a:tr>
              <a:tr h="719611">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71755" marR="71755">
                        <a:lnSpc>
                          <a:spcPct val="107000"/>
                        </a:lnSpc>
                        <a:spcAft>
                          <a:spcPts val="800"/>
                        </a:spcAft>
                        <a:buNone/>
                      </a:pPr>
                      <a:r>
                        <a:rPr lang="ro-MD" sz="1200" kern="100">
                          <a:effectLst/>
                          <a:latin typeface="Times New Roman" panose="02020603050405020304" pitchFamily="18" charset="0"/>
                          <a:cs typeface="Times New Roman" panose="02020603050405020304" pitchFamily="18" charset="0"/>
                        </a:rPr>
                        <a:t>parcelei</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vert="vert270"/>
                </a:tc>
                <a:tc>
                  <a:txBody>
                    <a:bodyPr/>
                    <a:lstStyle/>
                    <a:p>
                      <a:pPr marL="71755" marR="71755">
                        <a:lnSpc>
                          <a:spcPct val="107000"/>
                        </a:lnSpc>
                        <a:spcAft>
                          <a:spcPts val="800"/>
                        </a:spcAft>
                        <a:buNone/>
                      </a:pPr>
                      <a:r>
                        <a:rPr lang="ro-MD" sz="1200" kern="100">
                          <a:effectLst/>
                          <a:latin typeface="Times New Roman" panose="02020603050405020304" pitchFamily="18" charset="0"/>
                          <a:cs typeface="Times New Roman" panose="02020603050405020304" pitchFamily="18" charset="0"/>
                        </a:rPr>
                        <a:t>rândului </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vert="vert270"/>
                </a:tc>
                <a:tc>
                  <a:txBody>
                    <a:bodyPr/>
                    <a:lstStyle/>
                    <a:p>
                      <a:pPr marL="71755" marR="71755">
                        <a:lnSpc>
                          <a:spcPct val="107000"/>
                        </a:lnSpc>
                        <a:spcAft>
                          <a:spcPts val="800"/>
                        </a:spcAft>
                        <a:buNone/>
                      </a:pPr>
                      <a:r>
                        <a:rPr lang="ro-MD" sz="1200" kern="100">
                          <a:effectLst/>
                          <a:latin typeface="Times New Roman" panose="02020603050405020304" pitchFamily="18" charset="0"/>
                          <a:cs typeface="Times New Roman" panose="02020603050405020304" pitchFamily="18" charset="0"/>
                        </a:rPr>
                        <a:t>plantei</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vert="vert270"/>
                </a:tc>
                <a:tc>
                  <a:txBody>
                    <a:bodyPr/>
                    <a:lstStyle/>
                    <a:p>
                      <a:pPr marL="71755" marR="71755">
                        <a:lnSpc>
                          <a:spcPct val="107000"/>
                        </a:lnSpc>
                        <a:spcAft>
                          <a:spcPts val="800"/>
                        </a:spcAft>
                        <a:buNone/>
                      </a:pPr>
                      <a:r>
                        <a:rPr lang="ro-MD" sz="1200" kern="100">
                          <a:effectLst/>
                          <a:latin typeface="Times New Roman" panose="02020603050405020304" pitchFamily="18" charset="0"/>
                          <a:cs typeface="Times New Roman" panose="02020603050405020304" pitchFamily="18" charset="0"/>
                        </a:rPr>
                        <a:t>sigiliului </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vert="vert270"/>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602925300"/>
                  </a:ext>
                </a:extLst>
              </a:tr>
              <a:tr h="211079">
                <a:tc>
                  <a:txBody>
                    <a:bodyPr/>
                    <a:lstStyle/>
                    <a:p>
                      <a:pPr algn="ctr">
                        <a:lnSpc>
                          <a:spcPct val="107000"/>
                        </a:lnSpc>
                        <a:spcAft>
                          <a:spcPts val="800"/>
                        </a:spcAft>
                        <a:buNone/>
                      </a:pPr>
                      <a:r>
                        <a:rPr lang="ro-MD" sz="1200" kern="100">
                          <a:effectLst/>
                          <a:latin typeface="Times New Roman" panose="02020603050405020304" pitchFamily="18" charset="0"/>
                          <a:cs typeface="Times New Roman" panose="02020603050405020304" pitchFamily="18" charset="0"/>
                        </a:rPr>
                        <a:t> </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ro-MD" sz="1200" kern="100">
                          <a:effectLst/>
                          <a:latin typeface="Times New Roman" panose="02020603050405020304" pitchFamily="18" charset="0"/>
                          <a:cs typeface="Times New Roman" panose="02020603050405020304" pitchFamily="18" charset="0"/>
                        </a:rPr>
                        <a:t> </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ro-MD" sz="1200" kern="100">
                          <a:effectLst/>
                          <a:latin typeface="Times New Roman" panose="02020603050405020304" pitchFamily="18" charset="0"/>
                          <a:cs typeface="Times New Roman" panose="02020603050405020304" pitchFamily="18" charset="0"/>
                        </a:rPr>
                        <a:t> </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ro-MD" sz="1200" kern="100">
                          <a:effectLst/>
                          <a:latin typeface="Times New Roman" panose="02020603050405020304" pitchFamily="18" charset="0"/>
                          <a:cs typeface="Times New Roman" panose="02020603050405020304" pitchFamily="18" charset="0"/>
                        </a:rPr>
                        <a:t> </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ro-MD" sz="1200" kern="100">
                          <a:effectLst/>
                          <a:latin typeface="Times New Roman" panose="02020603050405020304" pitchFamily="18" charset="0"/>
                          <a:cs typeface="Times New Roman" panose="02020603050405020304" pitchFamily="18" charset="0"/>
                        </a:rPr>
                        <a:t> </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ro-MD" sz="1200" kern="100">
                          <a:effectLst/>
                          <a:latin typeface="Times New Roman" panose="02020603050405020304" pitchFamily="18" charset="0"/>
                          <a:cs typeface="Times New Roman" panose="02020603050405020304" pitchFamily="18" charset="0"/>
                        </a:rPr>
                        <a:t> </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ro-MD" sz="1200" kern="100">
                          <a:effectLst/>
                          <a:latin typeface="Times New Roman" panose="02020603050405020304" pitchFamily="18" charset="0"/>
                          <a:cs typeface="Times New Roman" panose="02020603050405020304" pitchFamily="18" charset="0"/>
                        </a:rPr>
                        <a:t> </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ro-MD" sz="1200" kern="100">
                          <a:effectLst/>
                          <a:latin typeface="Times New Roman" panose="02020603050405020304" pitchFamily="18" charset="0"/>
                          <a:cs typeface="Times New Roman" panose="02020603050405020304" pitchFamily="18" charset="0"/>
                        </a:rPr>
                        <a:t> </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ro-MD" sz="1200" kern="100">
                          <a:effectLst/>
                          <a:latin typeface="Times New Roman" panose="02020603050405020304" pitchFamily="18" charset="0"/>
                          <a:cs typeface="Times New Roman" panose="02020603050405020304" pitchFamily="18" charset="0"/>
                        </a:rPr>
                        <a:t> </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ro-MD" sz="1200" kern="100">
                          <a:effectLst/>
                          <a:latin typeface="Times New Roman" panose="02020603050405020304" pitchFamily="18" charset="0"/>
                          <a:cs typeface="Times New Roman" panose="02020603050405020304" pitchFamily="18" charset="0"/>
                        </a:rPr>
                        <a:t> </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ro-MD" sz="1200" kern="100">
                          <a:effectLst/>
                          <a:latin typeface="Times New Roman" panose="02020603050405020304" pitchFamily="18" charset="0"/>
                          <a:cs typeface="Times New Roman" panose="02020603050405020304" pitchFamily="18" charset="0"/>
                        </a:rPr>
                        <a:t> </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75349252"/>
                  </a:ext>
                </a:extLst>
              </a:tr>
              <a:tr h="203904">
                <a:tc>
                  <a:txBody>
                    <a:bodyPr/>
                    <a:lstStyle/>
                    <a:p>
                      <a:pPr algn="ctr">
                        <a:lnSpc>
                          <a:spcPct val="107000"/>
                        </a:lnSpc>
                        <a:spcAft>
                          <a:spcPts val="800"/>
                        </a:spcAft>
                        <a:buNone/>
                      </a:pPr>
                      <a:r>
                        <a:rPr lang="ro-MD" sz="1200" kern="100">
                          <a:effectLst/>
                          <a:latin typeface="Times New Roman" panose="02020603050405020304" pitchFamily="18" charset="0"/>
                          <a:cs typeface="Times New Roman" panose="02020603050405020304" pitchFamily="18" charset="0"/>
                        </a:rPr>
                        <a:t> </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ro-MD" sz="1200" kern="100">
                          <a:effectLst/>
                          <a:latin typeface="Times New Roman" panose="02020603050405020304" pitchFamily="18" charset="0"/>
                          <a:cs typeface="Times New Roman" panose="02020603050405020304" pitchFamily="18" charset="0"/>
                        </a:rPr>
                        <a:t> </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ro-MD" sz="1200" kern="100">
                          <a:effectLst/>
                          <a:latin typeface="Times New Roman" panose="02020603050405020304" pitchFamily="18" charset="0"/>
                          <a:cs typeface="Times New Roman" panose="02020603050405020304" pitchFamily="18" charset="0"/>
                        </a:rPr>
                        <a:t> </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ro-MD" sz="1200" kern="100">
                          <a:effectLst/>
                          <a:latin typeface="Times New Roman" panose="02020603050405020304" pitchFamily="18" charset="0"/>
                          <a:cs typeface="Times New Roman" panose="02020603050405020304" pitchFamily="18" charset="0"/>
                        </a:rPr>
                        <a:t> </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ro-MD" sz="1200" kern="100">
                          <a:effectLst/>
                          <a:latin typeface="Times New Roman" panose="02020603050405020304" pitchFamily="18" charset="0"/>
                          <a:cs typeface="Times New Roman" panose="02020603050405020304" pitchFamily="18" charset="0"/>
                        </a:rPr>
                        <a:t> </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ro-MD" sz="1200" kern="100">
                          <a:effectLst/>
                          <a:latin typeface="Times New Roman" panose="02020603050405020304" pitchFamily="18" charset="0"/>
                          <a:cs typeface="Times New Roman" panose="02020603050405020304" pitchFamily="18" charset="0"/>
                        </a:rPr>
                        <a:t> </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ro-MD" sz="1200" kern="100">
                          <a:effectLst/>
                          <a:latin typeface="Times New Roman" panose="02020603050405020304" pitchFamily="18" charset="0"/>
                          <a:cs typeface="Times New Roman" panose="02020603050405020304" pitchFamily="18" charset="0"/>
                        </a:rPr>
                        <a:t> </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ro-MD" sz="1200" kern="100">
                          <a:effectLst/>
                          <a:latin typeface="Times New Roman" panose="02020603050405020304" pitchFamily="18" charset="0"/>
                          <a:cs typeface="Times New Roman" panose="02020603050405020304" pitchFamily="18" charset="0"/>
                        </a:rPr>
                        <a:t> </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ro-MD" sz="1200" kern="100">
                          <a:effectLst/>
                          <a:latin typeface="Times New Roman" panose="02020603050405020304" pitchFamily="18" charset="0"/>
                          <a:cs typeface="Times New Roman" panose="02020603050405020304" pitchFamily="18" charset="0"/>
                        </a:rPr>
                        <a:t> </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ro-MD" sz="1200" kern="100">
                          <a:effectLst/>
                          <a:latin typeface="Times New Roman" panose="02020603050405020304" pitchFamily="18" charset="0"/>
                          <a:cs typeface="Times New Roman" panose="02020603050405020304" pitchFamily="18" charset="0"/>
                        </a:rPr>
                        <a:t> </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ro-MD" sz="1200" kern="100">
                          <a:effectLst/>
                          <a:latin typeface="Times New Roman" panose="02020603050405020304" pitchFamily="18" charset="0"/>
                          <a:cs typeface="Times New Roman" panose="02020603050405020304" pitchFamily="18" charset="0"/>
                        </a:rPr>
                        <a:t> </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97293658"/>
                  </a:ext>
                </a:extLst>
              </a:tr>
              <a:tr h="203904">
                <a:tc>
                  <a:txBody>
                    <a:bodyPr/>
                    <a:lstStyle/>
                    <a:p>
                      <a:pPr algn="ctr">
                        <a:lnSpc>
                          <a:spcPct val="107000"/>
                        </a:lnSpc>
                        <a:spcAft>
                          <a:spcPts val="800"/>
                        </a:spcAft>
                        <a:buNone/>
                      </a:pPr>
                      <a:r>
                        <a:rPr lang="ro-MD" sz="1200" kern="100">
                          <a:effectLst/>
                          <a:latin typeface="Times New Roman" panose="02020603050405020304" pitchFamily="18" charset="0"/>
                          <a:cs typeface="Times New Roman" panose="02020603050405020304" pitchFamily="18" charset="0"/>
                        </a:rPr>
                        <a:t> </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ro-MD" sz="1200" kern="100">
                          <a:effectLst/>
                          <a:latin typeface="Times New Roman" panose="02020603050405020304" pitchFamily="18" charset="0"/>
                          <a:cs typeface="Times New Roman" panose="02020603050405020304" pitchFamily="18" charset="0"/>
                        </a:rPr>
                        <a:t> </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ro-MD" sz="1200" kern="100">
                          <a:effectLst/>
                          <a:latin typeface="Times New Roman" panose="02020603050405020304" pitchFamily="18" charset="0"/>
                          <a:cs typeface="Times New Roman" panose="02020603050405020304" pitchFamily="18" charset="0"/>
                        </a:rPr>
                        <a:t> </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ro-MD" sz="1200" kern="100">
                          <a:effectLst/>
                          <a:latin typeface="Times New Roman" panose="02020603050405020304" pitchFamily="18" charset="0"/>
                          <a:cs typeface="Times New Roman" panose="02020603050405020304" pitchFamily="18" charset="0"/>
                        </a:rPr>
                        <a:t> </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ro-MD" sz="1200" kern="100">
                          <a:effectLst/>
                          <a:latin typeface="Times New Roman" panose="02020603050405020304" pitchFamily="18" charset="0"/>
                          <a:cs typeface="Times New Roman" panose="02020603050405020304" pitchFamily="18" charset="0"/>
                        </a:rPr>
                        <a:t> </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ro-MD" sz="1200" kern="100">
                          <a:effectLst/>
                          <a:latin typeface="Times New Roman" panose="02020603050405020304" pitchFamily="18" charset="0"/>
                          <a:cs typeface="Times New Roman" panose="02020603050405020304" pitchFamily="18" charset="0"/>
                        </a:rPr>
                        <a:t> </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ro-MD" sz="1200" kern="100">
                          <a:effectLst/>
                          <a:latin typeface="Times New Roman" panose="02020603050405020304" pitchFamily="18" charset="0"/>
                          <a:cs typeface="Times New Roman" panose="02020603050405020304" pitchFamily="18" charset="0"/>
                        </a:rPr>
                        <a:t> </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ro-MD" sz="1200" kern="100">
                          <a:effectLst/>
                          <a:latin typeface="Times New Roman" panose="02020603050405020304" pitchFamily="18" charset="0"/>
                          <a:cs typeface="Times New Roman" panose="02020603050405020304" pitchFamily="18" charset="0"/>
                        </a:rPr>
                        <a:t> </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ro-MD" sz="1200" kern="100">
                          <a:effectLst/>
                          <a:latin typeface="Times New Roman" panose="02020603050405020304" pitchFamily="18" charset="0"/>
                          <a:cs typeface="Times New Roman" panose="02020603050405020304" pitchFamily="18" charset="0"/>
                        </a:rPr>
                        <a:t> </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ro-MD" sz="1200" kern="100" dirty="0">
                          <a:effectLst/>
                          <a:latin typeface="Times New Roman" panose="02020603050405020304" pitchFamily="18" charset="0"/>
                          <a:cs typeface="Times New Roman" panose="02020603050405020304" pitchFamily="18" charset="0"/>
                        </a:rPr>
                        <a:t> </a:t>
                      </a:r>
                      <a:endParaRPr lang="en-US" sz="1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ro-MD" sz="1200" kern="100" dirty="0">
                          <a:effectLst/>
                          <a:latin typeface="Times New Roman" panose="02020603050405020304" pitchFamily="18" charset="0"/>
                          <a:cs typeface="Times New Roman" panose="02020603050405020304" pitchFamily="18" charset="0"/>
                        </a:rPr>
                        <a:t> </a:t>
                      </a:r>
                      <a:endParaRPr lang="en-US" sz="1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56927340"/>
                  </a:ext>
                </a:extLst>
              </a:tr>
            </a:tbl>
          </a:graphicData>
        </a:graphic>
      </p:graphicFrame>
    </p:spTree>
    <p:extLst>
      <p:ext uri="{BB962C8B-B14F-4D97-AF65-F5344CB8AC3E}">
        <p14:creationId xmlns:p14="http://schemas.microsoft.com/office/powerpoint/2010/main" val="3997830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58"/>
          <p:cNvSpPr txBox="1">
            <a:spLocks noGrp="1"/>
          </p:cNvSpPr>
          <p:nvPr>
            <p:ph type="title"/>
          </p:nvPr>
        </p:nvSpPr>
        <p:spPr>
          <a:xfrm>
            <a:off x="408542" y="181535"/>
            <a:ext cx="8326915" cy="572700"/>
          </a:xfrm>
          <a:prstGeom prst="rect">
            <a:avLst/>
          </a:prstGeom>
        </p:spPr>
        <p:txBody>
          <a:bodyPr spcFirstLastPara="1" wrap="square" lIns="91425" tIns="91425" rIns="91425" bIns="91425" anchor="t" anchorCtr="0">
            <a:noAutofit/>
          </a:bodyPr>
          <a:lstStyle/>
          <a:p>
            <a:pPr algn="ctr"/>
            <a:r>
              <a:rPr lang="ro-MD" sz="2400" b="1" dirty="0">
                <a:latin typeface="Times New Roman" panose="02020603050405020304" pitchFamily="18" charset="0"/>
                <a:cs typeface="Times New Roman" panose="02020603050405020304" pitchFamily="18" charset="0"/>
              </a:rPr>
              <a:t>Mărimea probelor de plante, produse vegetale și alte obiecte pentru realizarea analizelor de laborator</a:t>
            </a:r>
            <a:endParaRPr lang="en-US" sz="2400" dirty="0">
              <a:latin typeface="Times New Roman" panose="02020603050405020304" pitchFamily="18" charset="0"/>
              <a:cs typeface="Times New Roman" panose="02020603050405020304" pitchFamily="18" charset="0"/>
            </a:endParaRPr>
          </a:p>
        </p:txBody>
      </p:sp>
      <p:graphicFrame>
        <p:nvGraphicFramePr>
          <p:cNvPr id="663" name="Google Shape;663;p58"/>
          <p:cNvGraphicFramePr/>
          <p:nvPr>
            <p:extLst>
              <p:ext uri="{D42A27DB-BD31-4B8C-83A1-F6EECF244321}">
                <p14:modId xmlns:p14="http://schemas.microsoft.com/office/powerpoint/2010/main" val="7918118"/>
              </p:ext>
            </p:extLst>
          </p:nvPr>
        </p:nvGraphicFramePr>
        <p:xfrm>
          <a:off x="647700" y="1308245"/>
          <a:ext cx="7810500" cy="3262440"/>
        </p:xfrm>
        <a:graphic>
          <a:graphicData uri="http://schemas.openxmlformats.org/drawingml/2006/table">
            <a:tbl>
              <a:tblPr>
                <a:noFill/>
                <a:tableStyleId>{6B7109E7-D7A0-4CD3-87B6-98BE609D3C38}</a:tableStyleId>
              </a:tblPr>
              <a:tblGrid>
                <a:gridCol w="5798820">
                  <a:extLst>
                    <a:ext uri="{9D8B030D-6E8A-4147-A177-3AD203B41FA5}">
                      <a16:colId xmlns:a16="http://schemas.microsoft.com/office/drawing/2014/main" val="20000"/>
                    </a:ext>
                  </a:extLst>
                </a:gridCol>
                <a:gridCol w="2011680">
                  <a:extLst>
                    <a:ext uri="{9D8B030D-6E8A-4147-A177-3AD203B41FA5}">
                      <a16:colId xmlns:a16="http://schemas.microsoft.com/office/drawing/2014/main" val="20003"/>
                    </a:ext>
                  </a:extLst>
                </a:gridCol>
              </a:tblGrid>
              <a:tr h="414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1600" b="1" i="0" u="none" strike="noStrike" kern="1200" cap="none" spc="0" normalizeH="0" baseline="0" noProof="0" dirty="0">
                          <a:ln>
                            <a:noFill/>
                          </a:ln>
                          <a:solidFill>
                            <a:schemeClr val="bg1"/>
                          </a:solidFill>
                          <a:effectLst/>
                          <a:uLnTx/>
                          <a:uFillTx/>
                          <a:latin typeface="Times New Roman" panose="02020603050405020304" pitchFamily="18" charset="0"/>
                          <a:ea typeface="Arial"/>
                          <a:cs typeface="Times New Roman" panose="02020603050405020304" pitchFamily="18" charset="0"/>
                          <a:sym typeface="Arial"/>
                        </a:rPr>
                        <a:t>Tipul de produs</a:t>
                      </a:r>
                      <a:endParaRPr kumimoji="0" lang="x-none" sz="1600" b="1" i="0" u="none" strike="noStrike" kern="1200" cap="none" spc="0" normalizeH="0" baseline="0" noProof="0" dirty="0">
                        <a:ln>
                          <a:noFill/>
                        </a:ln>
                        <a:solidFill>
                          <a:schemeClr val="bg1"/>
                        </a:solidFill>
                        <a:effectLst/>
                        <a:uLnTx/>
                        <a:uFillTx/>
                        <a:latin typeface="Times New Roman" panose="02020603050405020304" pitchFamily="18" charset="0"/>
                        <a:ea typeface="Arial"/>
                        <a:cs typeface="Times New Roman" panose="02020603050405020304" pitchFamily="18" charset="0"/>
                        <a:sym typeface="Arial"/>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25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ro-MD" sz="1600" b="1" dirty="0">
                          <a:solidFill>
                            <a:schemeClr val="tx1"/>
                          </a:solidFill>
                          <a:latin typeface="Times New Roman" panose="02020603050405020304" pitchFamily="18" charset="0"/>
                          <a:ea typeface="Actor"/>
                          <a:cs typeface="Times New Roman" panose="02020603050405020304" pitchFamily="18" charset="0"/>
                          <a:sym typeface="Actor"/>
                        </a:rPr>
                        <a:t>Mărimea probei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1"/>
                  </a:ext>
                </a:extLst>
              </a:tr>
              <a:tr h="414400">
                <a:tc>
                  <a:txBody>
                    <a:bodyPr/>
                    <a:lstStyle/>
                    <a:p>
                      <a:pPr marL="0" lvl="0" indent="0" algn="just" rtl="0">
                        <a:spcBef>
                          <a:spcPts val="0"/>
                        </a:spcBef>
                        <a:spcAft>
                          <a:spcPts val="0"/>
                        </a:spcAft>
                        <a:buNone/>
                      </a:pPr>
                      <a:r>
                        <a:rPr lang="ro-MD" sz="1400" noProof="0" dirty="0">
                          <a:solidFill>
                            <a:schemeClr val="bg1">
                              <a:lumMod val="10000"/>
                            </a:schemeClr>
                          </a:solidFill>
                          <a:latin typeface="Times New Roman" panose="02020603050405020304" pitchFamily="18" charset="0"/>
                          <a:ea typeface="Actor"/>
                          <a:cs typeface="Times New Roman" panose="02020603050405020304" pitchFamily="18" charset="0"/>
                          <a:sym typeface="Actor"/>
                        </a:rPr>
                        <a:t>Tuberculi de cartof  pentru </a:t>
                      </a:r>
                      <a:r>
                        <a:rPr lang="ro-MD" sz="1400" noProof="0" dirty="0" err="1">
                          <a:solidFill>
                            <a:schemeClr val="bg1">
                              <a:lumMod val="10000"/>
                            </a:schemeClr>
                          </a:solidFill>
                          <a:latin typeface="Times New Roman" panose="02020603050405020304" pitchFamily="18" charset="0"/>
                          <a:ea typeface="Actor"/>
                          <a:cs typeface="Times New Roman" panose="02020603050405020304" pitchFamily="18" charset="0"/>
                          <a:sym typeface="Actor"/>
                        </a:rPr>
                        <a:t>Clavibacter</a:t>
                      </a:r>
                      <a:r>
                        <a:rPr lang="ro-MD" sz="1400" noProof="0" dirty="0">
                          <a:solidFill>
                            <a:schemeClr val="bg1">
                              <a:lumMod val="10000"/>
                            </a:schemeClr>
                          </a:solidFill>
                          <a:latin typeface="Times New Roman" panose="02020603050405020304" pitchFamily="18" charset="0"/>
                          <a:ea typeface="Actor"/>
                          <a:cs typeface="Times New Roman" panose="02020603050405020304" pitchFamily="18" charset="0"/>
                          <a:sym typeface="Actor"/>
                        </a:rPr>
                        <a:t> </a:t>
                      </a:r>
                      <a:r>
                        <a:rPr lang="ro-MD" sz="1400" noProof="0" dirty="0" err="1">
                          <a:solidFill>
                            <a:schemeClr val="bg1">
                              <a:lumMod val="10000"/>
                            </a:schemeClr>
                          </a:solidFill>
                          <a:latin typeface="Times New Roman" panose="02020603050405020304" pitchFamily="18" charset="0"/>
                          <a:ea typeface="Actor"/>
                          <a:cs typeface="Times New Roman" panose="02020603050405020304" pitchFamily="18" charset="0"/>
                          <a:sym typeface="Actor"/>
                        </a:rPr>
                        <a:t>sepedonicus</a:t>
                      </a:r>
                      <a:r>
                        <a:rPr lang="ro-MD" sz="1400" noProof="0" dirty="0">
                          <a:solidFill>
                            <a:schemeClr val="bg1">
                              <a:lumMod val="10000"/>
                            </a:schemeClr>
                          </a:solidFill>
                          <a:latin typeface="Times New Roman" panose="02020603050405020304" pitchFamily="18" charset="0"/>
                          <a:ea typeface="Actor"/>
                          <a:cs typeface="Times New Roman" panose="02020603050405020304" pitchFamily="18" charset="0"/>
                          <a:sym typeface="Actor"/>
                        </a:rPr>
                        <a:t> și </a:t>
                      </a:r>
                      <a:r>
                        <a:rPr lang="ro-MD" sz="1400" noProof="0" dirty="0" err="1">
                          <a:solidFill>
                            <a:schemeClr val="bg1">
                              <a:lumMod val="10000"/>
                            </a:schemeClr>
                          </a:solidFill>
                          <a:latin typeface="Times New Roman" panose="02020603050405020304" pitchFamily="18" charset="0"/>
                          <a:ea typeface="Actor"/>
                          <a:cs typeface="Times New Roman" panose="02020603050405020304" pitchFamily="18" charset="0"/>
                          <a:sym typeface="Actor"/>
                        </a:rPr>
                        <a:t>Ralstonia</a:t>
                      </a:r>
                      <a:r>
                        <a:rPr lang="ro-MD" sz="1400" noProof="0" dirty="0">
                          <a:solidFill>
                            <a:schemeClr val="bg1">
                              <a:lumMod val="10000"/>
                            </a:schemeClr>
                          </a:solidFill>
                          <a:latin typeface="Times New Roman" panose="02020603050405020304" pitchFamily="18" charset="0"/>
                          <a:ea typeface="Actor"/>
                          <a:cs typeface="Times New Roman" panose="02020603050405020304" pitchFamily="18" charset="0"/>
                          <a:sym typeface="Actor"/>
                        </a:rPr>
                        <a:t> </a:t>
                      </a:r>
                      <a:r>
                        <a:rPr lang="ro-MD" sz="1400" noProof="0" dirty="0" err="1">
                          <a:solidFill>
                            <a:schemeClr val="bg1">
                              <a:lumMod val="10000"/>
                            </a:schemeClr>
                          </a:solidFill>
                          <a:latin typeface="Times New Roman" panose="02020603050405020304" pitchFamily="18" charset="0"/>
                          <a:ea typeface="Actor"/>
                          <a:cs typeface="Times New Roman" panose="02020603050405020304" pitchFamily="18" charset="0"/>
                          <a:sym typeface="Actor"/>
                        </a:rPr>
                        <a:t>solonacearum</a:t>
                      </a:r>
                      <a:r>
                        <a:rPr lang="ro-MD" sz="1400" noProof="0" dirty="0">
                          <a:solidFill>
                            <a:schemeClr val="bg1">
                              <a:lumMod val="10000"/>
                            </a:schemeClr>
                          </a:solidFill>
                          <a:latin typeface="Times New Roman" panose="02020603050405020304" pitchFamily="18" charset="0"/>
                          <a:ea typeface="Actor"/>
                          <a:cs typeface="Times New Roman" panose="02020603050405020304" pitchFamily="18" charset="0"/>
                          <a:sym typeface="Actor"/>
                        </a:rPr>
                        <a:t>,  </a:t>
                      </a:r>
                      <a:r>
                        <a:rPr lang="ro-MD" sz="1400" noProof="0" dirty="0" err="1">
                          <a:solidFill>
                            <a:schemeClr val="bg1">
                              <a:lumMod val="10000"/>
                            </a:schemeClr>
                          </a:solidFill>
                          <a:latin typeface="Times New Roman" panose="02020603050405020304" pitchFamily="18" charset="0"/>
                          <a:ea typeface="Actor"/>
                          <a:cs typeface="Times New Roman" panose="02020603050405020304" pitchFamily="18" charset="0"/>
                          <a:sym typeface="Actor"/>
                        </a:rPr>
                        <a:t>Synchytrium</a:t>
                      </a:r>
                      <a:r>
                        <a:rPr lang="ro-MD" sz="1400" noProof="0" dirty="0">
                          <a:solidFill>
                            <a:schemeClr val="bg1">
                              <a:lumMod val="10000"/>
                            </a:schemeClr>
                          </a:solidFill>
                          <a:latin typeface="Times New Roman" panose="02020603050405020304" pitchFamily="18" charset="0"/>
                          <a:ea typeface="Actor"/>
                          <a:cs typeface="Times New Roman" panose="02020603050405020304" pitchFamily="18" charset="0"/>
                          <a:sym typeface="Actor"/>
                        </a:rPr>
                        <a:t> </a:t>
                      </a:r>
                      <a:r>
                        <a:rPr lang="ro-MD" sz="1400" noProof="0" dirty="0" err="1">
                          <a:solidFill>
                            <a:schemeClr val="bg1">
                              <a:lumMod val="10000"/>
                            </a:schemeClr>
                          </a:solidFill>
                          <a:latin typeface="Times New Roman" panose="02020603050405020304" pitchFamily="18" charset="0"/>
                          <a:ea typeface="Actor"/>
                          <a:cs typeface="Times New Roman" panose="02020603050405020304" pitchFamily="18" charset="0"/>
                          <a:sym typeface="Actor"/>
                        </a:rPr>
                        <a:t>endobioticum</a:t>
                      </a:r>
                      <a:endParaRPr lang="ro-MD" sz="1400" noProof="0" dirty="0">
                        <a:solidFill>
                          <a:schemeClr val="bg1">
                            <a:lumMod val="10000"/>
                          </a:schemeClr>
                        </a:solidFill>
                        <a:latin typeface="Times New Roman" panose="02020603050405020304" pitchFamily="18" charset="0"/>
                        <a:ea typeface="Actor"/>
                        <a:cs typeface="Times New Roman" panose="02020603050405020304" pitchFamily="18" charset="0"/>
                        <a:sym typeface="Actor"/>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27C57">
                        <a:alpha val="4241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1400" b="1" i="0" u="none" strike="noStrike" kern="1200" cap="none" spc="0" normalizeH="0" baseline="0" noProof="0" dirty="0">
                          <a:ln>
                            <a:noFill/>
                          </a:ln>
                          <a:solidFill>
                            <a:schemeClr val="tx1"/>
                          </a:solidFill>
                          <a:effectLst/>
                          <a:uLnTx/>
                          <a:uFillTx/>
                          <a:latin typeface="Times New Roman" panose="02020603050405020304" pitchFamily="18" charset="0"/>
                          <a:ea typeface="Arial"/>
                          <a:cs typeface="Times New Roman" panose="02020603050405020304" pitchFamily="18" charset="0"/>
                          <a:sym typeface="Arial"/>
                        </a:rPr>
                        <a:t>200 bucăți</a:t>
                      </a:r>
                      <a:endParaRPr kumimoji="0" lang="x-none" sz="1400" b="1" i="0" u="none" strike="noStrike" kern="1200" cap="none" spc="0" normalizeH="0" baseline="0" noProof="0" dirty="0">
                        <a:ln>
                          <a:noFill/>
                        </a:ln>
                        <a:solidFill>
                          <a:schemeClr val="tx1"/>
                        </a:solidFill>
                        <a:effectLst/>
                        <a:uLnTx/>
                        <a:uFillTx/>
                        <a:latin typeface="Times New Roman" panose="02020603050405020304" pitchFamily="18" charset="0"/>
                        <a:ea typeface="Arial"/>
                        <a:cs typeface="Times New Roman" panose="02020603050405020304" pitchFamily="18" charset="0"/>
                        <a:sym typeface="Arial"/>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27C57">
                        <a:alpha val="18350"/>
                      </a:srgbClr>
                    </a:solidFill>
                  </a:tcPr>
                </a:tc>
                <a:extLst>
                  <a:ext uri="{0D108BD9-81ED-4DB2-BD59-A6C34878D82A}">
                    <a16:rowId xmlns:a16="http://schemas.microsoft.com/office/drawing/2014/main" val="10002"/>
                  </a:ext>
                </a:extLst>
              </a:tr>
              <a:tr h="416855">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o-RO" sz="1400" b="0" i="0" u="none" strike="noStrike" kern="1200" cap="none" spc="0" normalizeH="0" baseline="0" noProof="0" dirty="0">
                          <a:ln>
                            <a:noFill/>
                          </a:ln>
                          <a:solidFill>
                            <a:schemeClr val="bg1">
                              <a:lumMod val="10000"/>
                            </a:schemeClr>
                          </a:solidFill>
                          <a:effectLst/>
                          <a:uLnTx/>
                          <a:uFillTx/>
                          <a:latin typeface="Times New Roman" panose="02020603050405020304" pitchFamily="18" charset="0"/>
                          <a:ea typeface="+mn-ea"/>
                          <a:cs typeface="Times New Roman" panose="02020603050405020304" pitchFamily="18" charset="0"/>
                        </a:rPr>
                        <a:t>Tuberculi de cartof pentru determinarea </a:t>
                      </a:r>
                      <a:r>
                        <a:rPr kumimoji="0" lang="ro-RO" sz="1400" b="0" i="1" u="none" strike="noStrike" kern="1200" cap="none" spc="0" normalizeH="0" baseline="0" noProof="0" dirty="0">
                          <a:ln>
                            <a:noFill/>
                          </a:ln>
                          <a:solidFill>
                            <a:schemeClr val="bg1">
                              <a:lumMod val="10000"/>
                            </a:schemeClr>
                          </a:solidFill>
                          <a:effectLst/>
                          <a:uLnTx/>
                          <a:uFillTx/>
                          <a:latin typeface="Times New Roman" panose="02020603050405020304" pitchFamily="18" charset="0"/>
                          <a:ea typeface="+mn-ea"/>
                          <a:cs typeface="Times New Roman" panose="02020603050405020304" pitchFamily="18" charset="0"/>
                        </a:rPr>
                        <a:t>nematozilor</a:t>
                      </a:r>
                      <a:r>
                        <a:rPr kumimoji="0" lang="ro-RO" sz="1400" b="0" i="0" u="none" strike="noStrike" kern="1200" cap="none" spc="0" normalizeH="0" baseline="0" noProof="0" dirty="0">
                          <a:ln>
                            <a:noFill/>
                          </a:ln>
                          <a:solidFill>
                            <a:schemeClr val="bg1">
                              <a:lumMod val="10000"/>
                            </a:schemeClr>
                          </a:solidFill>
                          <a:effectLst/>
                          <a:uLnTx/>
                          <a:uFillTx/>
                          <a:latin typeface="Times New Roman" panose="02020603050405020304" pitchFamily="18" charset="0"/>
                          <a:ea typeface="+mn-ea"/>
                          <a:cs typeface="Times New Roman" panose="02020603050405020304" pitchFamily="18" charset="0"/>
                        </a:rPr>
                        <a:t>, </a:t>
                      </a:r>
                      <a:r>
                        <a:rPr kumimoji="0" lang="ro-RO" sz="1400" b="0" i="1" u="none" strike="noStrike" kern="1200" cap="none" spc="0" normalizeH="0" baseline="0" noProof="0" dirty="0">
                          <a:ln>
                            <a:noFill/>
                          </a:ln>
                          <a:solidFill>
                            <a:schemeClr val="bg1">
                              <a:lumMod val="10000"/>
                            </a:schemeClr>
                          </a:solidFill>
                          <a:effectLst/>
                          <a:uLnTx/>
                          <a:uFillTx/>
                          <a:latin typeface="Times New Roman" panose="02020603050405020304" pitchFamily="18" charset="0"/>
                          <a:ea typeface="+mn-ea"/>
                          <a:cs typeface="Times New Roman" panose="02020603050405020304" pitchFamily="18" charset="0"/>
                        </a:rPr>
                        <a:t>dăunătorilor</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o-RO" sz="10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Notă: </a:t>
                      </a:r>
                      <a:r>
                        <a:rPr kumimoji="0" lang="ro-RO" sz="105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Cartofi nu trebuie să fie spălați pentru determinarea nematozilor</a:t>
                      </a:r>
                      <a:endParaRPr kumimoji="0" lang="x-none" sz="105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27C57">
                        <a:alpha val="4241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1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5-10 kg</a:t>
                      </a:r>
                      <a:endParaRPr kumimoji="0" lang="x-none" sz="1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27C57">
                        <a:alpha val="18350"/>
                      </a:srgbClr>
                    </a:solidFill>
                  </a:tcPr>
                </a:tc>
                <a:extLst>
                  <a:ext uri="{0D108BD9-81ED-4DB2-BD59-A6C34878D82A}">
                    <a16:rowId xmlns:a16="http://schemas.microsoft.com/office/drawing/2014/main" val="10003"/>
                  </a:ext>
                </a:extLst>
              </a:tr>
              <a:tr h="41440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o-RO" sz="1400" b="0" i="0" u="none" strike="noStrike" kern="1200" cap="none" spc="0" normalizeH="0" baseline="0" noProof="0" dirty="0">
                          <a:ln>
                            <a:noFill/>
                          </a:ln>
                          <a:solidFill>
                            <a:schemeClr val="bg1">
                              <a:lumMod val="10000"/>
                            </a:schemeClr>
                          </a:solidFill>
                          <a:effectLst/>
                          <a:uLnTx/>
                          <a:uFillTx/>
                          <a:latin typeface="Times New Roman" panose="02020603050405020304" pitchFamily="18" charset="0"/>
                          <a:ea typeface="+mn-ea"/>
                          <a:cs typeface="Times New Roman" panose="02020603050405020304" pitchFamily="18" charset="0"/>
                        </a:rPr>
                        <a:t>Puieții  de pomi fructiferi, pomușoare, nucifere, decorativ și forestier</a:t>
                      </a:r>
                      <a:endParaRPr kumimoji="0" lang="x-none" sz="1400" b="0" i="0" u="none" strike="noStrike" kern="1200" cap="none" spc="0" normalizeH="0" baseline="0" noProof="0" dirty="0">
                        <a:ln>
                          <a:noFill/>
                        </a:ln>
                        <a:solidFill>
                          <a:schemeClr val="bg1">
                            <a:lumMod val="10000"/>
                          </a:schemeClr>
                        </a:solidFill>
                        <a:effectLst/>
                        <a:uLnTx/>
                        <a:uFillTx/>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27C57">
                        <a:alpha val="4241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1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5-10 buc.</a:t>
                      </a:r>
                      <a:endParaRPr kumimoji="0" lang="x-none" sz="1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27C57">
                        <a:alpha val="18350"/>
                      </a:srgbClr>
                    </a:solidFill>
                  </a:tcPr>
                </a:tc>
                <a:extLst>
                  <a:ext uri="{0D108BD9-81ED-4DB2-BD59-A6C34878D82A}">
                    <a16:rowId xmlns:a16="http://schemas.microsoft.com/office/drawing/2014/main" val="10004"/>
                  </a:ext>
                </a:extLst>
              </a:tr>
              <a:tr h="41440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o-RO" sz="1400" b="0" i="0" u="none" strike="noStrike" kern="1200" cap="none" spc="0" normalizeH="0" baseline="0" noProof="0" dirty="0">
                          <a:ln>
                            <a:noFill/>
                          </a:ln>
                          <a:solidFill>
                            <a:schemeClr val="bg1">
                              <a:lumMod val="10000"/>
                            </a:schemeClr>
                          </a:solidFill>
                          <a:effectLst/>
                          <a:uLnTx/>
                          <a:uFillTx/>
                          <a:latin typeface="Times New Roman" panose="02020603050405020304" pitchFamily="18" charset="0"/>
                          <a:ea typeface="+mn-ea"/>
                          <a:cs typeface="Times New Roman" panose="02020603050405020304" pitchFamily="18" charset="0"/>
                        </a:rPr>
                        <a:t>Butași și portaltoi  de viță de vie, pomi fructiferi, pomușoare, nucifere, decorativ și forestier</a:t>
                      </a:r>
                      <a:endParaRPr kumimoji="0" lang="x-none" sz="1400" b="0" i="0" u="none" strike="noStrike" kern="1200" cap="none" spc="0" normalizeH="0" baseline="0" noProof="0" dirty="0">
                        <a:ln>
                          <a:noFill/>
                        </a:ln>
                        <a:solidFill>
                          <a:schemeClr val="bg1">
                            <a:lumMod val="10000"/>
                          </a:schemeClr>
                        </a:solidFill>
                        <a:effectLst/>
                        <a:uLnTx/>
                        <a:uFillTx/>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27C57">
                        <a:alpha val="4241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10 </a:t>
                      </a:r>
                      <a:r>
                        <a:rPr kumimoji="0" lang="ro-RO" sz="1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-20 buc.</a:t>
                      </a:r>
                      <a:endParaRPr kumimoji="0" lang="x-none" sz="1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27C57">
                        <a:alpha val="18350"/>
                      </a:srgbClr>
                    </a:solidFill>
                  </a:tcPr>
                </a:tc>
                <a:extLst>
                  <a:ext uri="{0D108BD9-81ED-4DB2-BD59-A6C34878D82A}">
                    <a16:rowId xmlns:a16="http://schemas.microsoft.com/office/drawing/2014/main" val="10005"/>
                  </a:ext>
                </a:extLst>
              </a:tr>
              <a:tr h="41440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o-RO" sz="1400" b="0" i="0" u="none" strike="noStrike" kern="1200" cap="none" spc="0" normalizeH="0" baseline="0" noProof="0" dirty="0">
                          <a:ln>
                            <a:noFill/>
                          </a:ln>
                          <a:solidFill>
                            <a:schemeClr val="bg1">
                              <a:lumMod val="10000"/>
                            </a:schemeClr>
                          </a:solidFill>
                          <a:effectLst/>
                          <a:uLnTx/>
                          <a:uFillTx/>
                          <a:latin typeface="Times New Roman" panose="02020603050405020304" pitchFamily="18" charset="0"/>
                          <a:ea typeface="+mn-ea"/>
                          <a:cs typeface="Times New Roman" panose="02020603050405020304" pitchFamily="18" charset="0"/>
                        </a:rPr>
                        <a:t>Secțiuni de plante</a:t>
                      </a:r>
                      <a:r>
                        <a:rPr kumimoji="0" lang="en-US" sz="1400" b="0" i="0" u="none" strike="noStrike" kern="1200" cap="none" spc="0" normalizeH="0" baseline="0" noProof="0" dirty="0">
                          <a:ln>
                            <a:noFill/>
                          </a:ln>
                          <a:solidFill>
                            <a:schemeClr val="bg1">
                              <a:lumMod val="10000"/>
                            </a:schemeClr>
                          </a:solidFill>
                          <a:effectLst/>
                          <a:uLnTx/>
                          <a:uFillTx/>
                          <a:latin typeface="Times New Roman" panose="02020603050405020304" pitchFamily="18" charset="0"/>
                          <a:ea typeface="+mn-ea"/>
                          <a:cs typeface="Times New Roman" panose="02020603050405020304" pitchFamily="18" charset="0"/>
                        </a:rPr>
                        <a:t>, </a:t>
                      </a:r>
                      <a:r>
                        <a:rPr kumimoji="0" lang="ro-MD" sz="1400" b="0" i="0" u="none" strike="noStrike" kern="1200" cap="none" spc="0" normalizeH="0" baseline="0" noProof="0" dirty="0">
                          <a:ln>
                            <a:noFill/>
                          </a:ln>
                          <a:solidFill>
                            <a:schemeClr val="bg1">
                              <a:lumMod val="10000"/>
                            </a:schemeClr>
                          </a:solidFill>
                          <a:effectLst/>
                          <a:uLnTx/>
                          <a:uFillTx/>
                          <a:latin typeface="Times New Roman" panose="02020603050405020304" pitchFamily="18" charset="0"/>
                          <a:ea typeface="+mn-ea"/>
                          <a:cs typeface="Times New Roman" panose="02020603050405020304" pitchFamily="18" charset="0"/>
                        </a:rPr>
                        <a:t>ramuri cu frunze</a:t>
                      </a:r>
                      <a:endParaRPr kumimoji="0" lang="x-none" sz="1400" b="0" i="0" u="none" strike="noStrike" kern="1200" cap="none" spc="0" normalizeH="0" baseline="0" noProof="0" dirty="0">
                        <a:ln>
                          <a:noFill/>
                        </a:ln>
                        <a:solidFill>
                          <a:schemeClr val="bg1">
                            <a:lumMod val="10000"/>
                          </a:schemeClr>
                        </a:solidFill>
                        <a:effectLst/>
                        <a:uLnTx/>
                        <a:uFillTx/>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27C57">
                        <a:alpha val="4241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25-30</a:t>
                      </a:r>
                      <a:r>
                        <a:rPr kumimoji="0" lang="ro-RO" sz="1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bucăți (25 -50 cm)</a:t>
                      </a:r>
                      <a:endParaRPr kumimoji="0" lang="ru-RU" sz="1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27C57">
                        <a:alpha val="18350"/>
                      </a:srgbClr>
                    </a:solidFill>
                  </a:tcPr>
                </a:tc>
                <a:extLst>
                  <a:ext uri="{0D108BD9-81ED-4DB2-BD59-A6C34878D82A}">
                    <a16:rowId xmlns:a16="http://schemas.microsoft.com/office/drawing/2014/main" val="10006"/>
                  </a:ext>
                </a:extLst>
              </a:tr>
              <a:tr h="41440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o-RO" sz="1400" b="0" i="0" u="none" strike="noStrike" kern="1200" cap="none" spc="0" normalizeH="0" baseline="0" noProof="0" dirty="0">
                          <a:ln>
                            <a:noFill/>
                          </a:ln>
                          <a:solidFill>
                            <a:schemeClr val="bg1">
                              <a:lumMod val="10000"/>
                            </a:schemeClr>
                          </a:solidFill>
                          <a:effectLst/>
                          <a:uLnTx/>
                          <a:uFillTx/>
                          <a:latin typeface="Times New Roman" panose="02020603050405020304" pitchFamily="18" charset="0"/>
                          <a:ea typeface="+mn-ea"/>
                          <a:cs typeface="Times New Roman" panose="02020603050405020304" pitchFamily="18" charset="0"/>
                        </a:rPr>
                        <a:t>Fructe </a:t>
                      </a:r>
                      <a:endParaRPr kumimoji="0" lang="ru-RU" sz="1400" b="0" i="0" u="none" strike="noStrike" kern="1200" cap="none" spc="0" normalizeH="0" baseline="0" noProof="0" dirty="0">
                        <a:ln>
                          <a:noFill/>
                        </a:ln>
                        <a:solidFill>
                          <a:schemeClr val="bg1">
                            <a:lumMod val="10000"/>
                          </a:schemeClr>
                        </a:solidFill>
                        <a:effectLst/>
                        <a:uLnTx/>
                        <a:uFillTx/>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27C57">
                        <a:alpha val="4241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1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3 kg</a:t>
                      </a:r>
                      <a:endParaRPr kumimoji="0" lang="x-none" sz="1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27C57">
                        <a:alpha val="18350"/>
                      </a:srgbClr>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graphicFrame>
        <p:nvGraphicFramePr>
          <p:cNvPr id="15" name="Google Shape;663;p58">
            <a:extLst>
              <a:ext uri="{FF2B5EF4-FFF2-40B4-BE49-F238E27FC236}">
                <a16:creationId xmlns:a16="http://schemas.microsoft.com/office/drawing/2014/main" id="{A2F08D21-3278-1ECD-A9CA-554ACC1157F6}"/>
              </a:ext>
            </a:extLst>
          </p:cNvPr>
          <p:cNvGraphicFramePr/>
          <p:nvPr>
            <p:extLst>
              <p:ext uri="{D42A27DB-BD31-4B8C-83A1-F6EECF244321}">
                <p14:modId xmlns:p14="http://schemas.microsoft.com/office/powerpoint/2010/main" val="2714939092"/>
              </p:ext>
            </p:extLst>
          </p:nvPr>
        </p:nvGraphicFramePr>
        <p:xfrm>
          <a:off x="701040" y="1262525"/>
          <a:ext cx="7741920" cy="3058012"/>
        </p:xfrm>
        <a:graphic>
          <a:graphicData uri="http://schemas.openxmlformats.org/drawingml/2006/table">
            <a:tbl>
              <a:tblPr>
                <a:noFill/>
                <a:tableStyleId>{6B7109E7-D7A0-4CD3-87B6-98BE609D3C38}</a:tableStyleId>
              </a:tblPr>
              <a:tblGrid>
                <a:gridCol w="5928360">
                  <a:extLst>
                    <a:ext uri="{9D8B030D-6E8A-4147-A177-3AD203B41FA5}">
                      <a16:colId xmlns:a16="http://schemas.microsoft.com/office/drawing/2014/main" val="20000"/>
                    </a:ext>
                  </a:extLst>
                </a:gridCol>
                <a:gridCol w="1813560">
                  <a:extLst>
                    <a:ext uri="{9D8B030D-6E8A-4147-A177-3AD203B41FA5}">
                      <a16:colId xmlns:a16="http://schemas.microsoft.com/office/drawing/2014/main" val="20003"/>
                    </a:ext>
                  </a:extLst>
                </a:gridCol>
              </a:tblGrid>
              <a:tr h="4415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1600" b="1" i="0" u="none" strike="noStrike" kern="1200" cap="none" spc="0" normalizeH="0" baseline="0" noProof="0" dirty="0">
                          <a:ln>
                            <a:noFill/>
                          </a:ln>
                          <a:solidFill>
                            <a:schemeClr val="bg1"/>
                          </a:solidFill>
                          <a:effectLst/>
                          <a:uLnTx/>
                          <a:uFillTx/>
                          <a:latin typeface="Times New Roman" panose="02020603050405020304" pitchFamily="18" charset="0"/>
                          <a:ea typeface="Arial"/>
                          <a:cs typeface="Times New Roman" panose="02020603050405020304" pitchFamily="18" charset="0"/>
                          <a:sym typeface="Arial"/>
                        </a:rPr>
                        <a:t>Tipul de produs</a:t>
                      </a:r>
                      <a:endParaRPr kumimoji="0" lang="x-none" sz="1600" b="1" i="0" u="none" strike="noStrike" kern="1200" cap="none" spc="0" normalizeH="0" baseline="0" noProof="0" dirty="0">
                        <a:ln>
                          <a:noFill/>
                        </a:ln>
                        <a:solidFill>
                          <a:schemeClr val="bg1"/>
                        </a:solidFill>
                        <a:effectLst/>
                        <a:uLnTx/>
                        <a:uFillTx/>
                        <a:latin typeface="Times New Roman" panose="02020603050405020304" pitchFamily="18" charset="0"/>
                        <a:ea typeface="Arial"/>
                        <a:cs typeface="Times New Roman" panose="02020603050405020304" pitchFamily="18" charset="0"/>
                        <a:sym typeface="Arial"/>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25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ro-MD" sz="1600" b="1" dirty="0">
                          <a:solidFill>
                            <a:schemeClr val="dk1"/>
                          </a:solidFill>
                          <a:latin typeface="Times New Roman" panose="02020603050405020304" pitchFamily="18" charset="0"/>
                          <a:ea typeface="Actor"/>
                          <a:cs typeface="Times New Roman" panose="02020603050405020304" pitchFamily="18" charset="0"/>
                          <a:sym typeface="Actor"/>
                        </a:rPr>
                        <a:t>Mărimea probei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1"/>
                  </a:ext>
                </a:extLst>
              </a:tr>
              <a:tr h="3428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Plante în ghiveci</a:t>
                      </a:r>
                      <a:endParaRPr kumimoji="0" lang="x-none"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27C57">
                        <a:alpha val="4241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buc.</a:t>
                      </a:r>
                      <a:endParaRPr kumimoji="0" lang="x-none"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27C57">
                        <a:alpha val="18350"/>
                      </a:srgbClr>
                    </a:solidFill>
                  </a:tcPr>
                </a:tc>
                <a:extLst>
                  <a:ext uri="{0D108BD9-81ED-4DB2-BD59-A6C34878D82A}">
                    <a16:rowId xmlns:a16="http://schemas.microsoft.com/office/drawing/2014/main" val="10002"/>
                  </a:ext>
                </a:extLst>
              </a:tr>
              <a:tr h="3428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Sec</a:t>
                      </a:r>
                      <a:r>
                        <a:rPr kumimoji="0" lang="ro-RO"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ț</a:t>
                      </a:r>
                      <a:r>
                        <a:rPr kumimoji="0" lang="ro-MD" sz="1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iuni</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de </a:t>
                      </a:r>
                      <a:r>
                        <a:rPr kumimoji="0" lang="en-US" sz="1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fl</a:t>
                      </a:r>
                      <a:r>
                        <a:rPr kumimoji="0" lang="ro-RO"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ori </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27C57">
                        <a:alpha val="4241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 bucăți</a:t>
                      </a:r>
                      <a:endParaRPr kumimoji="0" lang="x-none"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27C57">
                        <a:alpha val="18350"/>
                      </a:srgbClr>
                    </a:solidFill>
                  </a:tcPr>
                </a:tc>
                <a:extLst>
                  <a:ext uri="{0D108BD9-81ED-4DB2-BD59-A6C34878D82A}">
                    <a16:rowId xmlns:a16="http://schemas.microsoft.com/office/drawing/2014/main" val="10003"/>
                  </a:ext>
                </a:extLst>
              </a:tr>
              <a:tr h="3428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Bulbi de flori</a:t>
                      </a:r>
                      <a:endParaRPr kumimoji="0" lang="x-none"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27C57">
                        <a:alpha val="4241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1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7-10 bucăți</a:t>
                      </a:r>
                      <a:endParaRPr kumimoji="0" lang="x-none" sz="1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27C57">
                        <a:alpha val="18350"/>
                      </a:srgbClr>
                    </a:solidFill>
                  </a:tcPr>
                </a:tc>
                <a:extLst>
                  <a:ext uri="{0D108BD9-81ED-4DB2-BD59-A6C34878D82A}">
                    <a16:rowId xmlns:a16="http://schemas.microsoft.com/office/drawing/2014/main" val="10004"/>
                  </a:ext>
                </a:extLst>
              </a:tr>
              <a:tr h="3428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Semin</a:t>
                      </a:r>
                      <a:r>
                        <a:rPr kumimoji="0" lang="ro-RO"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ț</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 de </a:t>
                      </a:r>
                      <a:r>
                        <a:rPr kumimoji="0" lang="en-US" sz="1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tomate</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ardei</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castrave</a:t>
                      </a:r>
                      <a:r>
                        <a:rPr kumimoji="0" lang="ro-RO"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ț</a:t>
                      </a:r>
                      <a:r>
                        <a:rPr kumimoji="0" lang="en-US" sz="1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a:t>
                      </a:r>
                      <a:endParaRPr kumimoji="0" lang="x-none"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27C57">
                        <a:alpha val="42410"/>
                      </a:srgbClr>
                    </a:solidFill>
                  </a:tcPr>
                </a:tc>
                <a:tc>
                  <a:txBody>
                    <a:bodyPr/>
                    <a:lstStyle/>
                    <a:p>
                      <a:r>
                        <a:rPr kumimoji="0" lang="ro-RO" sz="1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3-10 g</a:t>
                      </a:r>
                      <a:endParaRPr lang="ru-RU" sz="1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27C57">
                        <a:alpha val="18350"/>
                      </a:srgbClr>
                    </a:solidFill>
                  </a:tcPr>
                </a:tc>
                <a:extLst>
                  <a:ext uri="{0D108BD9-81ED-4DB2-BD59-A6C34878D82A}">
                    <a16:rowId xmlns:a16="http://schemas.microsoft.com/office/drawing/2014/main" val="10005"/>
                  </a:ext>
                </a:extLst>
              </a:tr>
              <a:tr h="3428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Răsad, plante  </a:t>
                      </a:r>
                      <a:endParaRPr kumimoji="0" lang="x-none"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27C57">
                        <a:alpha val="4241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1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10 -15 bucăți </a:t>
                      </a:r>
                      <a:endParaRPr kumimoji="0" lang="x-none" sz="1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27C57">
                        <a:alpha val="18350"/>
                      </a:srgbClr>
                    </a:solidFill>
                  </a:tcPr>
                </a:tc>
                <a:extLst>
                  <a:ext uri="{0D108BD9-81ED-4DB2-BD59-A6C34878D82A}">
                    <a16:rowId xmlns:a16="http://schemas.microsoft.com/office/drawing/2014/main" val="10006"/>
                  </a:ext>
                </a:extLst>
              </a:tr>
              <a:tr h="3428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Semin</a:t>
                      </a:r>
                      <a:r>
                        <a:rPr kumimoji="0" lang="ro-RO"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ț</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 </a:t>
                      </a:r>
                      <a:r>
                        <a:rPr kumimoji="0" lang="en-US" sz="1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porumb</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gr</a:t>
                      </a:r>
                      <a:r>
                        <a:rPr kumimoji="0" lang="ro-RO" sz="1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âu</a:t>
                      </a:r>
                      <a:r>
                        <a:rPr kumimoji="0" lang="ro-RO"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orz, soia,  etc</a:t>
                      </a:r>
                      <a:endParaRPr kumimoji="0" lang="x-none"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27C57">
                        <a:alpha val="4241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2,5-3 kg</a:t>
                      </a:r>
                      <a:endParaRPr kumimoji="0" lang="x-none" sz="1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27C57">
                        <a:alpha val="18350"/>
                      </a:srgbClr>
                    </a:solidFill>
                  </a:tcPr>
                </a:tc>
                <a:extLst>
                  <a:ext uri="{0D108BD9-81ED-4DB2-BD59-A6C34878D82A}">
                    <a16:rowId xmlns:a16="http://schemas.microsoft.com/office/drawing/2014/main" val="10007"/>
                  </a:ext>
                </a:extLst>
              </a:tr>
              <a:tr h="5593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Sol (p</a:t>
                      </a:r>
                      <a:r>
                        <a:rPr kumimoji="0" lang="pt-BR"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robele de sol trebuie prelevate din stratul superior de 30-60 cm adâncime</a:t>
                      </a:r>
                      <a:r>
                        <a:rPr kumimoji="0" lang="ro-RO"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substrat, </a:t>
                      </a:r>
                      <a:r>
                        <a:rPr kumimoji="0" lang="ro-RO" sz="1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grunt</a:t>
                      </a:r>
                      <a:r>
                        <a:rPr kumimoji="0" lang="ro-RO"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o-RO" sz="1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torf</a:t>
                      </a:r>
                      <a:endParaRPr kumimoji="0" lang="x-none"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27C57">
                        <a:alpha val="4241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2-3 kg</a:t>
                      </a:r>
                      <a:endParaRPr kumimoji="0" lang="x-none"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27C57">
                        <a:alpha val="18350"/>
                      </a:srgbClr>
                    </a:solidFill>
                  </a:tcPr>
                </a:tc>
                <a:extLst>
                  <a:ext uri="{0D108BD9-81ED-4DB2-BD59-A6C34878D82A}">
                    <a16:rowId xmlns:a16="http://schemas.microsoft.com/office/drawing/2014/main" val="2557666993"/>
                  </a:ext>
                </a:extLst>
              </a:tr>
            </a:tbl>
          </a:graphicData>
        </a:graphic>
      </p:graphicFrame>
      <p:sp>
        <p:nvSpPr>
          <p:cNvPr id="16" name="Google Shape;662;p58">
            <a:extLst>
              <a:ext uri="{FF2B5EF4-FFF2-40B4-BE49-F238E27FC236}">
                <a16:creationId xmlns:a16="http://schemas.microsoft.com/office/drawing/2014/main" id="{851D5021-9D81-548C-13D1-D72A07C7BF92}"/>
              </a:ext>
            </a:extLst>
          </p:cNvPr>
          <p:cNvSpPr txBox="1">
            <a:spLocks noGrp="1"/>
          </p:cNvSpPr>
          <p:nvPr>
            <p:ph type="title"/>
          </p:nvPr>
        </p:nvSpPr>
        <p:spPr>
          <a:xfrm>
            <a:off x="408542" y="234632"/>
            <a:ext cx="8326915" cy="572700"/>
          </a:xfrm>
          <a:prstGeom prst="rect">
            <a:avLst/>
          </a:prstGeom>
        </p:spPr>
        <p:txBody>
          <a:bodyPr spcFirstLastPara="1" wrap="square" lIns="91425" tIns="91425" rIns="91425" bIns="91425" anchor="t" anchorCtr="0">
            <a:noAutofit/>
          </a:bodyPr>
          <a:lstStyle/>
          <a:p>
            <a:pPr algn="ctr"/>
            <a:r>
              <a:rPr lang="ro-MD" sz="2400" b="1" dirty="0">
                <a:latin typeface="Times New Roman" panose="02020603050405020304" pitchFamily="18" charset="0"/>
                <a:cs typeface="Times New Roman" panose="02020603050405020304" pitchFamily="18" charset="0"/>
              </a:rPr>
              <a:t>Mărimea probelor de plante, produse vegetale și alte obiecte pentru realizarea analizelor de laborator</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0" name="Imagine 19">
            <a:extLst>
              <a:ext uri="{FF2B5EF4-FFF2-40B4-BE49-F238E27FC236}">
                <a16:creationId xmlns:a16="http://schemas.microsoft.com/office/drawing/2014/main" id="{DA046F99-97FC-3FB7-E4CE-5E991A31A15B}"/>
              </a:ext>
            </a:extLst>
          </p:cNvPr>
          <p:cNvPicPr>
            <a:picLocks noChangeAspect="1"/>
          </p:cNvPicPr>
          <p:nvPr/>
        </p:nvPicPr>
        <p:blipFill>
          <a:blip r:embed="rId3"/>
          <a:srcRect t="3750"/>
          <a:stretch>
            <a:fillRect/>
          </a:stretch>
        </p:blipFill>
        <p:spPr>
          <a:xfrm>
            <a:off x="355586" y="470526"/>
            <a:ext cx="8432828" cy="4202448"/>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6">
          <a:extLst>
            <a:ext uri="{FF2B5EF4-FFF2-40B4-BE49-F238E27FC236}">
              <a16:creationId xmlns:a16="http://schemas.microsoft.com/office/drawing/2014/main" id="{3F83FE35-69D7-16F2-B3F5-0163BC37FC30}"/>
            </a:ext>
          </a:extLst>
        </p:cNvPr>
        <p:cNvGrpSpPr/>
        <p:nvPr/>
      </p:nvGrpSpPr>
      <p:grpSpPr>
        <a:xfrm>
          <a:off x="0" y="0"/>
          <a:ext cx="0" cy="0"/>
          <a:chOff x="0" y="0"/>
          <a:chExt cx="0" cy="0"/>
        </a:xfrm>
      </p:grpSpPr>
      <p:pic>
        <p:nvPicPr>
          <p:cNvPr id="14" name="Google Shape;217;p37">
            <a:extLst>
              <a:ext uri="{FF2B5EF4-FFF2-40B4-BE49-F238E27FC236}">
                <a16:creationId xmlns:a16="http://schemas.microsoft.com/office/drawing/2014/main" id="{7A46C707-2FC5-7580-D5E1-C1C707B4AC81}"/>
              </a:ext>
            </a:extLst>
          </p:cNvPr>
          <p:cNvPicPr preferRelativeResize="0">
            <a:picLocks/>
          </p:cNvPicPr>
          <p:nvPr/>
        </p:nvPicPr>
        <p:blipFill rotWithShape="1">
          <a:blip r:embed="rId3">
            <a:alphaModFix/>
          </a:blip>
          <a:srcRect t="10147" b="10139"/>
          <a:stretch/>
        </p:blipFill>
        <p:spPr>
          <a:xfrm>
            <a:off x="331050" y="315300"/>
            <a:ext cx="8481900" cy="4512901"/>
          </a:xfrm>
          <a:prstGeom prst="rect">
            <a:avLst/>
          </a:prstGeom>
          <a:noFill/>
          <a:ln>
            <a:noFill/>
          </a:ln>
        </p:spPr>
      </p:pic>
      <p:sp>
        <p:nvSpPr>
          <p:cNvPr id="178" name="Google Shape;178;p34">
            <a:extLst>
              <a:ext uri="{FF2B5EF4-FFF2-40B4-BE49-F238E27FC236}">
                <a16:creationId xmlns:a16="http://schemas.microsoft.com/office/drawing/2014/main" id="{8726A395-605E-C63C-6071-FC369B88F36C}"/>
              </a:ext>
            </a:extLst>
          </p:cNvPr>
          <p:cNvSpPr txBox="1">
            <a:spLocks noGrp="1"/>
          </p:cNvSpPr>
          <p:nvPr>
            <p:ph type="ctrTitle"/>
          </p:nvPr>
        </p:nvSpPr>
        <p:spPr>
          <a:xfrm>
            <a:off x="1244550" y="1273705"/>
            <a:ext cx="6654900" cy="3196822"/>
          </a:xfrm>
          <a:prstGeom prst="rect">
            <a:avLst/>
          </a:prstGeom>
        </p:spPr>
        <p:txBody>
          <a:bodyPr spcFirstLastPara="1" wrap="square" lIns="91425" tIns="91425" rIns="91425" bIns="91425" anchor="ctr" anchorCtr="0">
            <a:noAutofit/>
          </a:bodyPr>
          <a:lstStyle/>
          <a:p>
            <a:r>
              <a:rPr lang="ro-MD" sz="4400" noProof="0" dirty="0">
                <a:latin typeface="Times New Roman" panose="02020603050405020304" pitchFamily="18" charset="0"/>
                <a:cs typeface="Times New Roman" panose="02020603050405020304" pitchFamily="18" charset="0"/>
              </a:rPr>
              <a:t>Mulțumesc pentru atenție!</a:t>
            </a:r>
          </a:p>
        </p:txBody>
      </p:sp>
      <p:grpSp>
        <p:nvGrpSpPr>
          <p:cNvPr id="180" name="Google Shape;180;p34">
            <a:extLst>
              <a:ext uri="{FF2B5EF4-FFF2-40B4-BE49-F238E27FC236}">
                <a16:creationId xmlns:a16="http://schemas.microsoft.com/office/drawing/2014/main" id="{A6C57D7E-FBA9-B60D-25F5-CEC2E45C65F2}"/>
              </a:ext>
            </a:extLst>
          </p:cNvPr>
          <p:cNvGrpSpPr/>
          <p:nvPr/>
        </p:nvGrpSpPr>
        <p:grpSpPr>
          <a:xfrm>
            <a:off x="3976255" y="21283"/>
            <a:ext cx="1191491" cy="1136073"/>
            <a:chOff x="3392700" y="-1198500"/>
            <a:chExt cx="2358600" cy="2358600"/>
          </a:xfrm>
        </p:grpSpPr>
        <p:sp>
          <p:nvSpPr>
            <p:cNvPr id="181" name="Google Shape;181;p34">
              <a:extLst>
                <a:ext uri="{FF2B5EF4-FFF2-40B4-BE49-F238E27FC236}">
                  <a16:creationId xmlns:a16="http://schemas.microsoft.com/office/drawing/2014/main" id="{2752D14F-5D3C-E9B4-C269-83BD94131155}"/>
                </a:ext>
              </a:extLst>
            </p:cNvPr>
            <p:cNvSpPr/>
            <p:nvPr/>
          </p:nvSpPr>
          <p:spPr>
            <a:xfrm>
              <a:off x="3392700" y="-1198500"/>
              <a:ext cx="2358600" cy="235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4">
              <a:extLst>
                <a:ext uri="{FF2B5EF4-FFF2-40B4-BE49-F238E27FC236}">
                  <a16:creationId xmlns:a16="http://schemas.microsoft.com/office/drawing/2014/main" id="{C15987F8-2299-4F9B-3D82-3A5906BDCB1B}"/>
                </a:ext>
              </a:extLst>
            </p:cNvPr>
            <p:cNvSpPr/>
            <p:nvPr/>
          </p:nvSpPr>
          <p:spPr>
            <a:xfrm>
              <a:off x="3608450" y="-982750"/>
              <a:ext cx="1927200" cy="19272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Imagine 1">
            <a:extLst>
              <a:ext uri="{FF2B5EF4-FFF2-40B4-BE49-F238E27FC236}">
                <a16:creationId xmlns:a16="http://schemas.microsoft.com/office/drawing/2014/main" id="{42C24D7D-A150-1580-125C-011C9F9B61A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929" b="94979" l="10000" r="90000">
                        <a14:foregroundMark x1="31647" y1="19038" x2="31647" y2="19038"/>
                        <a14:foregroundMark x1="33176" y1="18619" x2="45176" y2="11925"/>
                        <a14:foregroundMark x1="45176" y1="11925" x2="57412" y2="16109"/>
                        <a14:foregroundMark x1="57412" y1="16109" x2="65412" y2="37029"/>
                        <a14:foregroundMark x1="65412" y1="37029" x2="65529" y2="37866"/>
                        <a14:foregroundMark x1="38235" y1="23222" x2="37765" y2="42887"/>
                        <a14:foregroundMark x1="37765" y1="42887" x2="45647" y2="61715"/>
                        <a14:foregroundMark x1="45647" y1="61715" x2="48353" y2="60460"/>
                        <a14:foregroundMark x1="68118" y1="28033" x2="73059" y2="42259"/>
                        <a14:foregroundMark x1="73059" y1="42259" x2="74118" y2="55858"/>
                        <a14:foregroundMark x1="74118" y1="55858" x2="71882" y2="64854"/>
                        <a14:foregroundMark x1="71882" y1="64854" x2="68353" y2="72176"/>
                        <a14:foregroundMark x1="68353" y1="72176" x2="68235" y2="72385"/>
                        <a14:foregroundMark x1="26588" y1="31172" x2="25059" y2="41213"/>
                        <a14:foregroundMark x1="25059" y1="41213" x2="25176" y2="55230"/>
                        <a14:foregroundMark x1="25176" y1="55230" x2="27412" y2="65272"/>
                        <a14:foregroundMark x1="27412" y1="65272" x2="32000" y2="70084"/>
                        <a14:foregroundMark x1="30235" y1="72385" x2="34588" y2="80544"/>
                        <a14:foregroundMark x1="34588" y1="80544" x2="53765" y2="90795"/>
                        <a14:foregroundMark x1="53765" y1="90795" x2="55647" y2="90167"/>
                        <a14:foregroundMark x1="70000" y1="73013" x2="63765" y2="82218"/>
                        <a14:foregroundMark x1="63765" y1="82218" x2="58353" y2="82845"/>
                        <a14:foregroundMark x1="58353" y1="82845" x2="56235" y2="84310"/>
                        <a14:foregroundMark x1="34588" y1="24268" x2="31647" y2="34310"/>
                        <a14:foregroundMark x1="31647" y1="34310" x2="32118" y2="46862"/>
                        <a14:foregroundMark x1="32118" y1="46862" x2="36235" y2="53556"/>
                        <a14:foregroundMark x1="36235" y1="53556" x2="42706" y2="56067"/>
                        <a14:foregroundMark x1="42706" y1="56067" x2="44000" y2="54603"/>
                        <a14:foregroundMark x1="42235" y1="66318" x2="57294" y2="70921"/>
                        <a14:foregroundMark x1="57294" y1="70921" x2="62941" y2="66946"/>
                        <a14:foregroundMark x1="62941" y1="66946" x2="67059" y2="61088"/>
                        <a14:foregroundMark x1="64471" y1="22176" x2="70000" y2="60460"/>
                        <a14:foregroundMark x1="72471" y1="25314" x2="67765" y2="17992"/>
                        <a14:foregroundMark x1="67765" y1="17992" x2="61412" y2="14435"/>
                        <a14:foregroundMark x1="61412" y1="14435" x2="52353" y2="2929"/>
                        <a14:foregroundMark x1="52353" y1="2929" x2="47529" y2="5858"/>
                        <a14:foregroundMark x1="28706" y1="75732" x2="28706" y2="75732"/>
                        <a14:foregroundMark x1="74706" y1="64435" x2="74706" y2="64435"/>
                        <a14:foregroundMark x1="72824" y1="72594" x2="72824" y2="72594"/>
                        <a14:foregroundMark x1="70941" y1="79079" x2="70941" y2="79079"/>
                        <a14:foregroundMark x1="65294" y1="87238" x2="65294" y2="87238"/>
                        <a14:foregroundMark x1="62824" y1="90795" x2="62824" y2="90795"/>
                        <a14:foregroundMark x1="55647" y1="94979" x2="55647" y2="94979"/>
                      </a14:backgroundRemoval>
                    </a14:imgEffect>
                  </a14:imgLayer>
                </a14:imgProps>
              </a:ext>
            </a:extLst>
          </a:blip>
          <a:stretch>
            <a:fillRect/>
          </a:stretch>
        </p:blipFill>
        <p:spPr>
          <a:xfrm>
            <a:off x="3691881" y="95078"/>
            <a:ext cx="1760237" cy="989874"/>
          </a:xfrm>
          <a:prstGeom prst="rect">
            <a:avLst/>
          </a:prstGeom>
        </p:spPr>
      </p:pic>
    </p:spTree>
    <p:extLst>
      <p:ext uri="{BB962C8B-B14F-4D97-AF65-F5344CB8AC3E}">
        <p14:creationId xmlns:p14="http://schemas.microsoft.com/office/powerpoint/2010/main" val="25490830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5"/>
          <p:cNvSpPr txBox="1">
            <a:spLocks noGrp="1"/>
          </p:cNvSpPr>
          <p:nvPr>
            <p:ph type="title"/>
          </p:nvPr>
        </p:nvSpPr>
        <p:spPr>
          <a:xfrm>
            <a:off x="1821654" y="257988"/>
            <a:ext cx="5500691"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o-MD" noProof="0" dirty="0"/>
              <a:t>Scopul și domeniul de aplicare</a:t>
            </a:r>
          </a:p>
        </p:txBody>
      </p:sp>
      <p:graphicFrame>
        <p:nvGraphicFramePr>
          <p:cNvPr id="188" name="Google Shape;188;p35"/>
          <p:cNvGraphicFramePr/>
          <p:nvPr>
            <p:extLst>
              <p:ext uri="{D42A27DB-BD31-4B8C-83A1-F6EECF244321}">
                <p14:modId xmlns:p14="http://schemas.microsoft.com/office/powerpoint/2010/main" val="205571900"/>
              </p:ext>
            </p:extLst>
          </p:nvPr>
        </p:nvGraphicFramePr>
        <p:xfrm>
          <a:off x="720000" y="1343890"/>
          <a:ext cx="7704000" cy="3117273"/>
        </p:xfrm>
        <a:graphic>
          <a:graphicData uri="http://schemas.openxmlformats.org/drawingml/2006/table">
            <a:tbl>
              <a:tblPr>
                <a:noFill/>
                <a:tableStyleId>{6B7109E7-D7A0-4CD3-87B6-98BE609D3C38}</a:tableStyleId>
              </a:tblPr>
              <a:tblGrid>
                <a:gridCol w="3824291">
                  <a:extLst>
                    <a:ext uri="{9D8B030D-6E8A-4147-A177-3AD203B41FA5}">
                      <a16:colId xmlns:a16="http://schemas.microsoft.com/office/drawing/2014/main" val="20000"/>
                    </a:ext>
                  </a:extLst>
                </a:gridCol>
                <a:gridCol w="3879709">
                  <a:extLst>
                    <a:ext uri="{9D8B030D-6E8A-4147-A177-3AD203B41FA5}">
                      <a16:colId xmlns:a16="http://schemas.microsoft.com/office/drawing/2014/main" val="20001"/>
                    </a:ext>
                  </a:extLst>
                </a:gridCol>
              </a:tblGrid>
              <a:tr h="3117273">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ro-MD" sz="1600" noProof="0" dirty="0">
                          <a:solidFill>
                            <a:schemeClr val="bg1">
                              <a:lumMod val="90000"/>
                            </a:schemeClr>
                          </a:solidFill>
                          <a:latin typeface="Times New Roman" panose="02020603050405020304" pitchFamily="18" charset="0"/>
                          <a:cs typeface="Times New Roman" panose="02020603050405020304" pitchFamily="18" charset="0"/>
                        </a:rPr>
                        <a:t>P</a:t>
                      </a:r>
                      <a:r>
                        <a:rPr lang="ro-MD" sz="1800" noProof="0" dirty="0">
                          <a:solidFill>
                            <a:schemeClr val="bg1">
                              <a:lumMod val="90000"/>
                            </a:schemeClr>
                          </a:solidFill>
                          <a:latin typeface="Times New Roman" panose="02020603050405020304" pitchFamily="18" charset="0"/>
                          <a:cs typeface="Times New Roman" panose="02020603050405020304" pitchFamily="18" charset="0"/>
                        </a:rPr>
                        <a:t>revederile prezentei proceduri descriu principiile de prelevare a probelor din toate tipurile de plante, produse vegetale sau alte obiecte (inclusiv sol), in scopul evaluării stării de sănătate a acestora, depistării prezentei organismelor dăunătoare, inclusiv a celor sub formă latentă (infectare asimptomatică) și identificarea organismelor dăunătoare depistate.</a:t>
                      </a:r>
                    </a:p>
                    <a:p>
                      <a:pPr marL="0" lvl="0" indent="0" algn="l" rtl="0">
                        <a:spcBef>
                          <a:spcPts val="0"/>
                        </a:spcBef>
                        <a:spcAft>
                          <a:spcPts val="0"/>
                        </a:spcAft>
                        <a:buNone/>
                      </a:pPr>
                      <a:endParaRPr sz="1600" b="1" u="sng" dirty="0">
                        <a:solidFill>
                          <a:schemeClr val="bg1">
                            <a:lumMod val="90000"/>
                          </a:schemeClr>
                        </a:solidFill>
                        <a:latin typeface="Cabin"/>
                        <a:ea typeface="Cabin"/>
                        <a:cs typeface="Cabin"/>
                        <a:sym typeface="Cabin"/>
                      </a:endParaRPr>
                    </a:p>
                  </a:txBody>
                  <a:tcPr marL="91425" marR="91425" marT="0" marB="0">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solidFill>
                      <a:schemeClr val="lt2"/>
                    </a:solidFill>
                  </a:tcPr>
                </a:tc>
                <a:tc>
                  <a:txBody>
                    <a:bodyPr/>
                    <a:lstStyle/>
                    <a:p>
                      <a:pPr marL="0" marR="0" lvl="0" indent="0" algn="just" defTabSz="914400" rtl="0" eaLnBrk="1" fontAlgn="auto" latinLnBrk="0" hangingPunct="1">
                        <a:lnSpc>
                          <a:spcPct val="100000"/>
                        </a:lnSpc>
                        <a:spcBef>
                          <a:spcPts val="0"/>
                        </a:spcBef>
                        <a:spcAft>
                          <a:spcPts val="1600"/>
                        </a:spcAft>
                        <a:buClr>
                          <a:srgbClr val="000000"/>
                        </a:buClr>
                        <a:buSzTx/>
                        <a:buFont typeface="Arial"/>
                        <a:buNone/>
                        <a:tabLst/>
                        <a:defRPr/>
                      </a:pPr>
                      <a:r>
                        <a:rPr lang="ro-MD" sz="1800" noProof="0" dirty="0">
                          <a:solidFill>
                            <a:schemeClr val="bg1">
                              <a:lumMod val="25000"/>
                            </a:schemeClr>
                          </a:solidFill>
                          <a:latin typeface="Times New Roman" panose="02020603050405020304" pitchFamily="18" charset="0"/>
                          <a:cs typeface="Times New Roman" panose="02020603050405020304" pitchFamily="18" charset="0"/>
                        </a:rPr>
                        <a:t>Procedura se aplică tuturor plantelor, produselor vegetale sau altor obiecte cultivate, depozitate sau transportate, care fac obiectul reglementărilor fitosanitare.</a:t>
                      </a:r>
                    </a:p>
                    <a:p>
                      <a:pPr marL="0" lvl="0" indent="0" algn="l" rtl="0">
                        <a:spcBef>
                          <a:spcPts val="0"/>
                        </a:spcBef>
                        <a:spcAft>
                          <a:spcPts val="1600"/>
                        </a:spcAft>
                        <a:buNone/>
                      </a:pPr>
                      <a:endParaRPr sz="1200" dirty="0">
                        <a:solidFill>
                          <a:schemeClr val="bg1">
                            <a:lumMod val="90000"/>
                          </a:schemeClr>
                        </a:solidFill>
                        <a:latin typeface="Cabin"/>
                        <a:ea typeface="Cabin"/>
                        <a:cs typeface="Cabin"/>
                        <a:sym typeface="Cabin"/>
                      </a:endParaRPr>
                    </a:p>
                  </a:txBody>
                  <a:tcPr marL="91425" marR="91425" marT="0" marB="0">
                    <a:lnL w="9525" cap="flat" cmpd="sng" algn="ctr">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lgn="ctr">
                      <a:solidFill>
                        <a:schemeClr val="dk1">
                          <a:alpha val="0"/>
                        </a:schemeClr>
                      </a:solidFill>
                      <a:prstDash val="solid"/>
                      <a:round/>
                      <a:headEnd type="none" w="sm" len="sm"/>
                      <a:tailEnd type="none" w="sm" len="sm"/>
                    </a:lnB>
                    <a:solidFill>
                      <a:srgbClr val="727C57">
                        <a:alpha val="42410"/>
                      </a:srgbClr>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2"/>
          <p:cNvSpPr txBox="1">
            <a:spLocks noGrp="1"/>
          </p:cNvSpPr>
          <p:nvPr>
            <p:ph type="title"/>
          </p:nvPr>
        </p:nvSpPr>
        <p:spPr>
          <a:xfrm>
            <a:off x="669241" y="120206"/>
            <a:ext cx="7704000" cy="103803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ro-MD" sz="3200" noProof="0" dirty="0"/>
              <a:t>Responsabilitățile inspectorilor fitosanitari din cadrul STSA</a:t>
            </a:r>
          </a:p>
        </p:txBody>
      </p:sp>
      <p:sp>
        <p:nvSpPr>
          <p:cNvPr id="289" name="Google Shape;289;p42"/>
          <p:cNvSpPr txBox="1">
            <a:spLocks noGrp="1"/>
          </p:cNvSpPr>
          <p:nvPr>
            <p:ph type="subTitle" idx="4"/>
          </p:nvPr>
        </p:nvSpPr>
        <p:spPr>
          <a:xfrm>
            <a:off x="770759" y="2058077"/>
            <a:ext cx="1382240" cy="245504"/>
          </a:xfrm>
          <a:prstGeom prst="rect">
            <a:avLst/>
          </a:prstGeom>
        </p:spPr>
        <p:txBody>
          <a:bodyPr spcFirstLastPara="1" wrap="square" lIns="91425" tIns="91425" rIns="91425" bIns="91425" anchor="ctr" anchorCtr="0">
            <a:noAutofit/>
          </a:bodyPr>
          <a:lstStyle/>
          <a:p>
            <a:pPr algn="l">
              <a:lnSpc>
                <a:spcPct val="130000"/>
              </a:lnSpc>
            </a:pPr>
            <a:r>
              <a:rPr lang="ro-MD" sz="1600" dirty="0">
                <a:latin typeface="Times New Roman" panose="02020603050405020304" pitchFamily="18" charset="0"/>
                <a:ea typeface="MiSans" pitchFamily="34" charset="-122"/>
                <a:cs typeface="Times New Roman" panose="02020603050405020304" pitchFamily="18" charset="0"/>
              </a:rPr>
              <a:t>Prelevarea</a:t>
            </a:r>
            <a:endParaRPr lang="en-US" sz="1600" dirty="0">
              <a:latin typeface="Times New Roman" panose="02020603050405020304" pitchFamily="18" charset="0"/>
              <a:cs typeface="Times New Roman" panose="02020603050405020304" pitchFamily="18" charset="0"/>
            </a:endParaRPr>
          </a:p>
        </p:txBody>
      </p:sp>
      <p:sp>
        <p:nvSpPr>
          <p:cNvPr id="293" name="Google Shape;293;p42"/>
          <p:cNvSpPr/>
          <p:nvPr/>
        </p:nvSpPr>
        <p:spPr>
          <a:xfrm>
            <a:off x="1053460" y="1204152"/>
            <a:ext cx="756000" cy="756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2"/>
          <p:cNvSpPr/>
          <p:nvPr/>
        </p:nvSpPr>
        <p:spPr>
          <a:xfrm>
            <a:off x="4193854" y="1222894"/>
            <a:ext cx="756000" cy="756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2"/>
          <p:cNvSpPr/>
          <p:nvPr/>
        </p:nvSpPr>
        <p:spPr>
          <a:xfrm>
            <a:off x="7264023" y="1223562"/>
            <a:ext cx="756000" cy="756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3" name="Google Shape;997;p69">
            <a:extLst>
              <a:ext uri="{FF2B5EF4-FFF2-40B4-BE49-F238E27FC236}">
                <a16:creationId xmlns:a16="http://schemas.microsoft.com/office/drawing/2014/main" id="{5AA9B428-0023-4F7C-8ECA-A5555E278C56}"/>
              </a:ext>
            </a:extLst>
          </p:cNvPr>
          <p:cNvGrpSpPr/>
          <p:nvPr/>
        </p:nvGrpSpPr>
        <p:grpSpPr>
          <a:xfrm>
            <a:off x="1167859" y="1300418"/>
            <a:ext cx="469171" cy="513585"/>
            <a:chOff x="7230376" y="3430572"/>
            <a:chExt cx="314334" cy="373885"/>
          </a:xfrm>
          <a:solidFill>
            <a:schemeClr val="accent1"/>
          </a:solidFill>
        </p:grpSpPr>
        <p:sp>
          <p:nvSpPr>
            <p:cNvPr id="4" name="Google Shape;998;p69">
              <a:extLst>
                <a:ext uri="{FF2B5EF4-FFF2-40B4-BE49-F238E27FC236}">
                  <a16:creationId xmlns:a16="http://schemas.microsoft.com/office/drawing/2014/main" id="{91259185-3B56-9EB2-1AF8-B81050C0CA99}"/>
                </a:ext>
              </a:extLst>
            </p:cNvPr>
            <p:cNvSpPr/>
            <p:nvPr/>
          </p:nvSpPr>
          <p:spPr>
            <a:xfrm>
              <a:off x="7310938" y="3430572"/>
              <a:ext cx="232850" cy="252854"/>
            </a:xfrm>
            <a:custGeom>
              <a:avLst/>
              <a:gdLst/>
              <a:ahLst/>
              <a:cxnLst/>
              <a:rect l="l" t="t" r="r" b="b"/>
              <a:pathLst>
                <a:path w="8090" h="8785" extrusionOk="0">
                  <a:moveTo>
                    <a:pt x="6485" y="0"/>
                  </a:moveTo>
                  <a:cubicBezTo>
                    <a:pt x="4923" y="0"/>
                    <a:pt x="3659" y="1262"/>
                    <a:pt x="3659" y="2818"/>
                  </a:cubicBezTo>
                  <a:lnTo>
                    <a:pt x="3659" y="3354"/>
                  </a:lnTo>
                  <a:cubicBezTo>
                    <a:pt x="3145" y="2805"/>
                    <a:pt x="2415" y="2461"/>
                    <a:pt x="1603" y="2461"/>
                  </a:cubicBezTo>
                  <a:lnTo>
                    <a:pt x="385" y="2461"/>
                  </a:lnTo>
                  <a:cubicBezTo>
                    <a:pt x="174" y="2461"/>
                    <a:pt x="3" y="2634"/>
                    <a:pt x="5" y="2843"/>
                  </a:cubicBezTo>
                  <a:cubicBezTo>
                    <a:pt x="0" y="4401"/>
                    <a:pt x="1262" y="5659"/>
                    <a:pt x="2818" y="5659"/>
                  </a:cubicBezTo>
                  <a:lnTo>
                    <a:pt x="3658" y="5659"/>
                  </a:lnTo>
                  <a:lnTo>
                    <a:pt x="3658" y="6317"/>
                  </a:lnTo>
                  <a:lnTo>
                    <a:pt x="2987" y="6986"/>
                  </a:lnTo>
                  <a:cubicBezTo>
                    <a:pt x="3214" y="7110"/>
                    <a:pt x="3425" y="7267"/>
                    <a:pt x="3614" y="7455"/>
                  </a:cubicBezTo>
                  <a:lnTo>
                    <a:pt x="4210" y="8048"/>
                  </a:lnTo>
                  <a:cubicBezTo>
                    <a:pt x="4419" y="8258"/>
                    <a:pt x="4557" y="8514"/>
                    <a:pt x="4626" y="8784"/>
                  </a:cubicBezTo>
                  <a:lnTo>
                    <a:pt x="5667" y="7746"/>
                  </a:lnTo>
                  <a:cubicBezTo>
                    <a:pt x="5700" y="7714"/>
                    <a:pt x="5730" y="7684"/>
                    <a:pt x="5762" y="7658"/>
                  </a:cubicBezTo>
                  <a:lnTo>
                    <a:pt x="4419" y="6317"/>
                  </a:lnTo>
                  <a:lnTo>
                    <a:pt x="4419" y="3197"/>
                  </a:lnTo>
                  <a:lnTo>
                    <a:pt x="5263" y="3197"/>
                  </a:lnTo>
                  <a:cubicBezTo>
                    <a:pt x="6826" y="3197"/>
                    <a:pt x="8088" y="1937"/>
                    <a:pt x="8089" y="381"/>
                  </a:cubicBezTo>
                  <a:cubicBezTo>
                    <a:pt x="8089" y="173"/>
                    <a:pt x="7920" y="0"/>
                    <a:pt x="770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 name="Google Shape;999;p69">
              <a:extLst>
                <a:ext uri="{FF2B5EF4-FFF2-40B4-BE49-F238E27FC236}">
                  <a16:creationId xmlns:a16="http://schemas.microsoft.com/office/drawing/2014/main" id="{A62F9B47-EECE-9F82-F1ED-240332BF55E6}"/>
                </a:ext>
              </a:extLst>
            </p:cNvPr>
            <p:cNvSpPr/>
            <p:nvPr/>
          </p:nvSpPr>
          <p:spPr>
            <a:xfrm>
              <a:off x="7230376" y="3644282"/>
              <a:ext cx="314334" cy="160175"/>
            </a:xfrm>
            <a:custGeom>
              <a:avLst/>
              <a:gdLst/>
              <a:ahLst/>
              <a:cxnLst/>
              <a:rect l="l" t="t" r="r" b="b"/>
              <a:pathLst>
                <a:path w="10921" h="5565" extrusionOk="0">
                  <a:moveTo>
                    <a:pt x="4454" y="1"/>
                  </a:moveTo>
                  <a:cubicBezTo>
                    <a:pt x="3940" y="1"/>
                    <a:pt x="3425" y="198"/>
                    <a:pt x="3032" y="591"/>
                  </a:cubicBezTo>
                  <a:lnTo>
                    <a:pt x="148" y="3473"/>
                  </a:lnTo>
                  <a:cubicBezTo>
                    <a:pt x="1" y="3622"/>
                    <a:pt x="1" y="3863"/>
                    <a:pt x="148" y="4012"/>
                  </a:cubicBezTo>
                  <a:lnTo>
                    <a:pt x="1590" y="5452"/>
                  </a:lnTo>
                  <a:cubicBezTo>
                    <a:pt x="1664" y="5526"/>
                    <a:pt x="1761" y="5563"/>
                    <a:pt x="1858" y="5563"/>
                  </a:cubicBezTo>
                  <a:cubicBezTo>
                    <a:pt x="1956" y="5563"/>
                    <a:pt x="2053" y="5526"/>
                    <a:pt x="2128" y="5452"/>
                  </a:cubicBezTo>
                  <a:lnTo>
                    <a:pt x="3113" y="4466"/>
                  </a:lnTo>
                  <a:lnTo>
                    <a:pt x="6349" y="5545"/>
                  </a:lnTo>
                  <a:cubicBezTo>
                    <a:pt x="6388" y="5558"/>
                    <a:pt x="6428" y="5564"/>
                    <a:pt x="6469" y="5564"/>
                  </a:cubicBezTo>
                  <a:cubicBezTo>
                    <a:pt x="6569" y="5564"/>
                    <a:pt x="6667" y="5525"/>
                    <a:pt x="6739" y="5455"/>
                  </a:cubicBezTo>
                  <a:lnTo>
                    <a:pt x="10773" y="1419"/>
                  </a:lnTo>
                  <a:cubicBezTo>
                    <a:pt x="10920" y="1271"/>
                    <a:pt x="10920" y="1031"/>
                    <a:pt x="10773" y="880"/>
                  </a:cubicBezTo>
                  <a:cubicBezTo>
                    <a:pt x="10527" y="634"/>
                    <a:pt x="10210" y="515"/>
                    <a:pt x="9894" y="515"/>
                  </a:cubicBezTo>
                  <a:cubicBezTo>
                    <a:pt x="9571" y="515"/>
                    <a:pt x="9248" y="640"/>
                    <a:pt x="9004" y="883"/>
                  </a:cubicBezTo>
                  <a:lnTo>
                    <a:pt x="6739" y="3148"/>
                  </a:lnTo>
                  <a:cubicBezTo>
                    <a:pt x="6505" y="3381"/>
                    <a:pt x="6199" y="3498"/>
                    <a:pt x="5893" y="3498"/>
                  </a:cubicBezTo>
                  <a:cubicBezTo>
                    <a:pt x="5588" y="3498"/>
                    <a:pt x="5282" y="3382"/>
                    <a:pt x="5049" y="3148"/>
                  </a:cubicBezTo>
                  <a:lnTo>
                    <a:pt x="4472" y="2571"/>
                  </a:lnTo>
                  <a:cubicBezTo>
                    <a:pt x="4324" y="2424"/>
                    <a:pt x="4324" y="2183"/>
                    <a:pt x="4472" y="2032"/>
                  </a:cubicBezTo>
                  <a:cubicBezTo>
                    <a:pt x="4546" y="1959"/>
                    <a:pt x="4644" y="1922"/>
                    <a:pt x="4741" y="1922"/>
                  </a:cubicBezTo>
                  <a:cubicBezTo>
                    <a:pt x="4839" y="1922"/>
                    <a:pt x="4936" y="1959"/>
                    <a:pt x="5011" y="2032"/>
                  </a:cubicBezTo>
                  <a:lnTo>
                    <a:pt x="5317" y="2339"/>
                  </a:lnTo>
                  <a:cubicBezTo>
                    <a:pt x="5502" y="2510"/>
                    <a:pt x="5704" y="2582"/>
                    <a:pt x="5894" y="2582"/>
                  </a:cubicBezTo>
                  <a:cubicBezTo>
                    <a:pt x="6523" y="2582"/>
                    <a:pt x="7035" y="1796"/>
                    <a:pt x="6471" y="1185"/>
                  </a:cubicBezTo>
                  <a:lnTo>
                    <a:pt x="5877" y="591"/>
                  </a:lnTo>
                  <a:cubicBezTo>
                    <a:pt x="5483" y="197"/>
                    <a:pt x="4969" y="1"/>
                    <a:pt x="445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Google Shape;289;p42">
            <a:extLst>
              <a:ext uri="{FF2B5EF4-FFF2-40B4-BE49-F238E27FC236}">
                <a16:creationId xmlns:a16="http://schemas.microsoft.com/office/drawing/2014/main" id="{E2C298F3-0935-9746-9339-4B091CA39C6A}"/>
              </a:ext>
            </a:extLst>
          </p:cNvPr>
          <p:cNvSpPr txBox="1">
            <a:spLocks/>
          </p:cNvSpPr>
          <p:nvPr/>
        </p:nvSpPr>
        <p:spPr>
          <a:xfrm>
            <a:off x="3954328" y="2072595"/>
            <a:ext cx="1235052" cy="245504"/>
          </a:xfrm>
          <a:prstGeom prst="rect">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400"/>
              <a:buFont typeface="Bebas Neue"/>
              <a:buNone/>
              <a:defRPr sz="2500" b="0" i="0" u="none" strike="noStrike" cap="none">
                <a:solidFill>
                  <a:schemeClr val="accent1"/>
                </a:solidFill>
                <a:latin typeface="Cormorant Garamond"/>
                <a:ea typeface="Cormorant Garamond"/>
                <a:cs typeface="Cormorant Garamond"/>
                <a:sym typeface="Cormorant Garamond"/>
              </a:defRPr>
            </a:lvl1pPr>
            <a:lvl2pPr marL="914400" marR="0" lvl="1"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algn="l">
              <a:lnSpc>
                <a:spcPct val="130000"/>
              </a:lnSpc>
            </a:pPr>
            <a:r>
              <a:rPr lang="ro-MD" sz="1600" noProof="0" dirty="0">
                <a:latin typeface="Times New Roman" panose="02020603050405020304" pitchFamily="18" charset="0"/>
                <a:cs typeface="Times New Roman" panose="02020603050405020304" pitchFamily="18" charset="0"/>
              </a:rPr>
              <a:t>Marcarea</a:t>
            </a:r>
          </a:p>
        </p:txBody>
      </p:sp>
      <p:sp>
        <p:nvSpPr>
          <p:cNvPr id="16" name="Google Shape;289;p42">
            <a:extLst>
              <a:ext uri="{FF2B5EF4-FFF2-40B4-BE49-F238E27FC236}">
                <a16:creationId xmlns:a16="http://schemas.microsoft.com/office/drawing/2014/main" id="{913BD33B-5AB6-A42B-E8A0-F0AA7C050B15}"/>
              </a:ext>
            </a:extLst>
          </p:cNvPr>
          <p:cNvSpPr txBox="1">
            <a:spLocks/>
          </p:cNvSpPr>
          <p:nvPr/>
        </p:nvSpPr>
        <p:spPr>
          <a:xfrm>
            <a:off x="6910804" y="2072707"/>
            <a:ext cx="1462437" cy="245504"/>
          </a:xfrm>
          <a:prstGeom prst="rect">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400"/>
              <a:buFont typeface="Bebas Neue"/>
              <a:buNone/>
              <a:defRPr sz="2500" b="0" i="0" u="none" strike="noStrike" cap="none">
                <a:solidFill>
                  <a:schemeClr val="accent1"/>
                </a:solidFill>
                <a:latin typeface="Cormorant Garamond"/>
                <a:ea typeface="Cormorant Garamond"/>
                <a:cs typeface="Cormorant Garamond"/>
                <a:sym typeface="Cormorant Garamond"/>
              </a:defRPr>
            </a:lvl1pPr>
            <a:lvl2pPr marL="914400" marR="0" lvl="1"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algn="l">
              <a:lnSpc>
                <a:spcPct val="130000"/>
              </a:lnSpc>
            </a:pPr>
            <a:r>
              <a:rPr lang="en-US" sz="1600">
                <a:latin typeface="Times New Roman" panose="02020603050405020304" pitchFamily="18" charset="0"/>
                <a:cs typeface="Times New Roman" panose="02020603050405020304" pitchFamily="18" charset="0"/>
              </a:rPr>
              <a:t>Sistematizare</a:t>
            </a:r>
            <a:endParaRPr lang="en-US" sz="1600" dirty="0">
              <a:latin typeface="Times New Roman" panose="02020603050405020304" pitchFamily="18" charset="0"/>
              <a:cs typeface="Times New Roman" panose="02020603050405020304" pitchFamily="18" charset="0"/>
            </a:endParaRPr>
          </a:p>
        </p:txBody>
      </p:sp>
      <p:sp>
        <p:nvSpPr>
          <p:cNvPr id="17" name="Text 14">
            <a:extLst>
              <a:ext uri="{FF2B5EF4-FFF2-40B4-BE49-F238E27FC236}">
                <a16:creationId xmlns:a16="http://schemas.microsoft.com/office/drawing/2014/main" id="{239FD1D9-3CD8-0AEC-3572-878DDA40EA47}"/>
              </a:ext>
            </a:extLst>
          </p:cNvPr>
          <p:cNvSpPr/>
          <p:nvPr/>
        </p:nvSpPr>
        <p:spPr>
          <a:xfrm>
            <a:off x="102258" y="2116931"/>
            <a:ext cx="2754276" cy="1150422"/>
          </a:xfrm>
          <a:prstGeom prst="rect">
            <a:avLst/>
          </a:prstGeom>
          <a:noFill/>
          <a:ln/>
        </p:spPr>
        <p:txBody>
          <a:bodyPr wrap="square" lIns="0" tIns="0" rIns="0" bIns="0" rtlCol="0" anchor="ctr"/>
          <a:lstStyle/>
          <a:p>
            <a:pPr algn="ctr">
              <a:lnSpc>
                <a:spcPct val="120000"/>
              </a:lnSpc>
            </a:pPr>
            <a:r>
              <a:rPr lang="ro-MD" sz="1400" noProof="0" dirty="0">
                <a:latin typeface="Times New Roman" panose="02020603050405020304" pitchFamily="18" charset="0"/>
                <a:cs typeface="Times New Roman" panose="02020603050405020304" pitchFamily="18" charset="0"/>
              </a:rPr>
              <a:t>Efectuarea prelevărilor de probe în conformitate cu prezenta procedură </a:t>
            </a:r>
            <a:r>
              <a:rPr lang="ro-MD" sz="1400" dirty="0">
                <a:latin typeface="Times New Roman" panose="02020603050405020304" pitchFamily="18" charset="0"/>
                <a:cs typeface="Times New Roman" panose="02020603050405020304" pitchFamily="18" charset="0"/>
              </a:rPr>
              <a:t>ș</a:t>
            </a:r>
            <a:r>
              <a:rPr lang="ro-MD" sz="1400" noProof="0" dirty="0">
                <a:latin typeface="Times New Roman" panose="02020603050405020304" pitchFamily="18" charset="0"/>
                <a:cs typeface="Times New Roman" panose="02020603050405020304" pitchFamily="18" charset="0"/>
              </a:rPr>
              <a:t>i standardele internaționale </a:t>
            </a:r>
            <a:r>
              <a:rPr lang="ro-MD" sz="1400" dirty="0">
                <a:latin typeface="Times New Roman" panose="02020603050405020304" pitchFamily="18" charset="0"/>
                <a:cs typeface="Times New Roman" panose="02020603050405020304" pitchFamily="18" charset="0"/>
              </a:rPr>
              <a:t>î</a:t>
            </a:r>
            <a:r>
              <a:rPr lang="ro-MD" sz="1400" noProof="0" dirty="0">
                <a:latin typeface="Times New Roman" panose="02020603050405020304" pitchFamily="18" charset="0"/>
                <a:cs typeface="Times New Roman" panose="02020603050405020304" pitchFamily="18" charset="0"/>
              </a:rPr>
              <a:t>n vigoare</a:t>
            </a:r>
            <a:r>
              <a:rPr lang="ro-MD" sz="1400" noProof="0" dirty="0">
                <a:solidFill>
                  <a:srgbClr val="333333"/>
                </a:solidFill>
                <a:latin typeface="Times New Roman" panose="02020603050405020304" pitchFamily="18" charset="0"/>
                <a:ea typeface="MiSans" pitchFamily="34" charset="-122"/>
                <a:cs typeface="Times New Roman" panose="02020603050405020304" pitchFamily="18" charset="0"/>
              </a:rPr>
              <a:t>.</a:t>
            </a:r>
            <a:endParaRPr lang="ro-MD" sz="1600" noProof="0" dirty="0">
              <a:latin typeface="Times New Roman" panose="02020603050405020304" pitchFamily="18" charset="0"/>
              <a:cs typeface="Times New Roman" panose="02020603050405020304" pitchFamily="18" charset="0"/>
            </a:endParaRPr>
          </a:p>
        </p:txBody>
      </p:sp>
      <p:sp>
        <p:nvSpPr>
          <p:cNvPr id="24" name="Text 19">
            <a:extLst>
              <a:ext uri="{FF2B5EF4-FFF2-40B4-BE49-F238E27FC236}">
                <a16:creationId xmlns:a16="http://schemas.microsoft.com/office/drawing/2014/main" id="{F743497E-2423-D874-D38C-82FC4863C534}"/>
              </a:ext>
            </a:extLst>
          </p:cNvPr>
          <p:cNvSpPr/>
          <p:nvPr/>
        </p:nvSpPr>
        <p:spPr>
          <a:xfrm>
            <a:off x="3138310" y="2259997"/>
            <a:ext cx="2850336" cy="1381040"/>
          </a:xfrm>
          <a:prstGeom prst="rect">
            <a:avLst/>
          </a:prstGeom>
          <a:noFill/>
          <a:ln/>
        </p:spPr>
        <p:txBody>
          <a:bodyPr wrap="square" lIns="0" tIns="0" rIns="0" bIns="0" rtlCol="0" anchor="ctr"/>
          <a:lstStyle/>
          <a:p>
            <a:pPr algn="ctr">
              <a:lnSpc>
                <a:spcPct val="120000"/>
              </a:lnSpc>
            </a:pPr>
            <a:r>
              <a:rPr lang="ro-MD" sz="1400" noProof="0" dirty="0">
                <a:latin typeface="Times New Roman" panose="02020603050405020304" pitchFamily="18" charset="0"/>
                <a:cs typeface="Times New Roman" panose="02020603050405020304" pitchFamily="18" charset="0"/>
              </a:rPr>
              <a:t>Marcarea rândurilor și a plantelor de unde au fost prelevate probele (în cazul prelevării probelor în conformitate cu planul anual de monitorizare din plantațiile multianuale)</a:t>
            </a:r>
            <a:r>
              <a:rPr lang="ro-MD" sz="1400" noProof="0" dirty="0">
                <a:solidFill>
                  <a:srgbClr val="333333"/>
                </a:solidFill>
                <a:latin typeface="Times New Roman" panose="02020603050405020304" pitchFamily="18" charset="0"/>
                <a:ea typeface="MiSans" pitchFamily="34" charset="-122"/>
                <a:cs typeface="Times New Roman" panose="02020603050405020304" pitchFamily="18" charset="0"/>
              </a:rPr>
              <a:t>.</a:t>
            </a:r>
            <a:endParaRPr lang="ro-MD" sz="1600" noProof="0" dirty="0">
              <a:latin typeface="Times New Roman" panose="02020603050405020304" pitchFamily="18" charset="0"/>
              <a:cs typeface="Times New Roman" panose="02020603050405020304" pitchFamily="18" charset="0"/>
            </a:endParaRPr>
          </a:p>
        </p:txBody>
      </p:sp>
      <p:sp>
        <p:nvSpPr>
          <p:cNvPr id="25" name="Text 4">
            <a:extLst>
              <a:ext uri="{FF2B5EF4-FFF2-40B4-BE49-F238E27FC236}">
                <a16:creationId xmlns:a16="http://schemas.microsoft.com/office/drawing/2014/main" id="{764E59F7-6D5E-8AC3-B4BC-8B1B6DE84956}"/>
              </a:ext>
            </a:extLst>
          </p:cNvPr>
          <p:cNvSpPr/>
          <p:nvPr/>
        </p:nvSpPr>
        <p:spPr>
          <a:xfrm>
            <a:off x="6270422" y="2195347"/>
            <a:ext cx="2743200" cy="1235392"/>
          </a:xfrm>
          <a:prstGeom prst="rect">
            <a:avLst/>
          </a:prstGeom>
          <a:noFill/>
          <a:ln/>
        </p:spPr>
        <p:txBody>
          <a:bodyPr wrap="square" lIns="0" tIns="0" rIns="0" bIns="0" rtlCol="0" anchor="ctr"/>
          <a:lstStyle/>
          <a:p>
            <a:pPr algn="ctr">
              <a:lnSpc>
                <a:spcPct val="120000"/>
              </a:lnSpc>
            </a:pPr>
            <a:r>
              <a:rPr lang="ro-MD" sz="1400" noProof="0" dirty="0">
                <a:latin typeface="Times New Roman" panose="02020603050405020304" pitchFamily="18" charset="0"/>
                <a:cs typeface="Times New Roman" panose="02020603050405020304" pitchFamily="18" charset="0"/>
              </a:rPr>
              <a:t>Includerea în registru a informațiilor privind probele prelevate (cum ar fi: numărul rândului, numărul plantei, numărul sigiliului </a:t>
            </a:r>
            <a:r>
              <a:rPr lang="ro-MD" sz="1400" dirty="0">
                <a:latin typeface="Times New Roman" panose="02020603050405020304" pitchFamily="18" charset="0"/>
                <a:cs typeface="Times New Roman" panose="02020603050405020304" pitchFamily="18" charset="0"/>
              </a:rPr>
              <a:t>ș</a:t>
            </a:r>
            <a:r>
              <a:rPr lang="ro-MD" sz="1400" noProof="0" dirty="0">
                <a:latin typeface="Times New Roman" panose="02020603050405020304" pitchFamily="18" charset="0"/>
                <a:cs typeface="Times New Roman" panose="02020603050405020304" pitchFamily="18" charset="0"/>
              </a:rPr>
              <a:t>.</a:t>
            </a:r>
            <a:r>
              <a:rPr lang="ro-MD" sz="1400" dirty="0">
                <a:latin typeface="Times New Roman" panose="02020603050405020304" pitchFamily="18" charset="0"/>
                <a:cs typeface="Times New Roman" panose="02020603050405020304" pitchFamily="18" charset="0"/>
              </a:rPr>
              <a:t>a</a:t>
            </a:r>
            <a:r>
              <a:rPr lang="ro-MD" sz="1400" noProof="0" dirty="0">
                <a:latin typeface="Times New Roman" panose="02020603050405020304" pitchFamily="18" charset="0"/>
                <a:cs typeface="Times New Roman" panose="02020603050405020304" pitchFamily="18" charset="0"/>
              </a:rPr>
              <a:t>.) (anexa nr.2).</a:t>
            </a:r>
            <a:endParaRPr lang="ro-MD" sz="1600" noProof="0" dirty="0">
              <a:latin typeface="Times New Roman" panose="02020603050405020304" pitchFamily="18" charset="0"/>
              <a:cs typeface="Times New Roman" panose="02020603050405020304" pitchFamily="18" charset="0"/>
            </a:endParaRPr>
          </a:p>
        </p:txBody>
      </p:sp>
      <p:pic>
        <p:nvPicPr>
          <p:cNvPr id="26" name="Google Shape;436;p49">
            <a:extLst>
              <a:ext uri="{FF2B5EF4-FFF2-40B4-BE49-F238E27FC236}">
                <a16:creationId xmlns:a16="http://schemas.microsoft.com/office/drawing/2014/main" id="{CDA26B1A-E492-AF02-11B7-1A1D197B800C}"/>
              </a:ext>
            </a:extLst>
          </p:cNvPr>
          <p:cNvPicPr preferRelativeResize="0">
            <a:picLocks/>
          </p:cNvPicPr>
          <p:nvPr/>
        </p:nvPicPr>
        <p:blipFill rotWithShape="1">
          <a:blip r:embed="rId3">
            <a:alphaModFix/>
          </a:blip>
          <a:srcRect t="20172" b="54841"/>
          <a:stretch>
            <a:fillRect/>
          </a:stretch>
        </p:blipFill>
        <p:spPr>
          <a:xfrm>
            <a:off x="330904" y="3610723"/>
            <a:ext cx="8481900" cy="1412572"/>
          </a:xfrm>
          <a:prstGeom prst="rect">
            <a:avLst/>
          </a:prstGeom>
          <a:noFill/>
          <a:ln>
            <a:noFill/>
          </a:ln>
        </p:spPr>
      </p:pic>
      <p:pic>
        <p:nvPicPr>
          <p:cNvPr id="29" name="Image 2" descr="preencoded.png">
            <a:extLst>
              <a:ext uri="{FF2B5EF4-FFF2-40B4-BE49-F238E27FC236}">
                <a16:creationId xmlns:a16="http://schemas.microsoft.com/office/drawing/2014/main" id="{BD6DFF54-31A5-5240-D9FA-A174C577607A}"/>
              </a:ext>
            </a:extLst>
          </p:cNvPr>
          <p:cNvPicPr>
            <a:picLocks noChangeAspect="1"/>
          </p:cNvPicPr>
          <p:nvPr/>
        </p:nvPicPr>
        <p:blipFill>
          <a:blip r:embed="rId4">
            <a:biLevel thresh="25000"/>
            <a:extLst>
              <a:ext uri="{BEBA8EAE-BF5A-486C-A8C5-ECC9F3942E4B}">
                <a14:imgProps xmlns:a14="http://schemas.microsoft.com/office/drawing/2010/main">
                  <a14:imgLayer r:embed="rId5">
                    <a14:imgEffect>
                      <a14:saturation sat="184000"/>
                    </a14:imgEffect>
                  </a14:imgLayer>
                </a14:imgProps>
              </a:ext>
            </a:extLst>
          </a:blip>
          <a:stretch>
            <a:fillRect/>
          </a:stretch>
        </p:blipFill>
        <p:spPr>
          <a:xfrm>
            <a:off x="4366844" y="1385424"/>
            <a:ext cx="410019" cy="468592"/>
          </a:xfrm>
          <a:prstGeom prst="rect">
            <a:avLst/>
          </a:prstGeom>
        </p:spPr>
      </p:pic>
      <p:pic>
        <p:nvPicPr>
          <p:cNvPr id="30" name="Image 3" descr="preencoded.png">
            <a:extLst>
              <a:ext uri="{FF2B5EF4-FFF2-40B4-BE49-F238E27FC236}">
                <a16:creationId xmlns:a16="http://schemas.microsoft.com/office/drawing/2014/main" id="{05B91D58-BB98-DD4D-30E5-CB22E9619323}"/>
              </a:ext>
            </a:extLst>
          </p:cNvPr>
          <p:cNvPicPr>
            <a:picLocks noChangeAspect="1"/>
          </p:cNvPicPr>
          <p:nvPr/>
        </p:nvPicPr>
        <p:blipFill>
          <a:blip r:embed="rId6">
            <a:biLevel thresh="25000"/>
          </a:blip>
          <a:stretch>
            <a:fillRect/>
          </a:stretch>
        </p:blipFill>
        <p:spPr>
          <a:xfrm>
            <a:off x="7458192" y="1348873"/>
            <a:ext cx="367660" cy="49021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40"/>
          <p:cNvSpPr txBox="1">
            <a:spLocks noGrp="1"/>
          </p:cNvSpPr>
          <p:nvPr>
            <p:ph type="title"/>
          </p:nvPr>
        </p:nvSpPr>
        <p:spPr>
          <a:xfrm>
            <a:off x="4426284" y="107643"/>
            <a:ext cx="3602425" cy="695920"/>
          </a:xfrm>
          <a:prstGeom prst="rect">
            <a:avLst/>
          </a:prstGeom>
        </p:spPr>
        <p:txBody>
          <a:bodyPr spcFirstLastPara="1" wrap="square" lIns="91425" tIns="91425" rIns="91425" bIns="91425" anchor="t" anchorCtr="0">
            <a:noAutofit/>
          </a:bodyPr>
          <a:lstStyle/>
          <a:p>
            <a:pPr lvl="0"/>
            <a:r>
              <a:rPr lang="ro-MD" b="1" dirty="0"/>
              <a:t>Dispoziții generale</a:t>
            </a:r>
            <a:endParaRPr dirty="0"/>
          </a:p>
        </p:txBody>
      </p:sp>
      <p:sp>
        <p:nvSpPr>
          <p:cNvPr id="251" name="Google Shape;251;p40"/>
          <p:cNvSpPr txBox="1">
            <a:spLocks noGrp="1"/>
          </p:cNvSpPr>
          <p:nvPr>
            <p:ph type="subTitle" idx="1"/>
          </p:nvPr>
        </p:nvSpPr>
        <p:spPr>
          <a:xfrm>
            <a:off x="3750521" y="1056926"/>
            <a:ext cx="5171805" cy="3494292"/>
          </a:xfrm>
          <a:prstGeom prst="rect">
            <a:avLst/>
          </a:prstGeom>
        </p:spPr>
        <p:txBody>
          <a:bodyPr spcFirstLastPara="1" wrap="square" lIns="91425" tIns="91425" rIns="91425" bIns="91425" anchor="t" anchorCtr="0">
            <a:noAutofit/>
          </a:bodyPr>
          <a:lstStyle/>
          <a:p>
            <a:pPr marL="0" indent="0" algn="just">
              <a:buClr>
                <a:schemeClr val="dk1"/>
              </a:buClr>
              <a:buSzPts val="1100"/>
              <a:buNone/>
            </a:pPr>
            <a:r>
              <a:rPr lang="ro-MD" dirty="0">
                <a:latin typeface="Times New Roman" panose="02020603050405020304" pitchFamily="18" charset="0"/>
                <a:cs typeface="Times New Roman" panose="02020603050405020304" pitchFamily="18" charset="0"/>
              </a:rPr>
              <a:t>Prelevarea probelor din loturile de produse și/sau producere a plantelor, produselor vegetale sau alte obiecte, se va efectua în timpul inspecțiilor fitosanitare la import, export, transportarea pe teritoriul țării, expertiza stării fitosanitare și în cadrul executării planului anual de monitorizare în scopul asigurării sănătății plantelor. </a:t>
            </a:r>
          </a:p>
          <a:p>
            <a:pPr marL="0" indent="0" algn="just">
              <a:buClr>
                <a:schemeClr val="dk1"/>
              </a:buClr>
              <a:buSzPts val="1100"/>
              <a:buNone/>
            </a:pPr>
            <a:endParaRPr lang="ro-MD" dirty="0">
              <a:latin typeface="Times New Roman" panose="02020603050405020304" pitchFamily="18" charset="0"/>
              <a:cs typeface="Times New Roman" panose="02020603050405020304" pitchFamily="18" charset="0"/>
            </a:endParaRPr>
          </a:p>
          <a:p>
            <a:pPr marL="0" indent="0" algn="just">
              <a:buClr>
                <a:schemeClr val="dk1"/>
              </a:buClr>
              <a:buSzPts val="1100"/>
              <a:buNone/>
            </a:pPr>
            <a:r>
              <a:rPr lang="ro-MD" dirty="0">
                <a:latin typeface="Times New Roman" panose="02020603050405020304" pitchFamily="18" charset="0"/>
                <a:cs typeface="Times New Roman" panose="02020603050405020304" pitchFamily="18" charset="0"/>
              </a:rPr>
              <a:t>Atât prelevarea probelor cât și ambalarea, marcarea, sigilarea și etichetarea se vor executa în prezența proprietarului plantelor, produselor vegetale și altor obiecte, sau a unui reprezentat legal al acestuia.</a:t>
            </a:r>
            <a:endParaRPr lang="en-US" dirty="0">
              <a:latin typeface="Times New Roman" panose="02020603050405020304" pitchFamily="18" charset="0"/>
              <a:cs typeface="Times New Roman" panose="02020603050405020304" pitchFamily="18" charset="0"/>
            </a:endParaRPr>
          </a:p>
          <a:p>
            <a:pPr marL="0" lvl="0" indent="0" algn="just" rtl="0">
              <a:spcBef>
                <a:spcPts val="0"/>
              </a:spcBef>
              <a:spcAft>
                <a:spcPts val="0"/>
              </a:spcAft>
              <a:buClr>
                <a:schemeClr val="dk1"/>
              </a:buClr>
              <a:buSzPts val="1100"/>
              <a:buFont typeface="Arial"/>
              <a:buNone/>
            </a:pPr>
            <a:endParaRPr lang="ro-MD" dirty="0">
              <a:latin typeface="Times New Roman" panose="02020603050405020304" pitchFamily="18" charset="0"/>
              <a:cs typeface="Times New Roman" panose="02020603050405020304" pitchFamily="18" charset="0"/>
            </a:endParaRPr>
          </a:p>
          <a:p>
            <a:pPr marL="0" indent="0" algn="just">
              <a:buClr>
                <a:schemeClr val="dk1"/>
              </a:buClr>
              <a:buSzPts val="1100"/>
              <a:buNone/>
            </a:pPr>
            <a:r>
              <a:rPr lang="ro-MD" dirty="0">
                <a:latin typeface="Times New Roman" panose="02020603050405020304" pitchFamily="18" charset="0"/>
                <a:cs typeface="Times New Roman" panose="02020603050405020304" pitchFamily="18" charset="0"/>
              </a:rPr>
              <a:t>La prelevarea probelor se va lua în considerare întreaga plantă și stadiul de dezvoltare al acesteia (ex. răsad, altoi etc.), tipul produsului vegetal sau al obiectului, precum și omogenitatea și mărimea lotului din care a fost prelevată proba.</a:t>
            </a:r>
            <a:endParaRPr lang="en-US" dirty="0">
              <a:latin typeface="Times New Roman" panose="02020603050405020304" pitchFamily="18" charset="0"/>
              <a:cs typeface="Times New Roman" panose="02020603050405020304" pitchFamily="18" charset="0"/>
            </a:endParaRPr>
          </a:p>
          <a:p>
            <a:pPr marL="0" lvl="0" indent="0" algn="just" rtl="0">
              <a:spcBef>
                <a:spcPts val="0"/>
              </a:spcBef>
              <a:spcAft>
                <a:spcPts val="0"/>
              </a:spcAft>
              <a:buClr>
                <a:schemeClr val="dk1"/>
              </a:buClr>
              <a:buSzPts val="1100"/>
              <a:buFont typeface="Arial"/>
              <a:buNone/>
            </a:pPr>
            <a:endParaRPr dirty="0">
              <a:latin typeface="Times New Roman" panose="02020603050405020304" pitchFamily="18" charset="0"/>
              <a:cs typeface="Times New Roman" panose="02020603050405020304" pitchFamily="18" charset="0"/>
            </a:endParaRPr>
          </a:p>
        </p:txBody>
      </p:sp>
      <p:grpSp>
        <p:nvGrpSpPr>
          <p:cNvPr id="253" name="Google Shape;253;p40"/>
          <p:cNvGrpSpPr/>
          <p:nvPr/>
        </p:nvGrpSpPr>
        <p:grpSpPr>
          <a:xfrm>
            <a:off x="1086716" y="-963125"/>
            <a:ext cx="1815414" cy="1815414"/>
            <a:chOff x="3392700" y="-1198500"/>
            <a:chExt cx="2358600" cy="2358600"/>
          </a:xfrm>
        </p:grpSpPr>
        <p:sp>
          <p:nvSpPr>
            <p:cNvPr id="254" name="Google Shape;254;p40"/>
            <p:cNvSpPr/>
            <p:nvPr/>
          </p:nvSpPr>
          <p:spPr>
            <a:xfrm>
              <a:off x="3392700" y="-1198500"/>
              <a:ext cx="2358600" cy="23586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0"/>
            <p:cNvSpPr/>
            <p:nvPr/>
          </p:nvSpPr>
          <p:spPr>
            <a:xfrm>
              <a:off x="3608450" y="-982750"/>
              <a:ext cx="1927200" cy="1927200"/>
            </a:xfrm>
            <a:prstGeom prst="ellipse">
              <a:avLst/>
            </a:prstGeom>
            <a:solidFill>
              <a:schemeClr val="lt2"/>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Google Shape;3157;p42">
            <a:extLst>
              <a:ext uri="{FF2B5EF4-FFF2-40B4-BE49-F238E27FC236}">
                <a16:creationId xmlns:a16="http://schemas.microsoft.com/office/drawing/2014/main" id="{A35F4FD0-E60C-C9C9-1360-8CA1317E6454}"/>
              </a:ext>
            </a:extLst>
          </p:cNvPr>
          <p:cNvPicPr preferRelativeResize="0"/>
          <p:nvPr/>
        </p:nvPicPr>
        <p:blipFill rotWithShape="1">
          <a:blip r:embed="rId3">
            <a:alphaModFix/>
          </a:blip>
          <a:srcRect l="-324" r="58649"/>
          <a:stretch>
            <a:fillRect/>
          </a:stretch>
        </p:blipFill>
        <p:spPr>
          <a:xfrm>
            <a:off x="792542" y="992559"/>
            <a:ext cx="2403763" cy="3845374"/>
          </a:xfrm>
          <a:prstGeom prst="rect">
            <a:avLst/>
          </a:prstGeom>
          <a:noFill/>
          <a:ln>
            <a:noFill/>
          </a:ln>
        </p:spPr>
      </p:pic>
      <p:grpSp>
        <p:nvGrpSpPr>
          <p:cNvPr id="9" name="Google Shape;5225;p80">
            <a:extLst>
              <a:ext uri="{FF2B5EF4-FFF2-40B4-BE49-F238E27FC236}">
                <a16:creationId xmlns:a16="http://schemas.microsoft.com/office/drawing/2014/main" id="{338D45BD-9FC3-5C7E-AA03-46C3C53B403D}"/>
              </a:ext>
            </a:extLst>
          </p:cNvPr>
          <p:cNvGrpSpPr/>
          <p:nvPr/>
        </p:nvGrpSpPr>
        <p:grpSpPr>
          <a:xfrm rot="5400000">
            <a:off x="3636478" y="2518141"/>
            <a:ext cx="120867" cy="107218"/>
            <a:chOff x="4929875" y="2065025"/>
            <a:chExt cx="49625" cy="44025"/>
          </a:xfrm>
          <a:solidFill>
            <a:schemeClr val="bg1">
              <a:lumMod val="50000"/>
            </a:schemeClr>
          </a:solidFill>
        </p:grpSpPr>
        <p:sp>
          <p:nvSpPr>
            <p:cNvPr id="10" name="Google Shape;5226;p80">
              <a:extLst>
                <a:ext uri="{FF2B5EF4-FFF2-40B4-BE49-F238E27FC236}">
                  <a16:creationId xmlns:a16="http://schemas.microsoft.com/office/drawing/2014/main" id="{FBE0B7B3-9B2D-E7B6-A853-51910152A010}"/>
                </a:ext>
              </a:extLst>
            </p:cNvPr>
            <p:cNvSpPr/>
            <p:nvPr/>
          </p:nvSpPr>
          <p:spPr>
            <a:xfrm>
              <a:off x="4950075" y="2065025"/>
              <a:ext cx="29425" cy="44025"/>
            </a:xfrm>
            <a:custGeom>
              <a:avLst/>
              <a:gdLst/>
              <a:ahLst/>
              <a:cxnLst/>
              <a:rect l="l" t="t" r="r" b="b"/>
              <a:pathLst>
                <a:path w="1177" h="1761" extrusionOk="0">
                  <a:moveTo>
                    <a:pt x="1" y="0"/>
                  </a:moveTo>
                  <a:lnTo>
                    <a:pt x="729" y="880"/>
                  </a:lnTo>
                  <a:lnTo>
                    <a:pt x="1" y="1760"/>
                  </a:lnTo>
                  <a:lnTo>
                    <a:pt x="1176" y="880"/>
                  </a:lnTo>
                  <a:lnTo>
                    <a:pt x="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227;p80">
              <a:extLst>
                <a:ext uri="{FF2B5EF4-FFF2-40B4-BE49-F238E27FC236}">
                  <a16:creationId xmlns:a16="http://schemas.microsoft.com/office/drawing/2014/main" id="{82638CF9-B458-C4A1-1B75-816F20DF1B3B}"/>
                </a:ext>
              </a:extLst>
            </p:cNvPr>
            <p:cNvSpPr/>
            <p:nvPr/>
          </p:nvSpPr>
          <p:spPr>
            <a:xfrm>
              <a:off x="4929875" y="2065025"/>
              <a:ext cx="29425" cy="44025"/>
            </a:xfrm>
            <a:custGeom>
              <a:avLst/>
              <a:gdLst/>
              <a:ahLst/>
              <a:cxnLst/>
              <a:rect l="l" t="t" r="r" b="b"/>
              <a:pathLst>
                <a:path w="1177" h="1761" extrusionOk="0">
                  <a:moveTo>
                    <a:pt x="1" y="0"/>
                  </a:moveTo>
                  <a:lnTo>
                    <a:pt x="736" y="880"/>
                  </a:lnTo>
                  <a:lnTo>
                    <a:pt x="1" y="1760"/>
                  </a:lnTo>
                  <a:lnTo>
                    <a:pt x="1" y="1760"/>
                  </a:lnTo>
                  <a:lnTo>
                    <a:pt x="1176" y="880"/>
                  </a:lnTo>
                  <a:lnTo>
                    <a:pt x="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6"/>
          <p:cNvSpPr txBox="1">
            <a:spLocks noGrp="1"/>
          </p:cNvSpPr>
          <p:nvPr>
            <p:ph type="subTitle" idx="4"/>
          </p:nvPr>
        </p:nvSpPr>
        <p:spPr>
          <a:xfrm>
            <a:off x="6311568" y="1423392"/>
            <a:ext cx="2308800" cy="1084814"/>
          </a:xfrm>
          <a:prstGeom prst="rect">
            <a:avLst/>
          </a:prstGeom>
        </p:spPr>
        <p:txBody>
          <a:bodyPr spcFirstLastPara="1" wrap="square" lIns="91425" tIns="91425" rIns="91425" bIns="91425" anchor="t" anchorCtr="0">
            <a:noAutofit/>
          </a:bodyPr>
          <a:lstStyle/>
          <a:p>
            <a:pPr marL="0" indent="0" algn="just">
              <a:lnSpc>
                <a:spcPts val="1500"/>
              </a:lnSpc>
            </a:pPr>
            <a:r>
              <a:rPr lang="ro-MD" sz="1100" dirty="0">
                <a:latin typeface="Times New Roman" panose="02020603050405020304" pitchFamily="18" charset="0"/>
                <a:cs typeface="Times New Roman" panose="02020603050405020304" pitchFamily="18" charset="0"/>
              </a:rPr>
              <a:t>Constă în separarea condiționată a unui lot de plante, produse vegetale sau alte obiecte în straturi separate și selectarea eșantioanelor din fiecare strat.</a:t>
            </a:r>
            <a:endParaRPr lang="en-US" sz="1100" dirty="0">
              <a:latin typeface="Times New Roman" panose="02020603050405020304" pitchFamily="18" charset="0"/>
              <a:cs typeface="Times New Roman" panose="02020603050405020304" pitchFamily="18" charset="0"/>
            </a:endParaRPr>
          </a:p>
        </p:txBody>
      </p:sp>
      <p:sp>
        <p:nvSpPr>
          <p:cNvPr id="198" name="Google Shape;198;p36"/>
          <p:cNvSpPr txBox="1">
            <a:spLocks noGrp="1"/>
          </p:cNvSpPr>
          <p:nvPr>
            <p:ph type="subTitle" idx="14"/>
          </p:nvPr>
        </p:nvSpPr>
        <p:spPr>
          <a:xfrm>
            <a:off x="6311568" y="910935"/>
            <a:ext cx="2308800" cy="377481"/>
          </a:xfrm>
          <a:prstGeom prst="rect">
            <a:avLst/>
          </a:prstGeom>
        </p:spPr>
        <p:txBody>
          <a:bodyPr spcFirstLastPara="1" wrap="square" lIns="91425" tIns="91425" rIns="91425" bIns="91425" anchor="b" anchorCtr="0">
            <a:noAutofit/>
          </a:bodyPr>
          <a:lstStyle/>
          <a:p>
            <a:pPr marL="0" indent="0">
              <a:lnSpc>
                <a:spcPts val="1500"/>
              </a:lnSpc>
            </a:pPr>
            <a:r>
              <a:rPr lang="ro-MD" sz="1400" b="1" noProof="0" dirty="0">
                <a:latin typeface="Times New Roman" panose="02020603050405020304" pitchFamily="18" charset="0"/>
                <a:cs typeface="Times New Roman" panose="02020603050405020304" pitchFamily="18" charset="0"/>
              </a:rPr>
              <a:t>       Metoda stratificată</a:t>
            </a:r>
            <a:endParaRPr lang="ro-MD" sz="1400" noProof="0" dirty="0">
              <a:latin typeface="Times New Roman" panose="02020603050405020304" pitchFamily="18" charset="0"/>
              <a:cs typeface="Times New Roman" panose="02020603050405020304" pitchFamily="18" charset="0"/>
            </a:endParaRPr>
          </a:p>
        </p:txBody>
      </p:sp>
      <p:sp>
        <p:nvSpPr>
          <p:cNvPr id="199" name="Google Shape;199;p36"/>
          <p:cNvSpPr txBox="1">
            <a:spLocks noGrp="1"/>
          </p:cNvSpPr>
          <p:nvPr>
            <p:ph type="title"/>
          </p:nvPr>
        </p:nvSpPr>
        <p:spPr>
          <a:xfrm>
            <a:off x="2547149" y="139344"/>
            <a:ext cx="4049699" cy="572700"/>
          </a:xfrm>
          <a:prstGeom prst="rect">
            <a:avLst/>
          </a:prstGeom>
        </p:spPr>
        <p:txBody>
          <a:bodyPr spcFirstLastPara="1" wrap="square" lIns="91425" tIns="91425" rIns="91425" bIns="91425" anchor="t" anchorCtr="0">
            <a:noAutofit/>
          </a:bodyPr>
          <a:lstStyle/>
          <a:p>
            <a:pPr>
              <a:lnSpc>
                <a:spcPts val="3200"/>
              </a:lnSpc>
            </a:pPr>
            <a:r>
              <a:rPr lang="ro-MD" sz="3200" b="1" noProof="0" dirty="0">
                <a:solidFill>
                  <a:schemeClr val="tx2">
                    <a:lumMod val="75000"/>
                  </a:schemeClr>
                </a:solidFill>
                <a:latin typeface="Times New Roman" panose="02020603050405020304" pitchFamily="18" charset="0"/>
                <a:cs typeface="Times New Roman" panose="02020603050405020304" pitchFamily="18" charset="0"/>
              </a:rPr>
              <a:t>Metodele</a:t>
            </a:r>
            <a:r>
              <a:rPr lang="en-US" sz="3200" b="1" dirty="0">
                <a:solidFill>
                  <a:schemeClr val="tx2">
                    <a:lumMod val="75000"/>
                  </a:schemeClr>
                </a:solidFill>
                <a:latin typeface="Times New Roman" panose="02020603050405020304" pitchFamily="18" charset="0"/>
                <a:cs typeface="Times New Roman" panose="02020603050405020304" pitchFamily="18" charset="0"/>
              </a:rPr>
              <a:t> de </a:t>
            </a:r>
            <a:r>
              <a:rPr lang="ro-MD" sz="3200" b="1" dirty="0">
                <a:solidFill>
                  <a:schemeClr val="tx2">
                    <a:lumMod val="75000"/>
                  </a:schemeClr>
                </a:solidFill>
                <a:latin typeface="Times New Roman" panose="02020603050405020304" pitchFamily="18" charset="0"/>
                <a:cs typeface="Times New Roman" panose="02020603050405020304" pitchFamily="18" charset="0"/>
              </a:rPr>
              <a:t>prelevare</a:t>
            </a:r>
            <a:endParaRPr lang="en-US" sz="3200"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200" name="Google Shape;200;p36"/>
          <p:cNvSpPr txBox="1">
            <a:spLocks noGrp="1"/>
          </p:cNvSpPr>
          <p:nvPr>
            <p:ph type="subTitle" idx="3"/>
          </p:nvPr>
        </p:nvSpPr>
        <p:spPr>
          <a:xfrm>
            <a:off x="3417600" y="4226715"/>
            <a:ext cx="2308800" cy="572700"/>
          </a:xfrm>
          <a:prstGeom prst="rect">
            <a:avLst/>
          </a:prstGeom>
        </p:spPr>
        <p:txBody>
          <a:bodyPr spcFirstLastPara="1" wrap="square" lIns="91425" tIns="91425" rIns="91425" bIns="91425" anchor="t" anchorCtr="0">
            <a:noAutofit/>
          </a:bodyPr>
          <a:lstStyle/>
          <a:p>
            <a:pPr marL="0" lvl="0" indent="0" algn="just"/>
            <a:r>
              <a:rPr lang="ro-MD" sz="1100" dirty="0">
                <a:latin typeface="Times New Roman" panose="02020603050405020304" pitchFamily="18" charset="0"/>
                <a:cs typeface="Times New Roman" panose="02020603050405020304" pitchFamily="18" charset="0"/>
              </a:rPr>
              <a:t>Constă în selecția aleatorie a eșantioanelor de plante, produse vegetale sau alte obiecte dintr-un lot.</a:t>
            </a:r>
            <a:endParaRPr sz="1200" dirty="0">
              <a:solidFill>
                <a:srgbClr val="666666"/>
              </a:solidFill>
              <a:latin typeface="Times New Roman" panose="02020603050405020304" pitchFamily="18" charset="0"/>
              <a:cs typeface="Times New Roman" panose="02020603050405020304" pitchFamily="18" charset="0"/>
            </a:endParaRPr>
          </a:p>
        </p:txBody>
      </p:sp>
      <p:sp>
        <p:nvSpPr>
          <p:cNvPr id="201" name="Google Shape;201;p36"/>
          <p:cNvSpPr txBox="1">
            <a:spLocks noGrp="1"/>
          </p:cNvSpPr>
          <p:nvPr>
            <p:ph type="subTitle" idx="1"/>
          </p:nvPr>
        </p:nvSpPr>
        <p:spPr>
          <a:xfrm>
            <a:off x="523632" y="1210625"/>
            <a:ext cx="2308800" cy="667694"/>
          </a:xfrm>
          <a:prstGeom prst="rect">
            <a:avLst/>
          </a:prstGeom>
        </p:spPr>
        <p:txBody>
          <a:bodyPr spcFirstLastPara="1" wrap="square" lIns="91425" tIns="91425" rIns="91425" bIns="91425" anchor="t" anchorCtr="0">
            <a:noAutofit/>
          </a:bodyPr>
          <a:lstStyle/>
          <a:p>
            <a:pPr marL="0" indent="0" algn="just">
              <a:lnSpc>
                <a:spcPts val="1300"/>
              </a:lnSpc>
            </a:pPr>
            <a:r>
              <a:rPr lang="ro-MD" sz="1100" dirty="0">
                <a:solidFill>
                  <a:schemeClr val="tx1"/>
                </a:solidFill>
                <a:latin typeface="Times New Roman" panose="02020603050405020304" pitchFamily="18" charset="0"/>
                <a:cs typeface="Times New Roman" panose="02020603050405020304" pitchFamily="18" charset="0"/>
              </a:rPr>
              <a:t>M</a:t>
            </a:r>
            <a:r>
              <a:rPr lang="ro-MD" sz="1100" noProof="0" dirty="0" err="1">
                <a:solidFill>
                  <a:schemeClr val="tx1"/>
                </a:solidFill>
                <a:latin typeface="Times New Roman" panose="02020603050405020304" pitchFamily="18" charset="0"/>
                <a:cs typeface="Times New Roman" panose="02020603050405020304" pitchFamily="18" charset="0"/>
              </a:rPr>
              <a:t>etoda</a:t>
            </a:r>
            <a:r>
              <a:rPr lang="ro-MD" sz="1100" noProof="0" dirty="0">
                <a:solidFill>
                  <a:schemeClr val="tx1"/>
                </a:solidFill>
                <a:latin typeface="Times New Roman" panose="02020603050405020304" pitchFamily="18" charset="0"/>
                <a:cs typeface="Times New Roman" panose="02020603050405020304" pitchFamily="18" charset="0"/>
              </a:rPr>
              <a:t> de prelevare (eșantionare), a plantelor, produselor vegetale și altor obiecte din unitățile unui lot la intervale fixe, predeterminate.</a:t>
            </a:r>
          </a:p>
        </p:txBody>
      </p:sp>
      <p:sp>
        <p:nvSpPr>
          <p:cNvPr id="202" name="Google Shape;202;p36"/>
          <p:cNvSpPr txBox="1">
            <a:spLocks noGrp="1"/>
          </p:cNvSpPr>
          <p:nvPr>
            <p:ph type="subTitle" idx="2"/>
          </p:nvPr>
        </p:nvSpPr>
        <p:spPr>
          <a:xfrm>
            <a:off x="3417600" y="1224336"/>
            <a:ext cx="2308800" cy="1429903"/>
          </a:xfrm>
          <a:prstGeom prst="rect">
            <a:avLst/>
          </a:prstGeom>
        </p:spPr>
        <p:txBody>
          <a:bodyPr spcFirstLastPara="1" wrap="square" lIns="91425" tIns="91425" rIns="91425" bIns="91425" anchor="t" anchorCtr="0">
            <a:noAutofit/>
          </a:bodyPr>
          <a:lstStyle/>
          <a:p>
            <a:pPr marL="0" indent="0" algn="just">
              <a:lnSpc>
                <a:spcPts val="1300"/>
              </a:lnSpc>
            </a:pPr>
            <a:r>
              <a:rPr lang="ro-MD" sz="1100" dirty="0">
                <a:solidFill>
                  <a:schemeClr val="tx1"/>
                </a:solidFill>
                <a:latin typeface="Times New Roman" panose="02020603050405020304" pitchFamily="18" charset="0"/>
                <a:cs typeface="Times New Roman" panose="02020603050405020304" pitchFamily="18" charset="0"/>
              </a:rPr>
              <a:t>C</a:t>
            </a:r>
            <a:r>
              <a:rPr lang="ro-MD" sz="1100" noProof="0" dirty="0" err="1">
                <a:solidFill>
                  <a:schemeClr val="tx1"/>
                </a:solidFill>
                <a:latin typeface="Times New Roman" panose="02020603050405020304" pitchFamily="18" charset="0"/>
                <a:cs typeface="Times New Roman" panose="02020603050405020304" pitchFamily="18" charset="0"/>
              </a:rPr>
              <a:t>onstă</a:t>
            </a:r>
            <a:r>
              <a:rPr lang="ro-MD" sz="1100" noProof="0" dirty="0">
                <a:solidFill>
                  <a:schemeClr val="tx1"/>
                </a:solidFill>
                <a:latin typeface="Times New Roman" panose="02020603050405020304" pitchFamily="18" charset="0"/>
                <a:cs typeface="Times New Roman" panose="02020603050405020304" pitchFamily="18" charset="0"/>
              </a:rPr>
              <a:t> în selectarea unităților sau mostrelor dintr-un lot de plante, produse vegetale și alte obiecte depozitate în vrac, conform schemei plicului. În funcție de volumul lotului sau de suprafața depozitului, se utilizează metoda plicului simplu, dublu sau triplu (a, b, c).</a:t>
            </a:r>
          </a:p>
        </p:txBody>
      </p:sp>
      <p:sp>
        <p:nvSpPr>
          <p:cNvPr id="206" name="Google Shape;206;p36"/>
          <p:cNvSpPr txBox="1">
            <a:spLocks noGrp="1"/>
          </p:cNvSpPr>
          <p:nvPr>
            <p:ph type="subTitle" idx="9"/>
          </p:nvPr>
        </p:nvSpPr>
        <p:spPr>
          <a:xfrm>
            <a:off x="523632" y="917205"/>
            <a:ext cx="2308800" cy="371617"/>
          </a:xfrm>
          <a:prstGeom prst="rect">
            <a:avLst/>
          </a:prstGeom>
        </p:spPr>
        <p:txBody>
          <a:bodyPr spcFirstLastPara="1" wrap="square" lIns="91425" tIns="91425" rIns="91425" bIns="91425" anchor="b" anchorCtr="0">
            <a:noAutofit/>
          </a:bodyPr>
          <a:lstStyle/>
          <a:p>
            <a:pPr marL="0" indent="0">
              <a:lnSpc>
                <a:spcPts val="1500"/>
              </a:lnSpc>
            </a:pPr>
            <a:r>
              <a:rPr lang="ro-MD" sz="1400" b="1" noProof="0" dirty="0">
                <a:latin typeface="Times New Roman" panose="02020603050405020304" pitchFamily="18" charset="0"/>
                <a:cs typeface="Times New Roman" panose="02020603050405020304" pitchFamily="18" charset="0"/>
              </a:rPr>
              <a:t>       Metoda</a:t>
            </a:r>
            <a:r>
              <a:rPr lang="ro-MD" sz="1400" b="1" noProof="0" dirty="0">
                <a:solidFill>
                  <a:srgbClr val="D4A574"/>
                </a:solidFill>
                <a:latin typeface="Times New Roman" panose="02020603050405020304" pitchFamily="18" charset="0"/>
                <a:cs typeface="Times New Roman" panose="02020603050405020304" pitchFamily="18" charset="0"/>
              </a:rPr>
              <a:t> </a:t>
            </a:r>
            <a:r>
              <a:rPr lang="ro-MD" sz="1400" b="1" noProof="0" dirty="0">
                <a:latin typeface="Times New Roman" panose="02020603050405020304" pitchFamily="18" charset="0"/>
                <a:cs typeface="Times New Roman" panose="02020603050405020304" pitchFamily="18" charset="0"/>
              </a:rPr>
              <a:t>sistemică</a:t>
            </a:r>
            <a:endParaRPr lang="ro-MD" sz="1400" noProof="0" dirty="0">
              <a:latin typeface="Times New Roman" panose="02020603050405020304" pitchFamily="18" charset="0"/>
              <a:cs typeface="Times New Roman" panose="02020603050405020304" pitchFamily="18" charset="0"/>
            </a:endParaRPr>
          </a:p>
        </p:txBody>
      </p:sp>
      <p:sp>
        <p:nvSpPr>
          <p:cNvPr id="207" name="Google Shape;207;p36"/>
          <p:cNvSpPr txBox="1">
            <a:spLocks noGrp="1"/>
          </p:cNvSpPr>
          <p:nvPr>
            <p:ph type="subTitle" idx="13"/>
          </p:nvPr>
        </p:nvSpPr>
        <p:spPr>
          <a:xfrm>
            <a:off x="3417600" y="910129"/>
            <a:ext cx="2308800" cy="366709"/>
          </a:xfrm>
          <a:prstGeom prst="rect">
            <a:avLst/>
          </a:prstGeom>
        </p:spPr>
        <p:txBody>
          <a:bodyPr spcFirstLastPara="1" wrap="square" lIns="91425" tIns="91425" rIns="91425" bIns="91425" anchor="b" anchorCtr="0">
            <a:noAutofit/>
          </a:bodyPr>
          <a:lstStyle/>
          <a:p>
            <a:pPr marL="0" indent="0">
              <a:lnSpc>
                <a:spcPts val="1500"/>
              </a:lnSpc>
            </a:pPr>
            <a:r>
              <a:rPr lang="ro-MD" sz="1400" b="1" noProof="0" dirty="0">
                <a:latin typeface="Times New Roman" panose="02020603050405020304" pitchFamily="18" charset="0"/>
                <a:cs typeface="Times New Roman" panose="02020603050405020304" pitchFamily="18" charset="0"/>
              </a:rPr>
              <a:t>         Metoda plicului</a:t>
            </a:r>
            <a:endParaRPr lang="ro-MD" sz="1400" noProof="0" dirty="0">
              <a:latin typeface="Times New Roman" panose="02020603050405020304" pitchFamily="18" charset="0"/>
              <a:cs typeface="Times New Roman" panose="02020603050405020304" pitchFamily="18" charset="0"/>
            </a:endParaRPr>
          </a:p>
        </p:txBody>
      </p:sp>
      <p:sp>
        <p:nvSpPr>
          <p:cNvPr id="208" name="Google Shape;208;p36"/>
          <p:cNvSpPr txBox="1">
            <a:spLocks noGrp="1"/>
          </p:cNvSpPr>
          <p:nvPr>
            <p:ph type="subTitle" idx="15"/>
          </p:nvPr>
        </p:nvSpPr>
        <p:spPr>
          <a:xfrm>
            <a:off x="3417600" y="3841678"/>
            <a:ext cx="2308800" cy="337654"/>
          </a:xfrm>
          <a:prstGeom prst="rect">
            <a:avLst/>
          </a:prstGeom>
        </p:spPr>
        <p:txBody>
          <a:bodyPr spcFirstLastPara="1" wrap="square" lIns="91425" tIns="91425" rIns="91425" bIns="91425" anchor="b" anchorCtr="0">
            <a:noAutofit/>
          </a:bodyPr>
          <a:lstStyle/>
          <a:p>
            <a:pPr marL="0" indent="0">
              <a:lnSpc>
                <a:spcPts val="1500"/>
              </a:lnSpc>
            </a:pPr>
            <a:r>
              <a:rPr lang="ro-MD" sz="1400" b="1" noProof="0" dirty="0">
                <a:latin typeface="Times New Roman" panose="02020603050405020304" pitchFamily="18" charset="0"/>
                <a:cs typeface="Times New Roman" panose="02020603050405020304" pitchFamily="18" charset="0"/>
              </a:rPr>
              <a:t>         Metoda aleatorie</a:t>
            </a:r>
            <a:endParaRPr lang="ro-MD" sz="1400" noProof="0" dirty="0">
              <a:latin typeface="Times New Roman" panose="02020603050405020304" pitchFamily="18" charset="0"/>
              <a:cs typeface="Times New Roman" panose="02020603050405020304" pitchFamily="18" charset="0"/>
            </a:endParaRPr>
          </a:p>
        </p:txBody>
      </p:sp>
      <p:grpSp>
        <p:nvGrpSpPr>
          <p:cNvPr id="210" name="Google Shape;210;p36"/>
          <p:cNvGrpSpPr/>
          <p:nvPr/>
        </p:nvGrpSpPr>
        <p:grpSpPr>
          <a:xfrm>
            <a:off x="8620368" y="4237208"/>
            <a:ext cx="1812584" cy="1812584"/>
            <a:chOff x="3392700" y="-1198500"/>
            <a:chExt cx="2358600" cy="2358600"/>
          </a:xfrm>
        </p:grpSpPr>
        <p:sp>
          <p:nvSpPr>
            <p:cNvPr id="211" name="Google Shape;211;p36"/>
            <p:cNvSpPr/>
            <p:nvPr/>
          </p:nvSpPr>
          <p:spPr>
            <a:xfrm>
              <a:off x="3392700" y="-1198500"/>
              <a:ext cx="2358600" cy="23586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6"/>
            <p:cNvSpPr/>
            <p:nvPr/>
          </p:nvSpPr>
          <p:spPr>
            <a:xfrm>
              <a:off x="3608450" y="-982750"/>
              <a:ext cx="1927200" cy="19272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Image 1" descr="preencoded.png">
            <a:extLst>
              <a:ext uri="{FF2B5EF4-FFF2-40B4-BE49-F238E27FC236}">
                <a16:creationId xmlns:a16="http://schemas.microsoft.com/office/drawing/2014/main" id="{09D48D16-13DD-CDED-02B0-AF1B1831145D}"/>
              </a:ext>
            </a:extLst>
          </p:cNvPr>
          <p:cNvPicPr>
            <a:picLocks noChangeAspect="1"/>
          </p:cNvPicPr>
          <p:nvPr/>
        </p:nvPicPr>
        <p:blipFill>
          <a:blip r:embed="rId3">
            <a:biLevel thresh="25000"/>
          </a:blip>
          <a:stretch>
            <a:fillRect/>
          </a:stretch>
        </p:blipFill>
        <p:spPr>
          <a:xfrm>
            <a:off x="606798" y="1039854"/>
            <a:ext cx="198714" cy="189491"/>
          </a:xfrm>
          <a:prstGeom prst="rect">
            <a:avLst/>
          </a:prstGeom>
        </p:spPr>
      </p:pic>
      <p:pic>
        <p:nvPicPr>
          <p:cNvPr id="14" name="Image 3" descr="preencoded.png">
            <a:extLst>
              <a:ext uri="{FF2B5EF4-FFF2-40B4-BE49-F238E27FC236}">
                <a16:creationId xmlns:a16="http://schemas.microsoft.com/office/drawing/2014/main" id="{D4D31076-545D-9736-D01F-916F63A8A3A1}"/>
              </a:ext>
            </a:extLst>
          </p:cNvPr>
          <p:cNvPicPr>
            <a:picLocks noChangeAspect="1"/>
          </p:cNvPicPr>
          <p:nvPr/>
        </p:nvPicPr>
        <p:blipFill>
          <a:blip r:embed="rId4">
            <a:biLevel thresh="25000"/>
          </a:blip>
          <a:stretch>
            <a:fillRect/>
          </a:stretch>
        </p:blipFill>
        <p:spPr>
          <a:xfrm>
            <a:off x="6449911" y="1000318"/>
            <a:ext cx="198714" cy="198714"/>
          </a:xfrm>
          <a:prstGeom prst="rect">
            <a:avLst/>
          </a:prstGeom>
        </p:spPr>
      </p:pic>
      <p:pic>
        <p:nvPicPr>
          <p:cNvPr id="15" name="Image 4" descr="preencoded.png">
            <a:extLst>
              <a:ext uri="{FF2B5EF4-FFF2-40B4-BE49-F238E27FC236}">
                <a16:creationId xmlns:a16="http://schemas.microsoft.com/office/drawing/2014/main" id="{19F64B92-756F-3CA9-8992-469AE31C02F2}"/>
              </a:ext>
            </a:extLst>
          </p:cNvPr>
          <p:cNvPicPr>
            <a:picLocks noChangeAspect="1"/>
          </p:cNvPicPr>
          <p:nvPr/>
        </p:nvPicPr>
        <p:blipFill>
          <a:blip r:embed="rId5">
            <a:biLevel thresh="25000"/>
          </a:blip>
          <a:stretch>
            <a:fillRect/>
          </a:stretch>
        </p:blipFill>
        <p:spPr>
          <a:xfrm>
            <a:off x="3489111" y="3889061"/>
            <a:ext cx="276236" cy="220988"/>
          </a:xfrm>
          <a:prstGeom prst="rect">
            <a:avLst/>
          </a:prstGeom>
        </p:spPr>
      </p:pic>
      <p:pic>
        <p:nvPicPr>
          <p:cNvPr id="16" name="Image 4" descr="preencoded.png">
            <a:extLst>
              <a:ext uri="{FF2B5EF4-FFF2-40B4-BE49-F238E27FC236}">
                <a16:creationId xmlns:a16="http://schemas.microsoft.com/office/drawing/2014/main" id="{A279287B-8CEB-878A-67E0-9C1180EED723}"/>
              </a:ext>
            </a:extLst>
          </p:cNvPr>
          <p:cNvPicPr>
            <a:picLocks noChangeAspect="1"/>
          </p:cNvPicPr>
          <p:nvPr/>
        </p:nvPicPr>
        <p:blipFill>
          <a:blip r:embed="rId6">
            <a:biLevel thresh="25000"/>
            <a:extLst>
              <a:ext uri="{BEBA8EAE-BF5A-486C-A8C5-ECC9F3942E4B}">
                <a14:imgProps xmlns:a14="http://schemas.microsoft.com/office/drawing/2010/main">
                  <a14:imgLayer r:embed="rId7">
                    <a14:imgEffect>
                      <a14:backgroundRemoval t="0" b="84524" l="0" r="80000">
                        <a14:backgroundMark x1="95000" y1="61905" x2="95000" y2="61905"/>
                      </a14:backgroundRemoval>
                    </a14:imgEffect>
                  </a14:imgLayer>
                </a14:imgProps>
              </a:ext>
            </a:extLst>
          </a:blip>
          <a:srcRect t="1" r="23026" b="4030"/>
          <a:stretch>
            <a:fillRect/>
          </a:stretch>
        </p:blipFill>
        <p:spPr>
          <a:xfrm rot="2722297">
            <a:off x="3545842" y="972395"/>
            <a:ext cx="253355" cy="265336"/>
          </a:xfrm>
          <a:prstGeom prst="rect">
            <a:avLst/>
          </a:prstGeom>
        </p:spPr>
      </p:pic>
      <p:sp>
        <p:nvSpPr>
          <p:cNvPr id="18" name="Google Shape;198;p36">
            <a:extLst>
              <a:ext uri="{FF2B5EF4-FFF2-40B4-BE49-F238E27FC236}">
                <a16:creationId xmlns:a16="http://schemas.microsoft.com/office/drawing/2014/main" id="{CCDF50B6-6E5F-D254-0C95-8060ABED3427}"/>
              </a:ext>
            </a:extLst>
          </p:cNvPr>
          <p:cNvSpPr txBox="1">
            <a:spLocks/>
          </p:cNvSpPr>
          <p:nvPr/>
        </p:nvSpPr>
        <p:spPr>
          <a:xfrm>
            <a:off x="6311568" y="2739293"/>
            <a:ext cx="2308800" cy="377481"/>
          </a:xfrm>
          <a:prstGeom prst="rect">
            <a:avLst/>
          </a:prstGeom>
          <a:solidFill>
            <a:schemeClr val="lt2"/>
          </a:solid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400"/>
              <a:buFont typeface="Bebas Neue"/>
              <a:buNone/>
              <a:defRPr sz="2500" b="0" i="0" u="none" strike="noStrike" cap="none">
                <a:solidFill>
                  <a:schemeClr val="accent1"/>
                </a:solidFill>
                <a:latin typeface="Cormorant Garamond"/>
                <a:ea typeface="Cormorant Garamond"/>
                <a:cs typeface="Cormorant Garamond"/>
                <a:sym typeface="Cormorant Garamond"/>
              </a:defRPr>
            </a:lvl1pPr>
            <a:lvl2pPr marL="914400" marR="0" lvl="1"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0" indent="0" algn="r">
              <a:lnSpc>
                <a:spcPts val="1500"/>
              </a:lnSpc>
            </a:pPr>
            <a:r>
              <a:rPr lang="ro-MD" sz="1400" b="1">
                <a:latin typeface="Times New Roman" panose="02020603050405020304" pitchFamily="18" charset="0"/>
                <a:cs typeface="Times New Roman" panose="02020603050405020304" pitchFamily="18" charset="0"/>
              </a:rPr>
              <a:t>Metoda selecției țintită </a:t>
            </a:r>
            <a:endParaRPr lang="ro-MD" sz="1400" dirty="0">
              <a:latin typeface="Times New Roman" panose="02020603050405020304" pitchFamily="18" charset="0"/>
              <a:cs typeface="Times New Roman" panose="02020603050405020304" pitchFamily="18" charset="0"/>
            </a:endParaRPr>
          </a:p>
        </p:txBody>
      </p:sp>
      <p:sp>
        <p:nvSpPr>
          <p:cNvPr id="19" name="Google Shape;200;p36">
            <a:extLst>
              <a:ext uri="{FF2B5EF4-FFF2-40B4-BE49-F238E27FC236}">
                <a16:creationId xmlns:a16="http://schemas.microsoft.com/office/drawing/2014/main" id="{25BCA821-8458-7B9B-25AC-E322668AC9E7}"/>
              </a:ext>
            </a:extLst>
          </p:cNvPr>
          <p:cNvSpPr txBox="1">
            <a:spLocks/>
          </p:cNvSpPr>
          <p:nvPr/>
        </p:nvSpPr>
        <p:spPr>
          <a:xfrm>
            <a:off x="6311568" y="3029131"/>
            <a:ext cx="2308800" cy="181258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marL="0" indent="0" algn="just"/>
            <a:r>
              <a:rPr lang="ro-MD" sz="1100" dirty="0">
                <a:latin typeface="Times New Roman" panose="02020603050405020304" pitchFamily="18" charset="0"/>
                <a:cs typeface="Times New Roman" panose="02020603050405020304" pitchFamily="18" charset="0"/>
              </a:rPr>
              <a:t>Constă în selectarea eșantioanelor sau mostrelor de plante, produse vegetale și alte obiecte din părțile lotului cel mai probabil infectate și/sau infestate sau selectarea eșantioanelor sau mostrelor de plante, produse vegetale sau alte obiecte evident infectate și/sau infestate pentru a crește probabilitatea de a detecta un anumit dăunător.</a:t>
            </a:r>
            <a:endParaRPr lang="ro-MD" sz="1200" dirty="0">
              <a:solidFill>
                <a:srgbClr val="666666"/>
              </a:solidFill>
              <a:latin typeface="Times New Roman" panose="02020603050405020304" pitchFamily="18" charset="0"/>
              <a:cs typeface="Times New Roman" panose="02020603050405020304" pitchFamily="18" charset="0"/>
            </a:endParaRPr>
          </a:p>
        </p:txBody>
      </p:sp>
      <p:sp>
        <p:nvSpPr>
          <p:cNvPr id="20" name="Google Shape;198;p36">
            <a:extLst>
              <a:ext uri="{FF2B5EF4-FFF2-40B4-BE49-F238E27FC236}">
                <a16:creationId xmlns:a16="http://schemas.microsoft.com/office/drawing/2014/main" id="{FDC0F78B-8316-D09A-BB43-8C6ED35E7790}"/>
              </a:ext>
            </a:extLst>
          </p:cNvPr>
          <p:cNvSpPr txBox="1">
            <a:spLocks/>
          </p:cNvSpPr>
          <p:nvPr/>
        </p:nvSpPr>
        <p:spPr>
          <a:xfrm>
            <a:off x="523632" y="2739293"/>
            <a:ext cx="2308800" cy="377481"/>
          </a:xfrm>
          <a:prstGeom prst="rect">
            <a:avLst/>
          </a:prstGeom>
          <a:solidFill>
            <a:schemeClr val="lt2"/>
          </a:solid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400"/>
              <a:buFont typeface="Bebas Neue"/>
              <a:buNone/>
              <a:defRPr sz="2500" b="0" i="0" u="none" strike="noStrike" cap="none">
                <a:solidFill>
                  <a:schemeClr val="accent1"/>
                </a:solidFill>
                <a:latin typeface="Cormorant Garamond"/>
                <a:ea typeface="Cormorant Garamond"/>
                <a:cs typeface="Cormorant Garamond"/>
                <a:sym typeface="Cormorant Garamond"/>
              </a:defRPr>
            </a:lvl1pPr>
            <a:lvl2pPr marL="914400" marR="0" lvl="1"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0" indent="0" algn="ctr">
              <a:lnSpc>
                <a:spcPts val="1500"/>
              </a:lnSpc>
            </a:pPr>
            <a:r>
              <a:rPr lang="ro-MD" sz="1400" b="1" dirty="0">
                <a:latin typeface="Times New Roman" panose="02020603050405020304" pitchFamily="18" charset="0"/>
                <a:cs typeface="Times New Roman" panose="02020603050405020304" pitchFamily="18" charset="0"/>
              </a:rPr>
              <a:t>Metoda cu proporție fixă </a:t>
            </a:r>
            <a:endParaRPr lang="ro-MD" sz="1400" dirty="0">
              <a:latin typeface="Times New Roman" panose="02020603050405020304" pitchFamily="18" charset="0"/>
              <a:cs typeface="Times New Roman" panose="02020603050405020304" pitchFamily="18" charset="0"/>
            </a:endParaRPr>
          </a:p>
        </p:txBody>
      </p:sp>
      <p:pic>
        <p:nvPicPr>
          <p:cNvPr id="21" name="Image 5" descr="preencoded.png">
            <a:extLst>
              <a:ext uri="{FF2B5EF4-FFF2-40B4-BE49-F238E27FC236}">
                <a16:creationId xmlns:a16="http://schemas.microsoft.com/office/drawing/2014/main" id="{1C40D361-E951-6D47-9AB9-21DFD4910229}"/>
              </a:ext>
            </a:extLst>
          </p:cNvPr>
          <p:cNvPicPr>
            <a:picLocks noChangeAspect="1"/>
          </p:cNvPicPr>
          <p:nvPr/>
        </p:nvPicPr>
        <p:blipFill>
          <a:blip r:embed="rId8">
            <a:biLevel thresh="25000"/>
          </a:blip>
          <a:stretch>
            <a:fillRect/>
          </a:stretch>
        </p:blipFill>
        <p:spPr>
          <a:xfrm>
            <a:off x="6394734" y="2830125"/>
            <a:ext cx="242232" cy="242232"/>
          </a:xfrm>
          <a:prstGeom prst="rect">
            <a:avLst/>
          </a:prstGeom>
        </p:spPr>
      </p:pic>
      <p:sp>
        <p:nvSpPr>
          <p:cNvPr id="22" name="Google Shape;200;p36">
            <a:extLst>
              <a:ext uri="{FF2B5EF4-FFF2-40B4-BE49-F238E27FC236}">
                <a16:creationId xmlns:a16="http://schemas.microsoft.com/office/drawing/2014/main" id="{E26F8729-AEAF-277E-9B7A-07520CA3EE3A}"/>
              </a:ext>
            </a:extLst>
          </p:cNvPr>
          <p:cNvSpPr txBox="1">
            <a:spLocks/>
          </p:cNvSpPr>
          <p:nvPr/>
        </p:nvSpPr>
        <p:spPr>
          <a:xfrm>
            <a:off x="523632" y="3180069"/>
            <a:ext cx="23088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marL="0" indent="0" algn="just"/>
            <a:r>
              <a:rPr lang="ro-MD" sz="1100" dirty="0">
                <a:latin typeface="Times New Roman" panose="02020603050405020304" pitchFamily="18" charset="0"/>
                <a:cs typeface="Times New Roman" panose="02020603050405020304" pitchFamily="18" charset="0"/>
              </a:rPr>
              <a:t>Constă în selectarea unui anumit număr de eșantioane de plante, produse vegetale și alte obiecte, în funcție de mărimea lotului (de exemplu 2%).</a:t>
            </a:r>
            <a:endParaRPr lang="ro-MD" sz="1200" dirty="0">
              <a:solidFill>
                <a:srgbClr val="666666"/>
              </a:solidFill>
              <a:latin typeface="Times New Roman" panose="02020603050405020304" pitchFamily="18" charset="0"/>
              <a:cs typeface="Times New Roman" panose="02020603050405020304" pitchFamily="18" charset="0"/>
            </a:endParaRPr>
          </a:p>
        </p:txBody>
      </p:sp>
      <p:pic>
        <p:nvPicPr>
          <p:cNvPr id="28" name="Imagine 27">
            <a:extLst>
              <a:ext uri="{FF2B5EF4-FFF2-40B4-BE49-F238E27FC236}">
                <a16:creationId xmlns:a16="http://schemas.microsoft.com/office/drawing/2014/main" id="{B63D4134-607F-5CA3-0EBC-5159D4590173}"/>
              </a:ext>
            </a:extLst>
          </p:cNvPr>
          <p:cNvPicPr>
            <a:picLocks noChangeAspect="1"/>
          </p:cNvPicPr>
          <p:nvPr/>
        </p:nvPicPr>
        <p:blipFill>
          <a:blip r:embed="rId9">
            <a:duotone>
              <a:prstClr val="black"/>
              <a:schemeClr val="tx2">
                <a:tint val="45000"/>
                <a:satMod val="400000"/>
              </a:schemeClr>
            </a:duotone>
          </a:blip>
          <a:srcRect l="1281" r="86678"/>
          <a:stretch>
            <a:fillRect/>
          </a:stretch>
        </p:blipFill>
        <p:spPr>
          <a:xfrm>
            <a:off x="3627229" y="2769769"/>
            <a:ext cx="535172" cy="411000"/>
          </a:xfrm>
          <a:prstGeom prst="rect">
            <a:avLst/>
          </a:prstGeom>
        </p:spPr>
      </p:pic>
      <p:pic>
        <p:nvPicPr>
          <p:cNvPr id="29" name="Imagine 28">
            <a:extLst>
              <a:ext uri="{FF2B5EF4-FFF2-40B4-BE49-F238E27FC236}">
                <a16:creationId xmlns:a16="http://schemas.microsoft.com/office/drawing/2014/main" id="{83BFA272-3514-0DFF-C136-CD774CF87569}"/>
              </a:ext>
            </a:extLst>
          </p:cNvPr>
          <p:cNvPicPr>
            <a:picLocks noChangeAspect="1"/>
          </p:cNvPicPr>
          <p:nvPr/>
        </p:nvPicPr>
        <p:blipFill>
          <a:blip r:embed="rId9">
            <a:duotone>
              <a:prstClr val="black"/>
              <a:schemeClr val="tx2">
                <a:tint val="45000"/>
                <a:satMod val="400000"/>
              </a:schemeClr>
            </a:duotone>
          </a:blip>
          <a:srcRect l="26551" r="50000"/>
          <a:stretch>
            <a:fillRect/>
          </a:stretch>
        </p:blipFill>
        <p:spPr>
          <a:xfrm>
            <a:off x="4411332" y="2761877"/>
            <a:ext cx="1071714" cy="422645"/>
          </a:xfrm>
          <a:prstGeom prst="rect">
            <a:avLst/>
          </a:prstGeom>
        </p:spPr>
      </p:pic>
      <p:pic>
        <p:nvPicPr>
          <p:cNvPr id="30" name="Imagine 29">
            <a:extLst>
              <a:ext uri="{FF2B5EF4-FFF2-40B4-BE49-F238E27FC236}">
                <a16:creationId xmlns:a16="http://schemas.microsoft.com/office/drawing/2014/main" id="{CAA601B6-51C4-6117-FA22-6F9B1164953A}"/>
              </a:ext>
            </a:extLst>
          </p:cNvPr>
          <p:cNvPicPr>
            <a:picLocks noChangeAspect="1"/>
          </p:cNvPicPr>
          <p:nvPr/>
        </p:nvPicPr>
        <p:blipFill>
          <a:blip r:embed="rId9">
            <a:duotone>
              <a:prstClr val="black"/>
              <a:schemeClr val="tx2">
                <a:tint val="45000"/>
                <a:satMod val="400000"/>
              </a:schemeClr>
            </a:duotone>
          </a:blip>
          <a:srcRect l="65508" r="787"/>
          <a:stretch>
            <a:fillRect/>
          </a:stretch>
        </p:blipFill>
        <p:spPr>
          <a:xfrm>
            <a:off x="3801781" y="3296300"/>
            <a:ext cx="1540437" cy="42264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5">
          <a:extLst>
            <a:ext uri="{FF2B5EF4-FFF2-40B4-BE49-F238E27FC236}">
              <a16:creationId xmlns:a16="http://schemas.microsoft.com/office/drawing/2014/main" id="{89D2DEFA-4C3E-2909-B6FB-E0A08ED28DCB}"/>
            </a:ext>
          </a:extLst>
        </p:cNvPr>
        <p:cNvGrpSpPr/>
        <p:nvPr/>
      </p:nvGrpSpPr>
      <p:grpSpPr>
        <a:xfrm>
          <a:off x="0" y="0"/>
          <a:ext cx="0" cy="0"/>
          <a:chOff x="0" y="0"/>
          <a:chExt cx="0" cy="0"/>
        </a:xfrm>
      </p:grpSpPr>
      <p:sp>
        <p:nvSpPr>
          <p:cNvPr id="199" name="Google Shape;199;p36">
            <a:extLst>
              <a:ext uri="{FF2B5EF4-FFF2-40B4-BE49-F238E27FC236}">
                <a16:creationId xmlns:a16="http://schemas.microsoft.com/office/drawing/2014/main" id="{610F3EE1-676C-C687-D335-CEB5E3A30D7A}"/>
              </a:ext>
            </a:extLst>
          </p:cNvPr>
          <p:cNvSpPr txBox="1">
            <a:spLocks noGrp="1"/>
          </p:cNvSpPr>
          <p:nvPr>
            <p:ph type="title"/>
          </p:nvPr>
        </p:nvSpPr>
        <p:spPr>
          <a:xfrm>
            <a:off x="175261" y="139344"/>
            <a:ext cx="8801100" cy="735572"/>
          </a:xfrm>
          <a:prstGeom prst="rect">
            <a:avLst/>
          </a:prstGeom>
        </p:spPr>
        <p:txBody>
          <a:bodyPr spcFirstLastPara="1" wrap="square" lIns="91425" tIns="91425" rIns="91425" bIns="91425" anchor="t" anchorCtr="0">
            <a:noAutofit/>
          </a:bodyPr>
          <a:lstStyle/>
          <a:p>
            <a:pPr algn="ctr"/>
            <a:r>
              <a:rPr lang="ro-MD" sz="2000" b="1" noProof="0" dirty="0">
                <a:solidFill>
                  <a:schemeClr val="tx2">
                    <a:lumMod val="75000"/>
                  </a:schemeClr>
                </a:solidFill>
                <a:latin typeface="Times New Roman" panose="02020603050405020304" pitchFamily="18" charset="0"/>
                <a:cs typeface="Times New Roman" panose="02020603050405020304" pitchFamily="18" charset="0"/>
              </a:rPr>
              <a:t>Regulile și modalitățile de prelevare a planelor, produselor vegetale și altor obiecte transportate sau depozitate în funcție de mărimea lotului:</a:t>
            </a:r>
            <a:endParaRPr lang="en-US" sz="2000"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206" name="Google Shape;206;p36">
            <a:extLst>
              <a:ext uri="{FF2B5EF4-FFF2-40B4-BE49-F238E27FC236}">
                <a16:creationId xmlns:a16="http://schemas.microsoft.com/office/drawing/2014/main" id="{CED19340-CF3C-229E-BEA4-270A6A72E985}"/>
              </a:ext>
            </a:extLst>
          </p:cNvPr>
          <p:cNvSpPr txBox="1">
            <a:spLocks noGrp="1"/>
          </p:cNvSpPr>
          <p:nvPr>
            <p:ph type="subTitle" idx="9"/>
          </p:nvPr>
        </p:nvSpPr>
        <p:spPr>
          <a:xfrm>
            <a:off x="2017390" y="987476"/>
            <a:ext cx="5124457" cy="337655"/>
          </a:xfrm>
          <a:prstGeom prst="rect">
            <a:avLst/>
          </a:prstGeom>
        </p:spPr>
        <p:txBody>
          <a:bodyPr spcFirstLastPara="1" wrap="square" lIns="91425" tIns="91425" rIns="91425" bIns="91425" anchor="b" anchorCtr="0">
            <a:noAutofit/>
          </a:bodyPr>
          <a:lstStyle/>
          <a:p>
            <a:pPr marL="0" indent="0" algn="ctr">
              <a:lnSpc>
                <a:spcPts val="1500"/>
              </a:lnSpc>
            </a:pPr>
            <a:r>
              <a:rPr lang="ro-MD" sz="1400" b="1" noProof="0" dirty="0">
                <a:latin typeface="Times New Roman" panose="02020603050405020304" pitchFamily="18" charset="0"/>
                <a:cs typeface="Times New Roman" panose="02020603050405020304" pitchFamily="18" charset="0"/>
              </a:rPr>
              <a:t>       Semințe de cereale și plante tehnice</a:t>
            </a:r>
            <a:endParaRPr lang="ro-MD" sz="1400" noProof="0" dirty="0">
              <a:latin typeface="Times New Roman" panose="02020603050405020304" pitchFamily="18" charset="0"/>
              <a:cs typeface="Times New Roman" panose="02020603050405020304" pitchFamily="18" charset="0"/>
            </a:endParaRPr>
          </a:p>
        </p:txBody>
      </p:sp>
      <p:graphicFrame>
        <p:nvGraphicFramePr>
          <p:cNvPr id="2" name="Tabel 1">
            <a:extLst>
              <a:ext uri="{FF2B5EF4-FFF2-40B4-BE49-F238E27FC236}">
                <a16:creationId xmlns:a16="http://schemas.microsoft.com/office/drawing/2014/main" id="{89AD13DF-3B23-3263-BE45-BA5A795174A2}"/>
              </a:ext>
            </a:extLst>
          </p:cNvPr>
          <p:cNvGraphicFramePr>
            <a:graphicFrameLocks noGrp="1"/>
          </p:cNvGraphicFramePr>
          <p:nvPr>
            <p:extLst>
              <p:ext uri="{D42A27DB-BD31-4B8C-83A1-F6EECF244321}">
                <p14:modId xmlns:p14="http://schemas.microsoft.com/office/powerpoint/2010/main" val="457313378"/>
              </p:ext>
            </p:extLst>
          </p:nvPr>
        </p:nvGraphicFramePr>
        <p:xfrm>
          <a:off x="264024" y="1984780"/>
          <a:ext cx="4195824" cy="848679"/>
        </p:xfrm>
        <a:graphic>
          <a:graphicData uri="http://schemas.openxmlformats.org/drawingml/2006/table">
            <a:tbl>
              <a:tblPr firstRow="1" firstCol="1" bandRow="1">
                <a:tableStyleId>{6B7109E7-D7A0-4CD3-87B6-98BE609D3C38}</a:tableStyleId>
              </a:tblPr>
              <a:tblGrid>
                <a:gridCol w="957738">
                  <a:extLst>
                    <a:ext uri="{9D8B030D-6E8A-4147-A177-3AD203B41FA5}">
                      <a16:colId xmlns:a16="http://schemas.microsoft.com/office/drawing/2014/main" val="2281500647"/>
                    </a:ext>
                  </a:extLst>
                </a:gridCol>
                <a:gridCol w="3238086">
                  <a:extLst>
                    <a:ext uri="{9D8B030D-6E8A-4147-A177-3AD203B41FA5}">
                      <a16:colId xmlns:a16="http://schemas.microsoft.com/office/drawing/2014/main" val="1311648051"/>
                    </a:ext>
                  </a:extLst>
                </a:gridCol>
              </a:tblGrid>
              <a:tr h="0">
                <a:tc>
                  <a:txBody>
                    <a:bodyPr/>
                    <a:lstStyle/>
                    <a:p>
                      <a:pPr algn="just">
                        <a:lnSpc>
                          <a:spcPct val="107000"/>
                        </a:lnSpc>
                        <a:spcAft>
                          <a:spcPts val="800"/>
                        </a:spcAft>
                        <a:buNone/>
                      </a:pPr>
                      <a:r>
                        <a:rPr lang="ro-MD" sz="1100" kern="100">
                          <a:effectLst/>
                          <a:latin typeface="Times New Roman" panose="02020603050405020304" pitchFamily="18" charset="0"/>
                          <a:cs typeface="Times New Roman" panose="02020603050405020304" pitchFamily="18" charset="0"/>
                        </a:rPr>
                        <a:t>Mărimea lotului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ro-MD" sz="1100" kern="100" dirty="0">
                          <a:effectLst/>
                          <a:latin typeface="Times New Roman" panose="02020603050405020304" pitchFamily="18" charset="0"/>
                          <a:cs typeface="Times New Roman" panose="02020603050405020304" pitchFamily="18" charset="0"/>
                        </a:rPr>
                        <a:t>Numărul eșantioanelor</a:t>
                      </a:r>
                      <a:endParaRPr lang="en-US" sz="11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82183661"/>
                  </a:ext>
                </a:extLst>
              </a:tr>
              <a:tr h="0">
                <a:tc>
                  <a:txBody>
                    <a:bodyPr/>
                    <a:lstStyle/>
                    <a:p>
                      <a:pPr algn="just">
                        <a:lnSpc>
                          <a:spcPct val="107000"/>
                        </a:lnSpc>
                        <a:spcAft>
                          <a:spcPts val="800"/>
                        </a:spcAft>
                        <a:buNone/>
                      </a:pPr>
                      <a:r>
                        <a:rPr lang="ro-MD" sz="1100" kern="100" dirty="0">
                          <a:effectLst/>
                          <a:latin typeface="Times New Roman" panose="02020603050405020304" pitchFamily="18" charset="0"/>
                          <a:cs typeface="Times New Roman" panose="02020603050405020304" pitchFamily="18" charset="0"/>
                        </a:rPr>
                        <a:t>max. 100 kg</a:t>
                      </a:r>
                      <a:endParaRPr lang="en-US" sz="11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ro-MD" sz="1100" kern="100" dirty="0">
                          <a:effectLst/>
                          <a:latin typeface="Times New Roman" panose="02020603050405020304" pitchFamily="18" charset="0"/>
                          <a:cs typeface="Times New Roman" panose="02020603050405020304" pitchFamily="18" charset="0"/>
                        </a:rPr>
                        <a:t>din 3 straturi diferite, din câte 2 locuri din fiecare strat</a:t>
                      </a:r>
                      <a:endParaRPr lang="en-US" sz="11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47146432"/>
                  </a:ext>
                </a:extLst>
              </a:tr>
              <a:tr h="0">
                <a:tc>
                  <a:txBody>
                    <a:bodyPr/>
                    <a:lstStyle/>
                    <a:p>
                      <a:pPr algn="just">
                        <a:lnSpc>
                          <a:spcPct val="107000"/>
                        </a:lnSpc>
                        <a:spcAft>
                          <a:spcPts val="800"/>
                        </a:spcAft>
                        <a:buNone/>
                      </a:pPr>
                      <a:r>
                        <a:rPr lang="ro-MD" sz="1100" kern="100">
                          <a:effectLst/>
                          <a:latin typeface="Times New Roman" panose="02020603050405020304" pitchFamily="18" charset="0"/>
                          <a:cs typeface="Times New Roman" panose="02020603050405020304" pitchFamily="18" charset="0"/>
                        </a:rPr>
                        <a:t>101 – 1000 kg</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ro-MD" sz="1100" kern="100" dirty="0">
                          <a:effectLst/>
                          <a:latin typeface="Times New Roman" panose="02020603050405020304" pitchFamily="18" charset="0"/>
                          <a:cs typeface="Times New Roman" panose="02020603050405020304" pitchFamily="18" charset="0"/>
                        </a:rPr>
                        <a:t>din 3 straturi diferite, din câte 5 locuri din fiecare strat</a:t>
                      </a:r>
                      <a:endParaRPr lang="en-US" sz="11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82556106"/>
                  </a:ext>
                </a:extLst>
              </a:tr>
              <a:tr h="0">
                <a:tc>
                  <a:txBody>
                    <a:bodyPr/>
                    <a:lstStyle/>
                    <a:p>
                      <a:pPr algn="just">
                        <a:lnSpc>
                          <a:spcPct val="107000"/>
                        </a:lnSpc>
                        <a:spcAft>
                          <a:spcPts val="800"/>
                        </a:spcAft>
                        <a:buNone/>
                      </a:pPr>
                      <a:r>
                        <a:rPr lang="ro-MD" sz="1100" kern="100" dirty="0">
                          <a:effectLst/>
                          <a:latin typeface="Times New Roman" panose="02020603050405020304" pitchFamily="18" charset="0"/>
                          <a:cs typeface="Times New Roman" panose="02020603050405020304" pitchFamily="18" charset="0"/>
                        </a:rPr>
                        <a:t>min. 1000 kg</a:t>
                      </a:r>
                      <a:endParaRPr lang="en-US" sz="11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ro-MD" sz="1100" kern="100" dirty="0">
                          <a:effectLst/>
                          <a:latin typeface="Times New Roman" panose="02020603050405020304" pitchFamily="18" charset="0"/>
                          <a:cs typeface="Times New Roman" panose="02020603050405020304" pitchFamily="18" charset="0"/>
                        </a:rPr>
                        <a:t>din 3 straturi diferite, din câte 10 locuri din fiecare strat</a:t>
                      </a:r>
                      <a:endParaRPr lang="en-US" sz="11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69083639"/>
                  </a:ext>
                </a:extLst>
              </a:tr>
            </a:tbl>
          </a:graphicData>
        </a:graphic>
      </p:graphicFrame>
      <p:graphicFrame>
        <p:nvGraphicFramePr>
          <p:cNvPr id="12" name="Tabel 11">
            <a:extLst>
              <a:ext uri="{FF2B5EF4-FFF2-40B4-BE49-F238E27FC236}">
                <a16:creationId xmlns:a16="http://schemas.microsoft.com/office/drawing/2014/main" id="{A087F85B-A4B0-2620-C929-FE88BDFAA678}"/>
              </a:ext>
            </a:extLst>
          </p:cNvPr>
          <p:cNvGraphicFramePr>
            <a:graphicFrameLocks noGrp="1"/>
          </p:cNvGraphicFramePr>
          <p:nvPr>
            <p:extLst>
              <p:ext uri="{D42A27DB-BD31-4B8C-83A1-F6EECF244321}">
                <p14:modId xmlns:p14="http://schemas.microsoft.com/office/powerpoint/2010/main" val="2673370833"/>
              </p:ext>
            </p:extLst>
          </p:nvPr>
        </p:nvGraphicFramePr>
        <p:xfrm>
          <a:off x="4684153" y="1639236"/>
          <a:ext cx="4292208" cy="1207453"/>
        </p:xfrm>
        <a:graphic>
          <a:graphicData uri="http://schemas.openxmlformats.org/drawingml/2006/table">
            <a:tbl>
              <a:tblPr firstRow="1" firstCol="1" bandRow="1">
                <a:tableStyleId>{6B7109E7-D7A0-4CD3-87B6-98BE609D3C38}</a:tableStyleId>
              </a:tblPr>
              <a:tblGrid>
                <a:gridCol w="838200">
                  <a:extLst>
                    <a:ext uri="{9D8B030D-6E8A-4147-A177-3AD203B41FA5}">
                      <a16:colId xmlns:a16="http://schemas.microsoft.com/office/drawing/2014/main" val="1147499880"/>
                    </a:ext>
                  </a:extLst>
                </a:gridCol>
                <a:gridCol w="3454008">
                  <a:extLst>
                    <a:ext uri="{9D8B030D-6E8A-4147-A177-3AD203B41FA5}">
                      <a16:colId xmlns:a16="http://schemas.microsoft.com/office/drawing/2014/main" val="2816288961"/>
                    </a:ext>
                  </a:extLst>
                </a:gridCol>
              </a:tblGrid>
              <a:tr h="316577">
                <a:tc>
                  <a:txBody>
                    <a:bodyPr/>
                    <a:lstStyle/>
                    <a:p>
                      <a:pPr algn="just">
                        <a:lnSpc>
                          <a:spcPct val="107000"/>
                        </a:lnSpc>
                        <a:spcAft>
                          <a:spcPts val="800"/>
                        </a:spcAft>
                        <a:buNone/>
                      </a:pPr>
                      <a:r>
                        <a:rPr lang="ro-MD" sz="1100" kern="100">
                          <a:effectLst/>
                          <a:latin typeface="Times New Roman" panose="02020603050405020304" pitchFamily="18" charset="0"/>
                          <a:cs typeface="Times New Roman" panose="02020603050405020304" pitchFamily="18" charset="0"/>
                        </a:rPr>
                        <a:t>Numărul ambalajelor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ro-MD" sz="1100" kern="100" dirty="0">
                          <a:effectLst/>
                          <a:latin typeface="Times New Roman" panose="02020603050405020304" pitchFamily="18" charset="0"/>
                          <a:cs typeface="Times New Roman" panose="02020603050405020304" pitchFamily="18" charset="0"/>
                        </a:rPr>
                        <a:t>Ambalajele din care se prelevă eșantioanele</a:t>
                      </a:r>
                      <a:endParaRPr lang="en-US" sz="11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88673971"/>
                  </a:ext>
                </a:extLst>
              </a:tr>
              <a:tr h="152781">
                <a:tc>
                  <a:txBody>
                    <a:bodyPr/>
                    <a:lstStyle/>
                    <a:p>
                      <a:pPr algn="just">
                        <a:lnSpc>
                          <a:spcPct val="107000"/>
                        </a:lnSpc>
                        <a:spcAft>
                          <a:spcPts val="800"/>
                        </a:spcAft>
                        <a:buNone/>
                      </a:pPr>
                      <a:r>
                        <a:rPr lang="ro-MD" sz="1100" kern="100">
                          <a:effectLst/>
                          <a:latin typeface="Times New Roman" panose="02020603050405020304" pitchFamily="18" charset="0"/>
                          <a:cs typeface="Times New Roman" panose="02020603050405020304" pitchFamily="18" charset="0"/>
                        </a:rPr>
                        <a:t>max. 10</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ro-MD" sz="1100" kern="100">
                          <a:effectLst/>
                          <a:latin typeface="Times New Roman" panose="02020603050405020304" pitchFamily="18" charset="0"/>
                          <a:cs typeface="Times New Roman" panose="02020603050405020304" pitchFamily="18" charset="0"/>
                        </a:rPr>
                        <a:t>din fiecare ambalaj</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58303372"/>
                  </a:ext>
                </a:extLst>
              </a:tr>
              <a:tr h="316577">
                <a:tc>
                  <a:txBody>
                    <a:bodyPr/>
                    <a:lstStyle/>
                    <a:p>
                      <a:pPr algn="just">
                        <a:lnSpc>
                          <a:spcPct val="107000"/>
                        </a:lnSpc>
                        <a:spcAft>
                          <a:spcPts val="800"/>
                        </a:spcAft>
                        <a:buNone/>
                      </a:pPr>
                      <a:r>
                        <a:rPr lang="ro-MD" sz="1100" kern="100">
                          <a:effectLst/>
                          <a:latin typeface="Times New Roman" panose="02020603050405020304" pitchFamily="18" charset="0"/>
                          <a:cs typeface="Times New Roman" panose="02020603050405020304" pitchFamily="18" charset="0"/>
                        </a:rPr>
                        <a:t>11 – 100</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ro-MD" sz="1100" kern="100" dirty="0">
                          <a:effectLst/>
                          <a:latin typeface="Times New Roman" panose="02020603050405020304" pitchFamily="18" charset="0"/>
                          <a:cs typeface="Times New Roman" panose="02020603050405020304" pitchFamily="18" charset="0"/>
                        </a:rPr>
                        <a:t>din 20% din ambalaje alese întâmplător, dar nu mai puțin de 10 ambalaje alese din 5 puncte ale lotului</a:t>
                      </a:r>
                      <a:endParaRPr lang="en-US" sz="11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19949798"/>
                  </a:ext>
                </a:extLst>
              </a:tr>
              <a:tr h="316577">
                <a:tc>
                  <a:txBody>
                    <a:bodyPr/>
                    <a:lstStyle/>
                    <a:p>
                      <a:pPr algn="just">
                        <a:lnSpc>
                          <a:spcPct val="107000"/>
                        </a:lnSpc>
                        <a:spcAft>
                          <a:spcPts val="800"/>
                        </a:spcAft>
                        <a:buNone/>
                      </a:pPr>
                      <a:r>
                        <a:rPr lang="ro-MD" sz="1100" kern="100">
                          <a:effectLst/>
                          <a:latin typeface="Times New Roman" panose="02020603050405020304" pitchFamily="18" charset="0"/>
                          <a:cs typeface="Times New Roman" panose="02020603050405020304" pitchFamily="18" charset="0"/>
                        </a:rPr>
                        <a:t>peste 100</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ro-MD" sz="1100" kern="100" dirty="0">
                          <a:effectLst/>
                          <a:latin typeface="Times New Roman" panose="02020603050405020304" pitchFamily="18" charset="0"/>
                          <a:cs typeface="Times New Roman" panose="02020603050405020304" pitchFamily="18" charset="0"/>
                        </a:rPr>
                        <a:t>din 10% din ambalaje alese întâmplător, dar nu mai puțin de 20 de ambalaje alese din 10 puncte ale lotului</a:t>
                      </a:r>
                      <a:endParaRPr lang="en-US" sz="11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40157218"/>
                  </a:ext>
                </a:extLst>
              </a:tr>
            </a:tbl>
          </a:graphicData>
        </a:graphic>
      </p:graphicFrame>
      <p:sp>
        <p:nvSpPr>
          <p:cNvPr id="13" name="Dreptunghi 12">
            <a:extLst>
              <a:ext uri="{FF2B5EF4-FFF2-40B4-BE49-F238E27FC236}">
                <a16:creationId xmlns:a16="http://schemas.microsoft.com/office/drawing/2014/main" id="{7762D804-5E0D-C724-9D78-62764FCEED77}"/>
              </a:ext>
            </a:extLst>
          </p:cNvPr>
          <p:cNvSpPr/>
          <p:nvPr/>
        </p:nvSpPr>
        <p:spPr>
          <a:xfrm>
            <a:off x="264024" y="1604035"/>
            <a:ext cx="4127244" cy="2870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ro-MD" sz="1050" dirty="0">
                <a:solidFill>
                  <a:schemeClr val="tx1"/>
                </a:solidFill>
                <a:latin typeface="Times New Roman" panose="02020603050405020304" pitchFamily="18" charset="0"/>
                <a:cs typeface="Times New Roman" panose="02020603050405020304" pitchFamily="18" charset="0"/>
              </a:rPr>
              <a:t>Semințe în vrac se prelevă aleatoriu fie manual, fie cu scafă sau cu o sondă de colectare, din diferite straturi (vârf, mijloc și bază)</a:t>
            </a:r>
            <a:endParaRPr lang="en-US" sz="1050" dirty="0">
              <a:solidFill>
                <a:schemeClr val="tx1"/>
              </a:solidFill>
              <a:latin typeface="Times New Roman" panose="02020603050405020304" pitchFamily="18" charset="0"/>
              <a:cs typeface="Times New Roman" panose="02020603050405020304" pitchFamily="18" charset="0"/>
            </a:endParaRPr>
          </a:p>
        </p:txBody>
      </p:sp>
      <p:sp>
        <p:nvSpPr>
          <p:cNvPr id="17" name="Dreptunghi 16">
            <a:extLst>
              <a:ext uri="{FF2B5EF4-FFF2-40B4-BE49-F238E27FC236}">
                <a16:creationId xmlns:a16="http://schemas.microsoft.com/office/drawing/2014/main" id="{2B46A98E-543D-AA44-22E0-E54F17F8CCF3}"/>
              </a:ext>
            </a:extLst>
          </p:cNvPr>
          <p:cNvSpPr/>
          <p:nvPr/>
        </p:nvSpPr>
        <p:spPr>
          <a:xfrm>
            <a:off x="4579619" y="1352888"/>
            <a:ext cx="4127244" cy="2870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ro-MD" sz="1050" dirty="0">
                <a:solidFill>
                  <a:schemeClr val="tx1"/>
                </a:solidFill>
                <a:latin typeface="Times New Roman" panose="02020603050405020304" pitchFamily="18" charset="0"/>
                <a:cs typeface="Times New Roman" panose="02020603050405020304" pitchFamily="18" charset="0"/>
              </a:rPr>
              <a:t>Semințele ambalate se prelevă în funcție de numărul de ambalaje</a:t>
            </a:r>
            <a:endParaRPr lang="en-US" sz="1050" dirty="0">
              <a:solidFill>
                <a:schemeClr val="tx1"/>
              </a:solidFill>
              <a:latin typeface="Times New Roman" panose="02020603050405020304" pitchFamily="18" charset="0"/>
              <a:cs typeface="Times New Roman" panose="02020603050405020304" pitchFamily="18" charset="0"/>
            </a:endParaRPr>
          </a:p>
        </p:txBody>
      </p:sp>
      <p:sp>
        <p:nvSpPr>
          <p:cNvPr id="23" name="Google Shape;206;p36">
            <a:extLst>
              <a:ext uri="{FF2B5EF4-FFF2-40B4-BE49-F238E27FC236}">
                <a16:creationId xmlns:a16="http://schemas.microsoft.com/office/drawing/2014/main" id="{802BA3BA-8B0A-5BC3-3CA6-C5152C2961CA}"/>
              </a:ext>
            </a:extLst>
          </p:cNvPr>
          <p:cNvSpPr txBox="1">
            <a:spLocks/>
          </p:cNvSpPr>
          <p:nvPr/>
        </p:nvSpPr>
        <p:spPr>
          <a:xfrm>
            <a:off x="2913695" y="2959249"/>
            <a:ext cx="3331849" cy="337655"/>
          </a:xfrm>
          <a:prstGeom prst="rect">
            <a:avLst/>
          </a:prstGeom>
          <a:solidFill>
            <a:schemeClr val="lt2"/>
          </a:solid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400"/>
              <a:buFont typeface="Bebas Neue"/>
              <a:buNone/>
              <a:defRPr sz="2500" b="0" i="0" u="none" strike="noStrike" cap="none">
                <a:solidFill>
                  <a:schemeClr val="accent1"/>
                </a:solidFill>
                <a:latin typeface="Cormorant Garamond"/>
                <a:ea typeface="Cormorant Garamond"/>
                <a:cs typeface="Cormorant Garamond"/>
                <a:sym typeface="Cormorant Garamond"/>
              </a:defRPr>
            </a:lvl1pPr>
            <a:lvl2pPr marL="914400" marR="0" lvl="1"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0" indent="0" algn="ctr">
              <a:lnSpc>
                <a:spcPts val="1500"/>
              </a:lnSpc>
            </a:pPr>
            <a:r>
              <a:rPr lang="ro-MD" sz="1400" b="1" dirty="0">
                <a:latin typeface="Times New Roman" panose="02020603050405020304" pitchFamily="18" charset="0"/>
                <a:cs typeface="Times New Roman" panose="02020603050405020304" pitchFamily="18" charset="0"/>
              </a:rPr>
              <a:t>Semințele de legume, flori și pomi</a:t>
            </a:r>
            <a:endParaRPr lang="ro-MD" sz="1400" dirty="0">
              <a:latin typeface="Times New Roman" panose="02020603050405020304" pitchFamily="18" charset="0"/>
              <a:cs typeface="Times New Roman" panose="02020603050405020304" pitchFamily="18" charset="0"/>
            </a:endParaRPr>
          </a:p>
        </p:txBody>
      </p:sp>
      <p:sp>
        <p:nvSpPr>
          <p:cNvPr id="5" name="Dreptunghi 4">
            <a:extLst>
              <a:ext uri="{FF2B5EF4-FFF2-40B4-BE49-F238E27FC236}">
                <a16:creationId xmlns:a16="http://schemas.microsoft.com/office/drawing/2014/main" id="{E2F8CF07-ED97-BB4C-4C43-C9393396E697}"/>
              </a:ext>
            </a:extLst>
          </p:cNvPr>
          <p:cNvSpPr/>
          <p:nvPr/>
        </p:nvSpPr>
        <p:spPr>
          <a:xfrm>
            <a:off x="1665456" y="3312665"/>
            <a:ext cx="5530371" cy="16914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ro-MD" sz="1100" dirty="0">
                <a:solidFill>
                  <a:schemeClr val="tx1"/>
                </a:solidFill>
                <a:latin typeface="Times New Roman" panose="02020603050405020304" pitchFamily="18" charset="0"/>
                <a:cs typeface="Times New Roman" panose="02020603050405020304" pitchFamily="18" charset="0"/>
              </a:rPr>
              <a:t>În funcție de numărul ambalajelor </a:t>
            </a:r>
          </a:p>
          <a:p>
            <a:pPr algn="just"/>
            <a:endParaRPr lang="ro-MD" sz="1100" dirty="0">
              <a:solidFill>
                <a:schemeClr val="tx1"/>
              </a:solidFill>
              <a:latin typeface="Times New Roman" panose="02020603050405020304" pitchFamily="18" charset="0"/>
              <a:cs typeface="Times New Roman" panose="02020603050405020304" pitchFamily="18" charset="0"/>
            </a:endParaRPr>
          </a:p>
          <a:p>
            <a:pPr algn="just"/>
            <a:endParaRPr lang="ro-MD" sz="1100" dirty="0">
              <a:solidFill>
                <a:schemeClr val="tx1"/>
              </a:solidFill>
              <a:latin typeface="Times New Roman" panose="02020603050405020304" pitchFamily="18" charset="0"/>
              <a:cs typeface="Times New Roman" panose="02020603050405020304" pitchFamily="18" charset="0"/>
            </a:endParaRPr>
          </a:p>
          <a:p>
            <a:pPr algn="just"/>
            <a:endParaRPr lang="ro-MD" sz="1100" dirty="0">
              <a:solidFill>
                <a:schemeClr val="tx1"/>
              </a:solidFill>
              <a:latin typeface="Times New Roman" panose="02020603050405020304" pitchFamily="18" charset="0"/>
              <a:cs typeface="Times New Roman" panose="02020603050405020304" pitchFamily="18" charset="0"/>
            </a:endParaRPr>
          </a:p>
          <a:p>
            <a:pPr algn="just"/>
            <a:endParaRPr lang="ro-MD" sz="1100" dirty="0">
              <a:solidFill>
                <a:schemeClr val="tx1"/>
              </a:solidFill>
              <a:latin typeface="Times New Roman" panose="02020603050405020304" pitchFamily="18" charset="0"/>
              <a:cs typeface="Times New Roman" panose="02020603050405020304" pitchFamily="18" charset="0"/>
            </a:endParaRPr>
          </a:p>
          <a:p>
            <a:pPr algn="just"/>
            <a:r>
              <a:rPr lang="ro-MD" sz="1100" dirty="0">
                <a:solidFill>
                  <a:schemeClr val="tx1"/>
                </a:solidFill>
                <a:latin typeface="Times New Roman" panose="02020603050405020304" pitchFamily="18" charset="0"/>
                <a:cs typeface="Times New Roman" panose="02020603050405020304" pitchFamily="18" charset="0"/>
              </a:rPr>
              <a:t>Semințele prelevate se amestecă, apoi se extrag(e) proba/probele pentru testare. Numărul ambalajelor supuse analizei de laborator poate fi mărit pentru a asigura cantitatea necesară pentru prelevarea probei minime. Dacă masa semințelor prelevate din ambalajele individuale nu este suficientă, atunci se va aloca pentru testare întregul ambalaj individual.</a:t>
            </a:r>
          </a:p>
        </p:txBody>
      </p:sp>
      <p:graphicFrame>
        <p:nvGraphicFramePr>
          <p:cNvPr id="6" name="Tabel 5">
            <a:extLst>
              <a:ext uri="{FF2B5EF4-FFF2-40B4-BE49-F238E27FC236}">
                <a16:creationId xmlns:a16="http://schemas.microsoft.com/office/drawing/2014/main" id="{7318EE91-0796-FC9B-E2B6-86008A7E7270}"/>
              </a:ext>
            </a:extLst>
          </p:cNvPr>
          <p:cNvGraphicFramePr>
            <a:graphicFrameLocks noGrp="1"/>
          </p:cNvGraphicFramePr>
          <p:nvPr>
            <p:extLst>
              <p:ext uri="{D42A27DB-BD31-4B8C-83A1-F6EECF244321}">
                <p14:modId xmlns:p14="http://schemas.microsoft.com/office/powerpoint/2010/main" val="3356785652"/>
              </p:ext>
            </p:extLst>
          </p:nvPr>
        </p:nvGraphicFramePr>
        <p:xfrm>
          <a:off x="1723869" y="3611009"/>
          <a:ext cx="5471958" cy="501969"/>
        </p:xfrm>
        <a:graphic>
          <a:graphicData uri="http://schemas.openxmlformats.org/drawingml/2006/table">
            <a:tbl>
              <a:tblPr firstRow="1" firstCol="1" bandRow="1">
                <a:tableStyleId>{6B7109E7-D7A0-4CD3-87B6-98BE609D3C38}</a:tableStyleId>
              </a:tblPr>
              <a:tblGrid>
                <a:gridCol w="1372398">
                  <a:extLst>
                    <a:ext uri="{9D8B030D-6E8A-4147-A177-3AD203B41FA5}">
                      <a16:colId xmlns:a16="http://schemas.microsoft.com/office/drawing/2014/main" val="828018510"/>
                    </a:ext>
                  </a:extLst>
                </a:gridCol>
                <a:gridCol w="4099560">
                  <a:extLst>
                    <a:ext uri="{9D8B030D-6E8A-4147-A177-3AD203B41FA5}">
                      <a16:colId xmlns:a16="http://schemas.microsoft.com/office/drawing/2014/main" val="1287530201"/>
                    </a:ext>
                  </a:extLst>
                </a:gridCol>
              </a:tblGrid>
              <a:tr h="0">
                <a:tc>
                  <a:txBody>
                    <a:bodyPr/>
                    <a:lstStyle/>
                    <a:p>
                      <a:pPr algn="just">
                        <a:lnSpc>
                          <a:spcPct val="107000"/>
                        </a:lnSpc>
                        <a:spcAft>
                          <a:spcPts val="800"/>
                        </a:spcAft>
                        <a:buNone/>
                      </a:pPr>
                      <a:r>
                        <a:rPr lang="ro-MD" sz="1100" kern="100">
                          <a:effectLst/>
                          <a:latin typeface="Times New Roman" panose="02020603050405020304" pitchFamily="18" charset="0"/>
                          <a:cs typeface="Times New Roman" panose="02020603050405020304" pitchFamily="18" charset="0"/>
                        </a:rPr>
                        <a:t>Numărul ambalajelor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ro-MD" sz="1100" kern="100" dirty="0">
                          <a:effectLst/>
                          <a:latin typeface="Times New Roman" panose="02020603050405020304" pitchFamily="18" charset="0"/>
                          <a:cs typeface="Times New Roman" panose="02020603050405020304" pitchFamily="18" charset="0"/>
                        </a:rPr>
                        <a:t>Ambalajele din care se prelevă eșantioanele</a:t>
                      </a:r>
                      <a:endParaRPr lang="en-US" sz="11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63405120"/>
                  </a:ext>
                </a:extLst>
              </a:tr>
              <a:tr h="0">
                <a:tc>
                  <a:txBody>
                    <a:bodyPr/>
                    <a:lstStyle/>
                    <a:p>
                      <a:pPr algn="just">
                        <a:lnSpc>
                          <a:spcPct val="107000"/>
                        </a:lnSpc>
                        <a:spcAft>
                          <a:spcPts val="800"/>
                        </a:spcAft>
                        <a:buNone/>
                      </a:pPr>
                      <a:r>
                        <a:rPr lang="ro-MD" sz="1100" kern="100">
                          <a:effectLst/>
                          <a:latin typeface="Times New Roman" panose="02020603050405020304" pitchFamily="18" charset="0"/>
                          <a:cs typeface="Times New Roman" panose="02020603050405020304" pitchFamily="18" charset="0"/>
                        </a:rPr>
                        <a:t>max. 100</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ro-MD" sz="1100" kern="100">
                          <a:effectLst/>
                          <a:latin typeface="Times New Roman" panose="02020603050405020304" pitchFamily="18" charset="0"/>
                          <a:cs typeface="Times New Roman" panose="02020603050405020304" pitchFamily="18" charset="0"/>
                        </a:rPr>
                        <a:t>din 5 % din ambalaje, nu mai puțin de un ambalaj</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70088773"/>
                  </a:ext>
                </a:extLst>
              </a:tr>
              <a:tr h="0">
                <a:tc>
                  <a:txBody>
                    <a:bodyPr/>
                    <a:lstStyle/>
                    <a:p>
                      <a:pPr algn="just">
                        <a:lnSpc>
                          <a:spcPct val="107000"/>
                        </a:lnSpc>
                        <a:spcAft>
                          <a:spcPts val="800"/>
                        </a:spcAft>
                        <a:buNone/>
                      </a:pPr>
                      <a:r>
                        <a:rPr lang="ro-MD" sz="1100" kern="100">
                          <a:effectLst/>
                          <a:latin typeface="Times New Roman" panose="02020603050405020304" pitchFamily="18" charset="0"/>
                          <a:cs typeface="Times New Roman" panose="02020603050405020304" pitchFamily="18" charset="0"/>
                        </a:rPr>
                        <a:t>peste 100</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ro-MD" sz="1100" kern="100" dirty="0">
                          <a:effectLst/>
                          <a:latin typeface="Times New Roman" panose="02020603050405020304" pitchFamily="18" charset="0"/>
                          <a:cs typeface="Times New Roman" panose="02020603050405020304" pitchFamily="18" charset="0"/>
                        </a:rPr>
                        <a:t>din 5 ambalaje + din 2ambalaje din fiecare 100 de bucăți care urmează</a:t>
                      </a:r>
                      <a:endParaRPr lang="en-US" sz="11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24831986"/>
                  </a:ext>
                </a:extLst>
              </a:tr>
            </a:tbl>
          </a:graphicData>
        </a:graphic>
      </p:graphicFrame>
    </p:spTree>
    <p:extLst>
      <p:ext uri="{BB962C8B-B14F-4D97-AF65-F5344CB8AC3E}">
        <p14:creationId xmlns:p14="http://schemas.microsoft.com/office/powerpoint/2010/main" val="4142105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5">
          <a:extLst>
            <a:ext uri="{FF2B5EF4-FFF2-40B4-BE49-F238E27FC236}">
              <a16:creationId xmlns:a16="http://schemas.microsoft.com/office/drawing/2014/main" id="{621DC92C-3F3F-4009-3285-A5CBAF1E8767}"/>
            </a:ext>
          </a:extLst>
        </p:cNvPr>
        <p:cNvGrpSpPr/>
        <p:nvPr/>
      </p:nvGrpSpPr>
      <p:grpSpPr>
        <a:xfrm>
          <a:off x="0" y="0"/>
          <a:ext cx="0" cy="0"/>
          <a:chOff x="0" y="0"/>
          <a:chExt cx="0" cy="0"/>
        </a:xfrm>
      </p:grpSpPr>
      <p:sp>
        <p:nvSpPr>
          <p:cNvPr id="199" name="Google Shape;199;p36">
            <a:extLst>
              <a:ext uri="{FF2B5EF4-FFF2-40B4-BE49-F238E27FC236}">
                <a16:creationId xmlns:a16="http://schemas.microsoft.com/office/drawing/2014/main" id="{93B948F8-B13F-A5C6-6992-384B570A0D6C}"/>
              </a:ext>
            </a:extLst>
          </p:cNvPr>
          <p:cNvSpPr txBox="1">
            <a:spLocks noGrp="1"/>
          </p:cNvSpPr>
          <p:nvPr>
            <p:ph type="title"/>
          </p:nvPr>
        </p:nvSpPr>
        <p:spPr>
          <a:xfrm>
            <a:off x="175261" y="139344"/>
            <a:ext cx="8801100" cy="735572"/>
          </a:xfrm>
          <a:prstGeom prst="rect">
            <a:avLst/>
          </a:prstGeom>
        </p:spPr>
        <p:txBody>
          <a:bodyPr spcFirstLastPara="1" wrap="square" lIns="91425" tIns="91425" rIns="91425" bIns="91425" anchor="t" anchorCtr="0">
            <a:noAutofit/>
          </a:bodyPr>
          <a:lstStyle/>
          <a:p>
            <a:pPr algn="ctr"/>
            <a:r>
              <a:rPr lang="ro-MD" sz="2000" b="1" noProof="0" dirty="0">
                <a:solidFill>
                  <a:schemeClr val="tx2">
                    <a:lumMod val="75000"/>
                  </a:schemeClr>
                </a:solidFill>
                <a:latin typeface="Times New Roman" panose="02020603050405020304" pitchFamily="18" charset="0"/>
                <a:cs typeface="Times New Roman" panose="02020603050405020304" pitchFamily="18" charset="0"/>
              </a:rPr>
              <a:t>Regulile și modalitățile de prelevare a planelor, produselor vegetale și altor obiecte transportate sau depozitate în funcție de mărimea lotului:</a:t>
            </a:r>
            <a:endParaRPr lang="en-US" sz="2000"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206" name="Google Shape;206;p36">
            <a:extLst>
              <a:ext uri="{FF2B5EF4-FFF2-40B4-BE49-F238E27FC236}">
                <a16:creationId xmlns:a16="http://schemas.microsoft.com/office/drawing/2014/main" id="{3558B47E-FFB7-921A-F88E-627A8E45B587}"/>
              </a:ext>
            </a:extLst>
          </p:cNvPr>
          <p:cNvSpPr txBox="1">
            <a:spLocks noGrp="1"/>
          </p:cNvSpPr>
          <p:nvPr>
            <p:ph type="subTitle" idx="9"/>
          </p:nvPr>
        </p:nvSpPr>
        <p:spPr>
          <a:xfrm>
            <a:off x="1249679" y="982529"/>
            <a:ext cx="6659879" cy="498640"/>
          </a:xfrm>
          <a:prstGeom prst="rect">
            <a:avLst/>
          </a:prstGeom>
        </p:spPr>
        <p:txBody>
          <a:bodyPr spcFirstLastPara="1" wrap="square" lIns="91425" tIns="91425" rIns="91425" bIns="91425" anchor="b" anchorCtr="0">
            <a:noAutofit/>
          </a:bodyPr>
          <a:lstStyle/>
          <a:p>
            <a:pPr marL="0" indent="0" algn="ctr">
              <a:lnSpc>
                <a:spcPts val="1500"/>
              </a:lnSpc>
            </a:pPr>
            <a:r>
              <a:rPr lang="ro-MD" sz="1400" b="1" noProof="0" dirty="0">
                <a:latin typeface="Times New Roman" panose="02020603050405020304" pitchFamily="18" charset="0"/>
                <a:cs typeface="Times New Roman" panose="02020603050405020304" pitchFamily="18" charset="0"/>
              </a:rPr>
              <a:t>Materialul de reproducere vegetativă (de ex., bulbi, rizomi, portaltoi, răsaduri) și din plante ornamentale (plante la ghiveci, flori și plante ornamentale)</a:t>
            </a:r>
            <a:endParaRPr lang="ro-MD" sz="1400" noProof="0" dirty="0">
              <a:latin typeface="Times New Roman" panose="02020603050405020304" pitchFamily="18" charset="0"/>
              <a:cs typeface="Times New Roman" panose="02020603050405020304" pitchFamily="18" charset="0"/>
            </a:endParaRPr>
          </a:p>
        </p:txBody>
      </p:sp>
      <p:sp>
        <p:nvSpPr>
          <p:cNvPr id="13" name="Dreptunghi 12">
            <a:extLst>
              <a:ext uri="{FF2B5EF4-FFF2-40B4-BE49-F238E27FC236}">
                <a16:creationId xmlns:a16="http://schemas.microsoft.com/office/drawing/2014/main" id="{76C69E03-42F5-3693-AB3E-30449EA47B76}"/>
              </a:ext>
            </a:extLst>
          </p:cNvPr>
          <p:cNvSpPr/>
          <p:nvPr/>
        </p:nvSpPr>
        <p:spPr>
          <a:xfrm>
            <a:off x="434355" y="1657495"/>
            <a:ext cx="4127244" cy="2870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ro-MD" sz="1050" dirty="0">
                <a:solidFill>
                  <a:schemeClr val="tx1"/>
                </a:solidFill>
                <a:latin typeface="Times New Roman" panose="02020603050405020304" pitchFamily="18" charset="0"/>
                <a:cs typeface="Times New Roman" panose="02020603050405020304" pitchFamily="18" charset="0"/>
              </a:rPr>
              <a:t>Material în vrac</a:t>
            </a:r>
            <a:endParaRPr lang="en-US" sz="1050" dirty="0">
              <a:solidFill>
                <a:schemeClr val="tx1"/>
              </a:solidFill>
              <a:latin typeface="Times New Roman" panose="02020603050405020304" pitchFamily="18" charset="0"/>
              <a:cs typeface="Times New Roman" panose="02020603050405020304" pitchFamily="18" charset="0"/>
            </a:endParaRPr>
          </a:p>
        </p:txBody>
      </p:sp>
      <p:sp>
        <p:nvSpPr>
          <p:cNvPr id="17" name="Dreptunghi 16">
            <a:extLst>
              <a:ext uri="{FF2B5EF4-FFF2-40B4-BE49-F238E27FC236}">
                <a16:creationId xmlns:a16="http://schemas.microsoft.com/office/drawing/2014/main" id="{4D7AFA0C-B51F-E38C-9625-5A443E97EC8F}"/>
              </a:ext>
            </a:extLst>
          </p:cNvPr>
          <p:cNvSpPr/>
          <p:nvPr/>
        </p:nvSpPr>
        <p:spPr>
          <a:xfrm>
            <a:off x="4582401" y="1508736"/>
            <a:ext cx="4127244" cy="2870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ro-MD" sz="1050" dirty="0">
                <a:solidFill>
                  <a:schemeClr val="tx1"/>
                </a:solidFill>
                <a:latin typeface="Times New Roman" panose="02020603050405020304" pitchFamily="18" charset="0"/>
                <a:cs typeface="Times New Roman" panose="02020603050405020304" pitchFamily="18" charset="0"/>
              </a:rPr>
              <a:t>Material ambalat</a:t>
            </a:r>
            <a:endParaRPr lang="en-US" sz="1050" dirty="0">
              <a:solidFill>
                <a:schemeClr val="tx1"/>
              </a:solidFill>
              <a:latin typeface="Times New Roman" panose="02020603050405020304" pitchFamily="18" charset="0"/>
              <a:cs typeface="Times New Roman" panose="02020603050405020304" pitchFamily="18" charset="0"/>
            </a:endParaRPr>
          </a:p>
        </p:txBody>
      </p:sp>
      <p:sp>
        <p:nvSpPr>
          <p:cNvPr id="23" name="Google Shape;206;p36">
            <a:extLst>
              <a:ext uri="{FF2B5EF4-FFF2-40B4-BE49-F238E27FC236}">
                <a16:creationId xmlns:a16="http://schemas.microsoft.com/office/drawing/2014/main" id="{3B74D0A2-E82F-09C1-D9B3-C79387CFDD98}"/>
              </a:ext>
            </a:extLst>
          </p:cNvPr>
          <p:cNvSpPr txBox="1">
            <a:spLocks/>
          </p:cNvSpPr>
          <p:nvPr/>
        </p:nvSpPr>
        <p:spPr>
          <a:xfrm>
            <a:off x="2913695" y="2959249"/>
            <a:ext cx="3331849" cy="337655"/>
          </a:xfrm>
          <a:prstGeom prst="rect">
            <a:avLst/>
          </a:prstGeom>
          <a:solidFill>
            <a:schemeClr val="lt2"/>
          </a:solid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400"/>
              <a:buFont typeface="Bebas Neue"/>
              <a:buNone/>
              <a:defRPr sz="2500" b="0" i="0" u="none" strike="noStrike" cap="none">
                <a:solidFill>
                  <a:schemeClr val="accent1"/>
                </a:solidFill>
                <a:latin typeface="Cormorant Garamond"/>
                <a:ea typeface="Cormorant Garamond"/>
                <a:cs typeface="Cormorant Garamond"/>
                <a:sym typeface="Cormorant Garamond"/>
              </a:defRPr>
            </a:lvl1pPr>
            <a:lvl2pPr marL="914400" marR="0" lvl="1"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0" indent="0" algn="ctr">
              <a:lnSpc>
                <a:spcPts val="1500"/>
              </a:lnSpc>
            </a:pPr>
            <a:r>
              <a:rPr lang="ro-MD" sz="1400" b="1" dirty="0">
                <a:latin typeface="Times New Roman" panose="02020603050405020304" pitchFamily="18" charset="0"/>
                <a:cs typeface="Times New Roman" panose="02020603050405020304" pitchFamily="18" charset="0"/>
              </a:rPr>
              <a:t>Fructe și legume proaspete</a:t>
            </a:r>
            <a:endParaRPr lang="ro-MD" sz="1400" dirty="0">
              <a:latin typeface="Times New Roman" panose="02020603050405020304" pitchFamily="18" charset="0"/>
              <a:cs typeface="Times New Roman" panose="02020603050405020304" pitchFamily="18" charset="0"/>
            </a:endParaRPr>
          </a:p>
        </p:txBody>
      </p:sp>
      <p:sp>
        <p:nvSpPr>
          <p:cNvPr id="3" name="Dreptunghi 2">
            <a:extLst>
              <a:ext uri="{FF2B5EF4-FFF2-40B4-BE49-F238E27FC236}">
                <a16:creationId xmlns:a16="http://schemas.microsoft.com/office/drawing/2014/main" id="{23BBAFF7-BEC2-B167-3F4E-BDADDD233579}"/>
              </a:ext>
            </a:extLst>
          </p:cNvPr>
          <p:cNvSpPr/>
          <p:nvPr/>
        </p:nvSpPr>
        <p:spPr>
          <a:xfrm>
            <a:off x="264024" y="3548483"/>
            <a:ext cx="4077318" cy="120075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ro-MD" sz="1100" dirty="0">
                <a:solidFill>
                  <a:schemeClr val="tx1"/>
                </a:solidFill>
                <a:latin typeface="Times New Roman" panose="02020603050405020304" pitchFamily="18" charset="0"/>
                <a:cs typeface="Times New Roman" panose="02020603050405020304" pitchFamily="18" charset="0"/>
              </a:rPr>
              <a:t>Vrac:</a:t>
            </a:r>
            <a:endParaRPr lang="en-US" sz="1100" dirty="0">
              <a:solidFill>
                <a:schemeClr val="tx1"/>
              </a:solidFill>
              <a:latin typeface="Times New Roman" panose="02020603050405020304" pitchFamily="18" charset="0"/>
              <a:cs typeface="Times New Roman" panose="02020603050405020304" pitchFamily="18" charset="0"/>
            </a:endParaRPr>
          </a:p>
          <a:p>
            <a:r>
              <a:rPr lang="ro-MD" sz="1100" dirty="0">
                <a:solidFill>
                  <a:schemeClr val="tx1"/>
                </a:solidFill>
                <a:latin typeface="Times New Roman" panose="02020603050405020304" pitchFamily="18" charset="0"/>
                <a:cs typeface="Times New Roman" panose="02020603050405020304" pitchFamily="18" charset="0"/>
              </a:rPr>
              <a:t>Pentru analize se vor preleva fructe și legume, din cel puțin cinci puncte din lot, din fiecare punct din diferite straturi (vârf, mijloc și bază). Din  fiecare punct se va preleva o cantitate aproximativ egală de material, astfel încât cantitatea de fructe sau legume să fie suficientă pentru realizarea testelor.</a:t>
            </a:r>
            <a:endParaRPr lang="en-US" sz="1100" dirty="0">
              <a:solidFill>
                <a:schemeClr val="tx1"/>
              </a:solidFill>
              <a:latin typeface="Times New Roman" panose="02020603050405020304" pitchFamily="18" charset="0"/>
              <a:cs typeface="Times New Roman" panose="02020603050405020304" pitchFamily="18" charset="0"/>
            </a:endParaRPr>
          </a:p>
        </p:txBody>
      </p:sp>
      <p:graphicFrame>
        <p:nvGraphicFramePr>
          <p:cNvPr id="4" name="Tabel 3">
            <a:extLst>
              <a:ext uri="{FF2B5EF4-FFF2-40B4-BE49-F238E27FC236}">
                <a16:creationId xmlns:a16="http://schemas.microsoft.com/office/drawing/2014/main" id="{E5A9C625-A846-F190-7708-7890FD17A95A}"/>
              </a:ext>
            </a:extLst>
          </p:cNvPr>
          <p:cNvGraphicFramePr>
            <a:graphicFrameLocks noGrp="1"/>
          </p:cNvGraphicFramePr>
          <p:nvPr>
            <p:extLst>
              <p:ext uri="{D42A27DB-BD31-4B8C-83A1-F6EECF244321}">
                <p14:modId xmlns:p14="http://schemas.microsoft.com/office/powerpoint/2010/main" val="2745799589"/>
              </p:ext>
            </p:extLst>
          </p:nvPr>
        </p:nvGraphicFramePr>
        <p:xfrm>
          <a:off x="4684153" y="4020053"/>
          <a:ext cx="4223627" cy="1028066"/>
        </p:xfrm>
        <a:graphic>
          <a:graphicData uri="http://schemas.openxmlformats.org/drawingml/2006/table">
            <a:tbl>
              <a:tblPr firstRow="1" firstCol="1" bandRow="1">
                <a:tableStyleId>{6B7109E7-D7A0-4CD3-87B6-98BE609D3C38}</a:tableStyleId>
              </a:tblPr>
              <a:tblGrid>
                <a:gridCol w="1104065">
                  <a:extLst>
                    <a:ext uri="{9D8B030D-6E8A-4147-A177-3AD203B41FA5}">
                      <a16:colId xmlns:a16="http://schemas.microsoft.com/office/drawing/2014/main" val="699139424"/>
                    </a:ext>
                  </a:extLst>
                </a:gridCol>
                <a:gridCol w="3119562">
                  <a:extLst>
                    <a:ext uri="{9D8B030D-6E8A-4147-A177-3AD203B41FA5}">
                      <a16:colId xmlns:a16="http://schemas.microsoft.com/office/drawing/2014/main" val="204173951"/>
                    </a:ext>
                  </a:extLst>
                </a:gridCol>
              </a:tblGrid>
              <a:tr h="0">
                <a:tc>
                  <a:txBody>
                    <a:bodyPr/>
                    <a:lstStyle/>
                    <a:p>
                      <a:pPr algn="just">
                        <a:lnSpc>
                          <a:spcPct val="107000"/>
                        </a:lnSpc>
                        <a:spcAft>
                          <a:spcPts val="800"/>
                        </a:spcAft>
                        <a:buNone/>
                      </a:pPr>
                      <a:r>
                        <a:rPr lang="ro-MD" sz="1100" kern="100">
                          <a:effectLst/>
                          <a:latin typeface="Times New Roman" panose="02020603050405020304" pitchFamily="18" charset="0"/>
                          <a:cs typeface="Times New Roman" panose="02020603050405020304" pitchFamily="18" charset="0"/>
                        </a:rPr>
                        <a:t>Numărul de ambalaje</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ro-MD" sz="1100" kern="100" dirty="0">
                          <a:effectLst/>
                          <a:latin typeface="Times New Roman" panose="02020603050405020304" pitchFamily="18" charset="0"/>
                          <a:cs typeface="Times New Roman" panose="02020603050405020304" pitchFamily="18" charset="0"/>
                        </a:rPr>
                        <a:t>Numărul de ambalaje din care se prelevă proba</a:t>
                      </a:r>
                      <a:endParaRPr lang="en-US" sz="11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00534001"/>
                  </a:ext>
                </a:extLst>
              </a:tr>
              <a:tr h="0">
                <a:tc>
                  <a:txBody>
                    <a:bodyPr/>
                    <a:lstStyle/>
                    <a:p>
                      <a:pPr algn="just">
                        <a:lnSpc>
                          <a:spcPct val="107000"/>
                        </a:lnSpc>
                        <a:spcAft>
                          <a:spcPts val="800"/>
                        </a:spcAft>
                        <a:buNone/>
                      </a:pPr>
                      <a:r>
                        <a:rPr lang="ro-MD" sz="1100" kern="100">
                          <a:effectLst/>
                          <a:latin typeface="Times New Roman" panose="02020603050405020304" pitchFamily="18" charset="0"/>
                          <a:cs typeface="Times New Roman" panose="02020603050405020304" pitchFamily="18" charset="0"/>
                        </a:rPr>
                        <a:t>până la 50</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ro-MD" sz="1100" kern="100">
                          <a:effectLst/>
                          <a:latin typeface="Times New Roman" panose="02020603050405020304" pitchFamily="18" charset="0"/>
                          <a:cs typeface="Times New Roman" panose="02020603050405020304" pitchFamily="18" charset="0"/>
                        </a:rPr>
                        <a:t>nu mai puțin de 4</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79659089"/>
                  </a:ext>
                </a:extLst>
              </a:tr>
              <a:tr h="0">
                <a:tc>
                  <a:txBody>
                    <a:bodyPr/>
                    <a:lstStyle/>
                    <a:p>
                      <a:pPr algn="just">
                        <a:lnSpc>
                          <a:spcPct val="107000"/>
                        </a:lnSpc>
                        <a:spcAft>
                          <a:spcPts val="800"/>
                        </a:spcAft>
                        <a:buNone/>
                      </a:pPr>
                      <a:r>
                        <a:rPr lang="ro-MD" sz="1100" kern="100">
                          <a:effectLst/>
                          <a:latin typeface="Times New Roman" panose="02020603050405020304" pitchFamily="18" charset="0"/>
                          <a:cs typeface="Times New Roman" panose="02020603050405020304" pitchFamily="18" charset="0"/>
                        </a:rPr>
                        <a:t>până la 100</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ro-MD" sz="1100" kern="100">
                          <a:effectLst/>
                          <a:latin typeface="Times New Roman" panose="02020603050405020304" pitchFamily="18" charset="0"/>
                          <a:cs typeface="Times New Roman" panose="02020603050405020304" pitchFamily="18" charset="0"/>
                        </a:rPr>
                        <a:t>nu mai puțin de 5</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13172490"/>
                  </a:ext>
                </a:extLst>
              </a:tr>
              <a:tr h="0">
                <a:tc>
                  <a:txBody>
                    <a:bodyPr/>
                    <a:lstStyle/>
                    <a:p>
                      <a:pPr algn="just">
                        <a:lnSpc>
                          <a:spcPct val="107000"/>
                        </a:lnSpc>
                        <a:spcAft>
                          <a:spcPts val="800"/>
                        </a:spcAft>
                        <a:buNone/>
                      </a:pPr>
                      <a:r>
                        <a:rPr lang="ro-MD" sz="1100" kern="100">
                          <a:effectLst/>
                          <a:latin typeface="Times New Roman" panose="02020603050405020304" pitchFamily="18" charset="0"/>
                          <a:cs typeface="Times New Roman" panose="02020603050405020304" pitchFamily="18" charset="0"/>
                        </a:rPr>
                        <a:t>peste  100</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ro-MD" sz="1100" kern="100" dirty="0">
                          <a:effectLst/>
                          <a:latin typeface="Times New Roman" panose="02020603050405020304" pitchFamily="18" charset="0"/>
                          <a:cs typeface="Times New Roman" panose="02020603050405020304" pitchFamily="18" charset="0"/>
                        </a:rPr>
                        <a:t>din 5 ambalaje + din 2 ambalaje la fiecare 100 ambalaje succesive</a:t>
                      </a:r>
                      <a:endParaRPr lang="en-US" sz="11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59228306"/>
                  </a:ext>
                </a:extLst>
              </a:tr>
            </a:tbl>
          </a:graphicData>
        </a:graphic>
      </p:graphicFrame>
      <p:sp>
        <p:nvSpPr>
          <p:cNvPr id="5" name="Dreptunghi 4">
            <a:extLst>
              <a:ext uri="{FF2B5EF4-FFF2-40B4-BE49-F238E27FC236}">
                <a16:creationId xmlns:a16="http://schemas.microsoft.com/office/drawing/2014/main" id="{88D882F8-1CE2-419E-7316-9590AFF621BF}"/>
              </a:ext>
            </a:extLst>
          </p:cNvPr>
          <p:cNvSpPr/>
          <p:nvPr/>
        </p:nvSpPr>
        <p:spPr>
          <a:xfrm>
            <a:off x="4579620" y="3094049"/>
            <a:ext cx="4396741" cy="112540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ro-MD" sz="1100" dirty="0">
                <a:solidFill>
                  <a:schemeClr val="tx1"/>
                </a:solidFill>
                <a:latin typeface="Times New Roman" panose="02020603050405020304" pitchFamily="18" charset="0"/>
                <a:cs typeface="Times New Roman" panose="02020603050405020304" pitchFamily="18" charset="0"/>
              </a:rPr>
              <a:t>Ambalate:</a:t>
            </a:r>
          </a:p>
          <a:p>
            <a:pPr algn="just"/>
            <a:r>
              <a:rPr lang="ro-MD" sz="1100" dirty="0">
                <a:solidFill>
                  <a:schemeClr val="tx1"/>
                </a:solidFill>
                <a:latin typeface="Times New Roman" panose="02020603050405020304" pitchFamily="18" charset="0"/>
                <a:cs typeface="Times New Roman" panose="02020603050405020304" pitchFamily="18" charset="0"/>
              </a:rPr>
              <a:t>Ambalajele din care se vor prelua materialul pentru teste, se vor alege la întâmplare din diferite straturi ale lotului (vârf, mijloc și bază). În funcție de numărul ambalajelor</a:t>
            </a:r>
          </a:p>
        </p:txBody>
      </p:sp>
      <p:graphicFrame>
        <p:nvGraphicFramePr>
          <p:cNvPr id="6" name="Tabel 5">
            <a:extLst>
              <a:ext uri="{FF2B5EF4-FFF2-40B4-BE49-F238E27FC236}">
                <a16:creationId xmlns:a16="http://schemas.microsoft.com/office/drawing/2014/main" id="{1D9CF65D-EAE5-DA41-4C9E-BDA9527DE4DB}"/>
              </a:ext>
            </a:extLst>
          </p:cNvPr>
          <p:cNvGraphicFramePr>
            <a:graphicFrameLocks noGrp="1"/>
          </p:cNvGraphicFramePr>
          <p:nvPr>
            <p:extLst>
              <p:ext uri="{D42A27DB-BD31-4B8C-83A1-F6EECF244321}">
                <p14:modId xmlns:p14="http://schemas.microsoft.com/office/powerpoint/2010/main" val="329472488"/>
              </p:ext>
            </p:extLst>
          </p:nvPr>
        </p:nvGraphicFramePr>
        <p:xfrm>
          <a:off x="264024" y="1913925"/>
          <a:ext cx="3873817" cy="669292"/>
        </p:xfrm>
        <a:graphic>
          <a:graphicData uri="http://schemas.openxmlformats.org/drawingml/2006/table">
            <a:tbl>
              <a:tblPr firstRow="1" firstCol="1" bandRow="1">
                <a:tableStyleId>{6B7109E7-D7A0-4CD3-87B6-98BE609D3C38}</a:tableStyleId>
              </a:tblPr>
              <a:tblGrid>
                <a:gridCol w="1382077">
                  <a:extLst>
                    <a:ext uri="{9D8B030D-6E8A-4147-A177-3AD203B41FA5}">
                      <a16:colId xmlns:a16="http://schemas.microsoft.com/office/drawing/2014/main" val="3204693326"/>
                    </a:ext>
                  </a:extLst>
                </a:gridCol>
                <a:gridCol w="2491740">
                  <a:extLst>
                    <a:ext uri="{9D8B030D-6E8A-4147-A177-3AD203B41FA5}">
                      <a16:colId xmlns:a16="http://schemas.microsoft.com/office/drawing/2014/main" val="4079689749"/>
                    </a:ext>
                  </a:extLst>
                </a:gridCol>
              </a:tblGrid>
              <a:tr h="0">
                <a:tc>
                  <a:txBody>
                    <a:bodyPr/>
                    <a:lstStyle/>
                    <a:p>
                      <a:pPr algn="just">
                        <a:lnSpc>
                          <a:spcPct val="107000"/>
                        </a:lnSpc>
                        <a:spcAft>
                          <a:spcPts val="800"/>
                        </a:spcAft>
                        <a:buNone/>
                      </a:pPr>
                      <a:r>
                        <a:rPr lang="ro-MD" sz="1100" kern="100">
                          <a:effectLst/>
                          <a:latin typeface="Times New Roman" panose="02020603050405020304" pitchFamily="18" charset="0"/>
                          <a:cs typeface="Times New Roman" panose="02020603050405020304" pitchFamily="18" charset="0"/>
                        </a:rPr>
                        <a:t>Mărimea lotului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ro-MD" sz="1100" kern="100">
                          <a:effectLst/>
                          <a:latin typeface="Times New Roman" panose="02020603050405020304" pitchFamily="18" charset="0"/>
                          <a:cs typeface="Times New Roman" panose="02020603050405020304" pitchFamily="18" charset="0"/>
                        </a:rPr>
                        <a:t>Numărul eșantioanelor</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71387989"/>
                  </a:ext>
                </a:extLst>
              </a:tr>
              <a:tr h="0">
                <a:tc>
                  <a:txBody>
                    <a:bodyPr/>
                    <a:lstStyle/>
                    <a:p>
                      <a:pPr algn="just">
                        <a:lnSpc>
                          <a:spcPct val="107000"/>
                        </a:lnSpc>
                        <a:spcAft>
                          <a:spcPts val="800"/>
                        </a:spcAft>
                        <a:buNone/>
                      </a:pPr>
                      <a:r>
                        <a:rPr lang="ro-MD" sz="1100" kern="100">
                          <a:effectLst/>
                          <a:latin typeface="Times New Roman" panose="02020603050405020304" pitchFamily="18" charset="0"/>
                          <a:cs typeface="Times New Roman" panose="02020603050405020304" pitchFamily="18" charset="0"/>
                        </a:rPr>
                        <a:t>până la 100 de bucăți</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ro-MD" sz="1100" kern="100" dirty="0">
                          <a:effectLst/>
                          <a:latin typeface="Times New Roman" panose="02020603050405020304" pitchFamily="18" charset="0"/>
                          <a:cs typeface="Times New Roman" panose="02020603050405020304" pitchFamily="18" charset="0"/>
                        </a:rPr>
                        <a:t>din 2 locuri din lot, din straturi diferite</a:t>
                      </a:r>
                      <a:endParaRPr lang="en-US" sz="11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12735435"/>
                  </a:ext>
                </a:extLst>
              </a:tr>
              <a:tr h="0">
                <a:tc>
                  <a:txBody>
                    <a:bodyPr/>
                    <a:lstStyle/>
                    <a:p>
                      <a:pPr algn="just">
                        <a:lnSpc>
                          <a:spcPct val="107000"/>
                        </a:lnSpc>
                        <a:spcAft>
                          <a:spcPts val="800"/>
                        </a:spcAft>
                        <a:buNone/>
                      </a:pPr>
                      <a:r>
                        <a:rPr lang="ro-MD" sz="1100" kern="100">
                          <a:effectLst/>
                          <a:latin typeface="Times New Roman" panose="02020603050405020304" pitchFamily="18" charset="0"/>
                          <a:cs typeface="Times New Roman" panose="02020603050405020304" pitchFamily="18" charset="0"/>
                        </a:rPr>
                        <a:t>101 – 1000 de bucăți</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ro-MD" sz="1100" kern="100">
                          <a:effectLst/>
                          <a:latin typeface="Times New Roman" panose="02020603050405020304" pitchFamily="18" charset="0"/>
                          <a:cs typeface="Times New Roman" panose="02020603050405020304" pitchFamily="18" charset="0"/>
                        </a:rPr>
                        <a:t>din 5 locuri din lot, din straturi diferite</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89211038"/>
                  </a:ext>
                </a:extLst>
              </a:tr>
              <a:tr h="0">
                <a:tc>
                  <a:txBody>
                    <a:bodyPr/>
                    <a:lstStyle/>
                    <a:p>
                      <a:pPr algn="just">
                        <a:lnSpc>
                          <a:spcPct val="107000"/>
                        </a:lnSpc>
                        <a:spcAft>
                          <a:spcPts val="800"/>
                        </a:spcAft>
                        <a:buNone/>
                      </a:pPr>
                      <a:r>
                        <a:rPr lang="ro-MD" sz="1100" kern="100">
                          <a:effectLst/>
                          <a:latin typeface="Times New Roman" panose="02020603050405020304" pitchFamily="18" charset="0"/>
                          <a:cs typeface="Times New Roman" panose="02020603050405020304" pitchFamily="18" charset="0"/>
                        </a:rPr>
                        <a:t>peste 1000 de bucăți</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ro-MD" sz="1100" kern="100" dirty="0">
                          <a:effectLst/>
                          <a:latin typeface="Times New Roman" panose="02020603050405020304" pitchFamily="18" charset="0"/>
                          <a:cs typeface="Times New Roman" panose="02020603050405020304" pitchFamily="18" charset="0"/>
                        </a:rPr>
                        <a:t>din 10 locuri din lot, din straturi diferite</a:t>
                      </a:r>
                      <a:endParaRPr lang="en-US" sz="11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08722995"/>
                  </a:ext>
                </a:extLst>
              </a:tr>
            </a:tbl>
          </a:graphicData>
        </a:graphic>
      </p:graphicFrame>
      <p:graphicFrame>
        <p:nvGraphicFramePr>
          <p:cNvPr id="7" name="Tabel 6">
            <a:extLst>
              <a:ext uri="{FF2B5EF4-FFF2-40B4-BE49-F238E27FC236}">
                <a16:creationId xmlns:a16="http://schemas.microsoft.com/office/drawing/2014/main" id="{7DE32D86-8B9F-9A13-350B-0442CD51A9E2}"/>
              </a:ext>
            </a:extLst>
          </p:cNvPr>
          <p:cNvGraphicFramePr>
            <a:graphicFrameLocks noGrp="1"/>
          </p:cNvGraphicFramePr>
          <p:nvPr>
            <p:extLst>
              <p:ext uri="{D42A27DB-BD31-4B8C-83A1-F6EECF244321}">
                <p14:modId xmlns:p14="http://schemas.microsoft.com/office/powerpoint/2010/main" val="1419692181"/>
              </p:ext>
            </p:extLst>
          </p:nvPr>
        </p:nvGraphicFramePr>
        <p:xfrm>
          <a:off x="4684153" y="1795799"/>
          <a:ext cx="4193147" cy="1028066"/>
        </p:xfrm>
        <a:graphic>
          <a:graphicData uri="http://schemas.openxmlformats.org/drawingml/2006/table">
            <a:tbl>
              <a:tblPr firstRow="1" firstCol="1" bandRow="1">
                <a:tableStyleId>{6B7109E7-D7A0-4CD3-87B6-98BE609D3C38}</a:tableStyleId>
              </a:tblPr>
              <a:tblGrid>
                <a:gridCol w="1366837">
                  <a:extLst>
                    <a:ext uri="{9D8B030D-6E8A-4147-A177-3AD203B41FA5}">
                      <a16:colId xmlns:a16="http://schemas.microsoft.com/office/drawing/2014/main" val="1775183705"/>
                    </a:ext>
                  </a:extLst>
                </a:gridCol>
                <a:gridCol w="2826310">
                  <a:extLst>
                    <a:ext uri="{9D8B030D-6E8A-4147-A177-3AD203B41FA5}">
                      <a16:colId xmlns:a16="http://schemas.microsoft.com/office/drawing/2014/main" val="3611310214"/>
                    </a:ext>
                  </a:extLst>
                </a:gridCol>
              </a:tblGrid>
              <a:tr h="0">
                <a:tc>
                  <a:txBody>
                    <a:bodyPr/>
                    <a:lstStyle/>
                    <a:p>
                      <a:pPr algn="just">
                        <a:lnSpc>
                          <a:spcPct val="107000"/>
                        </a:lnSpc>
                        <a:spcAft>
                          <a:spcPts val="800"/>
                        </a:spcAft>
                        <a:buNone/>
                      </a:pPr>
                      <a:r>
                        <a:rPr lang="ro-MD" sz="1100" kern="100">
                          <a:effectLst/>
                          <a:latin typeface="Times New Roman" panose="02020603050405020304" pitchFamily="18" charset="0"/>
                          <a:cs typeface="Times New Roman" panose="02020603050405020304" pitchFamily="18" charset="0"/>
                        </a:rPr>
                        <a:t>Numărul ambalajelor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ro-MD" sz="1100" kern="100">
                          <a:effectLst/>
                          <a:latin typeface="Times New Roman" panose="02020603050405020304" pitchFamily="18" charset="0"/>
                          <a:cs typeface="Times New Roman" panose="02020603050405020304" pitchFamily="18" charset="0"/>
                        </a:rPr>
                        <a:t>Ambalajele din care se prelevă eșantioanele</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39241782"/>
                  </a:ext>
                </a:extLst>
              </a:tr>
              <a:tr h="0">
                <a:tc>
                  <a:txBody>
                    <a:bodyPr/>
                    <a:lstStyle/>
                    <a:p>
                      <a:pPr algn="just">
                        <a:lnSpc>
                          <a:spcPct val="107000"/>
                        </a:lnSpc>
                        <a:spcAft>
                          <a:spcPts val="800"/>
                        </a:spcAft>
                        <a:buNone/>
                      </a:pPr>
                      <a:r>
                        <a:rPr lang="ro-MD" sz="1100" kern="100">
                          <a:effectLst/>
                          <a:latin typeface="Times New Roman" panose="02020603050405020304" pitchFamily="18" charset="0"/>
                          <a:cs typeface="Times New Roman" panose="02020603050405020304" pitchFamily="18" charset="0"/>
                        </a:rPr>
                        <a:t>până la 10</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ro-MD" sz="1100" kern="100">
                          <a:effectLst/>
                          <a:latin typeface="Times New Roman" panose="02020603050405020304" pitchFamily="18" charset="0"/>
                          <a:cs typeface="Times New Roman" panose="02020603050405020304" pitchFamily="18" charset="0"/>
                        </a:rPr>
                        <a:t>din fiecare ambalaj, din diferite straturi</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32722796"/>
                  </a:ext>
                </a:extLst>
              </a:tr>
              <a:tr h="0">
                <a:tc>
                  <a:txBody>
                    <a:bodyPr/>
                    <a:lstStyle/>
                    <a:p>
                      <a:pPr algn="just">
                        <a:lnSpc>
                          <a:spcPct val="107000"/>
                        </a:lnSpc>
                        <a:spcAft>
                          <a:spcPts val="800"/>
                        </a:spcAft>
                        <a:buNone/>
                      </a:pPr>
                      <a:r>
                        <a:rPr lang="ro-MD" sz="1100" kern="100" dirty="0">
                          <a:effectLst/>
                          <a:latin typeface="Times New Roman" panose="02020603050405020304" pitchFamily="18" charset="0"/>
                          <a:cs typeface="Times New Roman" panose="02020603050405020304" pitchFamily="18" charset="0"/>
                        </a:rPr>
                        <a:t>11 – 100</a:t>
                      </a:r>
                      <a:endParaRPr lang="en-US" sz="11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ro-MD" sz="1100" kern="100">
                          <a:effectLst/>
                          <a:latin typeface="Times New Roman" panose="02020603050405020304" pitchFamily="18" charset="0"/>
                          <a:cs typeface="Times New Roman" panose="02020603050405020304" pitchFamily="18" charset="0"/>
                        </a:rPr>
                        <a:t>din 20% din ambalaje, dar nu mai puțin de 10 ambalaje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13509626"/>
                  </a:ext>
                </a:extLst>
              </a:tr>
              <a:tr h="0">
                <a:tc>
                  <a:txBody>
                    <a:bodyPr/>
                    <a:lstStyle/>
                    <a:p>
                      <a:pPr algn="just">
                        <a:lnSpc>
                          <a:spcPct val="107000"/>
                        </a:lnSpc>
                        <a:spcAft>
                          <a:spcPts val="800"/>
                        </a:spcAft>
                        <a:buNone/>
                      </a:pPr>
                      <a:r>
                        <a:rPr lang="ro-MD" sz="1100" kern="100">
                          <a:effectLst/>
                          <a:latin typeface="Times New Roman" panose="02020603050405020304" pitchFamily="18" charset="0"/>
                          <a:cs typeface="Times New Roman" panose="02020603050405020304" pitchFamily="18" charset="0"/>
                        </a:rPr>
                        <a:t>peste 100</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ro-MD" sz="1100" kern="100" dirty="0">
                          <a:effectLst/>
                          <a:latin typeface="Times New Roman" panose="02020603050405020304" pitchFamily="18" charset="0"/>
                          <a:cs typeface="Times New Roman" panose="02020603050405020304" pitchFamily="18" charset="0"/>
                        </a:rPr>
                        <a:t>din 20 de ambalaje + din 2 ambalaje din fiecare 100 de ambalaje care urmează</a:t>
                      </a:r>
                      <a:endParaRPr lang="en-US" sz="11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64564341"/>
                  </a:ext>
                </a:extLst>
              </a:tr>
            </a:tbl>
          </a:graphicData>
        </a:graphic>
      </p:graphicFrame>
    </p:spTree>
    <p:extLst>
      <p:ext uri="{BB962C8B-B14F-4D97-AF65-F5344CB8AC3E}">
        <p14:creationId xmlns:p14="http://schemas.microsoft.com/office/powerpoint/2010/main" val="2503793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5">
          <a:extLst>
            <a:ext uri="{FF2B5EF4-FFF2-40B4-BE49-F238E27FC236}">
              <a16:creationId xmlns:a16="http://schemas.microsoft.com/office/drawing/2014/main" id="{765F8FFC-9BF2-4916-9814-037BEA4FFB2E}"/>
            </a:ext>
          </a:extLst>
        </p:cNvPr>
        <p:cNvGrpSpPr/>
        <p:nvPr/>
      </p:nvGrpSpPr>
      <p:grpSpPr>
        <a:xfrm>
          <a:off x="0" y="0"/>
          <a:ext cx="0" cy="0"/>
          <a:chOff x="0" y="0"/>
          <a:chExt cx="0" cy="0"/>
        </a:xfrm>
      </p:grpSpPr>
      <p:sp>
        <p:nvSpPr>
          <p:cNvPr id="199" name="Google Shape;199;p36">
            <a:extLst>
              <a:ext uri="{FF2B5EF4-FFF2-40B4-BE49-F238E27FC236}">
                <a16:creationId xmlns:a16="http://schemas.microsoft.com/office/drawing/2014/main" id="{272E58D1-F26D-532D-A58E-4791A9FAE512}"/>
              </a:ext>
            </a:extLst>
          </p:cNvPr>
          <p:cNvSpPr txBox="1">
            <a:spLocks noGrp="1"/>
          </p:cNvSpPr>
          <p:nvPr>
            <p:ph type="title"/>
          </p:nvPr>
        </p:nvSpPr>
        <p:spPr>
          <a:xfrm>
            <a:off x="175261" y="139344"/>
            <a:ext cx="8801100" cy="736956"/>
          </a:xfrm>
          <a:prstGeom prst="rect">
            <a:avLst/>
          </a:prstGeom>
        </p:spPr>
        <p:txBody>
          <a:bodyPr spcFirstLastPara="1" wrap="square" lIns="91425" tIns="91425" rIns="91425" bIns="91425" anchor="t" anchorCtr="0">
            <a:noAutofit/>
          </a:bodyPr>
          <a:lstStyle/>
          <a:p>
            <a:pPr algn="ctr"/>
            <a:r>
              <a:rPr lang="ro-MD" sz="2000" b="1" noProof="0">
                <a:solidFill>
                  <a:schemeClr val="tx2">
                    <a:lumMod val="75000"/>
                  </a:schemeClr>
                </a:solidFill>
                <a:latin typeface="Times New Roman" panose="02020603050405020304" pitchFamily="18" charset="0"/>
                <a:cs typeface="Times New Roman" panose="02020603050405020304" pitchFamily="18" charset="0"/>
              </a:rPr>
              <a:t>Regulile și modalitățile de prelevare a planelor, produselor vegetale și altor obiecte transportate sau depozitate în funcție de mărimea lotului:</a:t>
            </a:r>
            <a:endParaRPr lang="en-US" sz="2000"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13" name="Dreptunghi 12">
            <a:extLst>
              <a:ext uri="{FF2B5EF4-FFF2-40B4-BE49-F238E27FC236}">
                <a16:creationId xmlns:a16="http://schemas.microsoft.com/office/drawing/2014/main" id="{CB797181-0DC5-1DEE-2428-515EC57FF8AC}"/>
              </a:ext>
            </a:extLst>
          </p:cNvPr>
          <p:cNvSpPr/>
          <p:nvPr/>
        </p:nvSpPr>
        <p:spPr>
          <a:xfrm>
            <a:off x="-856501" y="1405670"/>
            <a:ext cx="4127244" cy="2870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o-MD" sz="1200" dirty="0">
                <a:solidFill>
                  <a:schemeClr val="tx1"/>
                </a:solidFill>
                <a:latin typeface="Times New Roman" panose="02020603050405020304" pitchFamily="18" charset="0"/>
                <a:cs typeface="Times New Roman" panose="02020603050405020304" pitchFamily="18" charset="0"/>
              </a:rPr>
              <a:t>Cartofi în vrac:</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17" name="Dreptunghi 16">
            <a:extLst>
              <a:ext uri="{FF2B5EF4-FFF2-40B4-BE49-F238E27FC236}">
                <a16:creationId xmlns:a16="http://schemas.microsoft.com/office/drawing/2014/main" id="{67CEE225-A022-5361-94E6-52245F10C474}"/>
              </a:ext>
            </a:extLst>
          </p:cNvPr>
          <p:cNvSpPr/>
          <p:nvPr/>
        </p:nvSpPr>
        <p:spPr>
          <a:xfrm>
            <a:off x="77433" y="2681864"/>
            <a:ext cx="4127244" cy="2870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o-MD" sz="1200" dirty="0">
                <a:solidFill>
                  <a:schemeClr val="tx1"/>
                </a:solidFill>
                <a:latin typeface="Times New Roman" panose="02020603050405020304" pitchFamily="18" charset="0"/>
                <a:cs typeface="Times New Roman" panose="02020603050405020304" pitchFamily="18" charset="0"/>
              </a:rPr>
              <a:t>Cartofi ambalați în ambalaje de până la 50kg:</a:t>
            </a:r>
          </a:p>
        </p:txBody>
      </p:sp>
      <p:sp>
        <p:nvSpPr>
          <p:cNvPr id="23" name="Google Shape;206;p36">
            <a:extLst>
              <a:ext uri="{FF2B5EF4-FFF2-40B4-BE49-F238E27FC236}">
                <a16:creationId xmlns:a16="http://schemas.microsoft.com/office/drawing/2014/main" id="{9F756490-56B0-368F-8D67-4181A6A1FCDF}"/>
              </a:ext>
            </a:extLst>
          </p:cNvPr>
          <p:cNvSpPr txBox="1">
            <a:spLocks/>
          </p:cNvSpPr>
          <p:nvPr/>
        </p:nvSpPr>
        <p:spPr>
          <a:xfrm>
            <a:off x="2906073" y="978153"/>
            <a:ext cx="3331849" cy="337655"/>
          </a:xfrm>
          <a:prstGeom prst="rect">
            <a:avLst/>
          </a:prstGeom>
          <a:solidFill>
            <a:schemeClr val="lt2"/>
          </a:solid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400"/>
              <a:buFont typeface="Bebas Neue"/>
              <a:buNone/>
              <a:defRPr sz="2500" b="0" i="0" u="none" strike="noStrike" cap="none">
                <a:solidFill>
                  <a:schemeClr val="accent1"/>
                </a:solidFill>
                <a:latin typeface="Cormorant Garamond"/>
                <a:ea typeface="Cormorant Garamond"/>
                <a:cs typeface="Cormorant Garamond"/>
                <a:sym typeface="Cormorant Garamond"/>
              </a:defRPr>
            </a:lvl1pPr>
            <a:lvl2pPr marL="914400" marR="0" lvl="1"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0" indent="0" algn="ctr">
              <a:lnSpc>
                <a:spcPts val="1500"/>
              </a:lnSpc>
            </a:pPr>
            <a:r>
              <a:rPr lang="ro-MD" sz="1400" b="1" dirty="0">
                <a:latin typeface="Times New Roman" panose="02020603050405020304" pitchFamily="18" charset="0"/>
                <a:cs typeface="Times New Roman" panose="02020603050405020304" pitchFamily="18" charset="0"/>
              </a:rPr>
              <a:t>Tuberculi de cartof</a:t>
            </a:r>
            <a:endParaRPr lang="ro-MD" sz="1400" dirty="0">
              <a:latin typeface="Times New Roman" panose="02020603050405020304" pitchFamily="18" charset="0"/>
              <a:cs typeface="Times New Roman" panose="02020603050405020304" pitchFamily="18" charset="0"/>
            </a:endParaRPr>
          </a:p>
        </p:txBody>
      </p:sp>
      <p:graphicFrame>
        <p:nvGraphicFramePr>
          <p:cNvPr id="193" name="Tabel 192">
            <a:extLst>
              <a:ext uri="{FF2B5EF4-FFF2-40B4-BE49-F238E27FC236}">
                <a16:creationId xmlns:a16="http://schemas.microsoft.com/office/drawing/2014/main" id="{E27F2E4C-445A-0568-012F-17CCC314CCB6}"/>
              </a:ext>
            </a:extLst>
          </p:cNvPr>
          <p:cNvGraphicFramePr>
            <a:graphicFrameLocks noGrp="1"/>
          </p:cNvGraphicFramePr>
          <p:nvPr>
            <p:extLst>
              <p:ext uri="{D42A27DB-BD31-4B8C-83A1-F6EECF244321}">
                <p14:modId xmlns:p14="http://schemas.microsoft.com/office/powerpoint/2010/main" val="2661372059"/>
              </p:ext>
            </p:extLst>
          </p:nvPr>
        </p:nvGraphicFramePr>
        <p:xfrm>
          <a:off x="711197" y="1735956"/>
          <a:ext cx="3744277" cy="669292"/>
        </p:xfrm>
        <a:graphic>
          <a:graphicData uri="http://schemas.openxmlformats.org/drawingml/2006/table">
            <a:tbl>
              <a:tblPr firstRow="1" firstCol="1" bandRow="1">
                <a:tableStyleId>{6B7109E7-D7A0-4CD3-87B6-98BE609D3C38}</a:tableStyleId>
              </a:tblPr>
              <a:tblGrid>
                <a:gridCol w="1556389">
                  <a:extLst>
                    <a:ext uri="{9D8B030D-6E8A-4147-A177-3AD203B41FA5}">
                      <a16:colId xmlns:a16="http://schemas.microsoft.com/office/drawing/2014/main" val="353776282"/>
                    </a:ext>
                  </a:extLst>
                </a:gridCol>
                <a:gridCol w="2187888">
                  <a:extLst>
                    <a:ext uri="{9D8B030D-6E8A-4147-A177-3AD203B41FA5}">
                      <a16:colId xmlns:a16="http://schemas.microsoft.com/office/drawing/2014/main" val="2979146119"/>
                    </a:ext>
                  </a:extLst>
                </a:gridCol>
              </a:tblGrid>
              <a:tr h="0">
                <a:tc>
                  <a:txBody>
                    <a:bodyPr/>
                    <a:lstStyle/>
                    <a:p>
                      <a:pPr algn="just">
                        <a:lnSpc>
                          <a:spcPct val="107000"/>
                        </a:lnSpc>
                        <a:spcAft>
                          <a:spcPts val="800"/>
                        </a:spcAft>
                        <a:buNone/>
                      </a:pPr>
                      <a:r>
                        <a:rPr lang="ro-MD" sz="1100" kern="100">
                          <a:effectLst/>
                          <a:latin typeface="Times New Roman" panose="02020603050405020304" pitchFamily="18" charset="0"/>
                          <a:cs typeface="Times New Roman" panose="02020603050405020304" pitchFamily="18" charset="0"/>
                        </a:rPr>
                        <a:t>Mărimea lotului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ro-MD" sz="1100" kern="100" dirty="0">
                          <a:effectLst/>
                          <a:latin typeface="Times New Roman" panose="02020603050405020304" pitchFamily="18" charset="0"/>
                          <a:cs typeface="Times New Roman" panose="02020603050405020304" pitchFamily="18" charset="0"/>
                        </a:rPr>
                        <a:t>Numărul eșantioanelor</a:t>
                      </a:r>
                      <a:endParaRPr lang="en-US" sz="11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63011771"/>
                  </a:ext>
                </a:extLst>
              </a:tr>
              <a:tr h="0">
                <a:tc>
                  <a:txBody>
                    <a:bodyPr/>
                    <a:lstStyle/>
                    <a:p>
                      <a:pPr algn="just">
                        <a:lnSpc>
                          <a:spcPct val="107000"/>
                        </a:lnSpc>
                        <a:spcAft>
                          <a:spcPts val="800"/>
                        </a:spcAft>
                        <a:buNone/>
                      </a:pPr>
                      <a:r>
                        <a:rPr lang="ro-MD" sz="1100" kern="100" dirty="0">
                          <a:effectLst/>
                          <a:latin typeface="Times New Roman" panose="02020603050405020304" pitchFamily="18" charset="0"/>
                          <a:cs typeface="Times New Roman" panose="02020603050405020304" pitchFamily="18" charset="0"/>
                        </a:rPr>
                        <a:t>până la 100 kg</a:t>
                      </a:r>
                      <a:endParaRPr lang="en-US" sz="11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ro-MD" sz="1100" kern="100">
                          <a:effectLst/>
                          <a:latin typeface="Times New Roman" panose="02020603050405020304" pitchFamily="18" charset="0"/>
                          <a:cs typeface="Times New Roman" panose="02020603050405020304" pitchFamily="18" charset="0"/>
                        </a:rPr>
                        <a:t>cel puțin din 2 puncte</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52636345"/>
                  </a:ext>
                </a:extLst>
              </a:tr>
              <a:tr h="0">
                <a:tc>
                  <a:txBody>
                    <a:bodyPr/>
                    <a:lstStyle/>
                    <a:p>
                      <a:pPr algn="just">
                        <a:lnSpc>
                          <a:spcPct val="107000"/>
                        </a:lnSpc>
                        <a:spcAft>
                          <a:spcPts val="800"/>
                        </a:spcAft>
                        <a:buNone/>
                      </a:pPr>
                      <a:r>
                        <a:rPr lang="ro-MD" sz="1100" kern="100">
                          <a:effectLst/>
                          <a:latin typeface="Times New Roman" panose="02020603050405020304" pitchFamily="18" charset="0"/>
                          <a:cs typeface="Times New Roman" panose="02020603050405020304" pitchFamily="18" charset="0"/>
                        </a:rPr>
                        <a:t>101 – 1000 kg</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ro-MD" sz="1100" kern="100">
                          <a:effectLst/>
                          <a:latin typeface="Times New Roman" panose="02020603050405020304" pitchFamily="18" charset="0"/>
                          <a:cs typeface="Times New Roman" panose="02020603050405020304" pitchFamily="18" charset="0"/>
                        </a:rPr>
                        <a:t>cel puțin din 5 puncte</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31980457"/>
                  </a:ext>
                </a:extLst>
              </a:tr>
              <a:tr h="0">
                <a:tc>
                  <a:txBody>
                    <a:bodyPr/>
                    <a:lstStyle/>
                    <a:p>
                      <a:pPr algn="just">
                        <a:lnSpc>
                          <a:spcPct val="107000"/>
                        </a:lnSpc>
                        <a:spcAft>
                          <a:spcPts val="800"/>
                        </a:spcAft>
                        <a:buNone/>
                      </a:pPr>
                      <a:r>
                        <a:rPr lang="ro-MD" sz="1100" kern="100">
                          <a:effectLst/>
                          <a:latin typeface="Times New Roman" panose="02020603050405020304" pitchFamily="18" charset="0"/>
                          <a:cs typeface="Times New Roman" panose="02020603050405020304" pitchFamily="18" charset="0"/>
                        </a:rPr>
                        <a:t>peste  1000 kg</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ro-MD" sz="1100" kern="100" dirty="0">
                          <a:effectLst/>
                          <a:latin typeface="Times New Roman" panose="02020603050405020304" pitchFamily="18" charset="0"/>
                          <a:cs typeface="Times New Roman" panose="02020603050405020304" pitchFamily="18" charset="0"/>
                        </a:rPr>
                        <a:t>cel puțin din 10 puncte</a:t>
                      </a:r>
                      <a:endParaRPr lang="en-US" sz="11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21930586"/>
                  </a:ext>
                </a:extLst>
              </a:tr>
            </a:tbl>
          </a:graphicData>
        </a:graphic>
      </p:graphicFrame>
      <p:graphicFrame>
        <p:nvGraphicFramePr>
          <p:cNvPr id="194" name="Tabel 193">
            <a:extLst>
              <a:ext uri="{FF2B5EF4-FFF2-40B4-BE49-F238E27FC236}">
                <a16:creationId xmlns:a16="http://schemas.microsoft.com/office/drawing/2014/main" id="{157411BF-C2C4-50FA-9573-6AB272AD5639}"/>
              </a:ext>
            </a:extLst>
          </p:cNvPr>
          <p:cNvGraphicFramePr>
            <a:graphicFrameLocks noGrp="1"/>
          </p:cNvGraphicFramePr>
          <p:nvPr>
            <p:extLst>
              <p:ext uri="{D42A27DB-BD31-4B8C-83A1-F6EECF244321}">
                <p14:modId xmlns:p14="http://schemas.microsoft.com/office/powerpoint/2010/main" val="3590904971"/>
              </p:ext>
            </p:extLst>
          </p:nvPr>
        </p:nvGraphicFramePr>
        <p:xfrm>
          <a:off x="711197" y="2978381"/>
          <a:ext cx="7721600" cy="1207453"/>
        </p:xfrm>
        <a:graphic>
          <a:graphicData uri="http://schemas.openxmlformats.org/drawingml/2006/table">
            <a:tbl>
              <a:tblPr firstRow="1" firstCol="1" bandRow="1">
                <a:tableStyleId>{6B7109E7-D7A0-4CD3-87B6-98BE609D3C38}</a:tableStyleId>
              </a:tblPr>
              <a:tblGrid>
                <a:gridCol w="1544611">
                  <a:extLst>
                    <a:ext uri="{9D8B030D-6E8A-4147-A177-3AD203B41FA5}">
                      <a16:colId xmlns:a16="http://schemas.microsoft.com/office/drawing/2014/main" val="1008259077"/>
                    </a:ext>
                  </a:extLst>
                </a:gridCol>
                <a:gridCol w="6176989">
                  <a:extLst>
                    <a:ext uri="{9D8B030D-6E8A-4147-A177-3AD203B41FA5}">
                      <a16:colId xmlns:a16="http://schemas.microsoft.com/office/drawing/2014/main" val="1028763569"/>
                    </a:ext>
                  </a:extLst>
                </a:gridCol>
              </a:tblGrid>
              <a:tr h="61639">
                <a:tc>
                  <a:txBody>
                    <a:bodyPr/>
                    <a:lstStyle/>
                    <a:p>
                      <a:pPr algn="just">
                        <a:lnSpc>
                          <a:spcPct val="107000"/>
                        </a:lnSpc>
                        <a:spcAft>
                          <a:spcPts val="800"/>
                        </a:spcAft>
                        <a:buNone/>
                      </a:pPr>
                      <a:r>
                        <a:rPr lang="ro-MD" sz="1100" kern="100">
                          <a:effectLst/>
                          <a:latin typeface="Times New Roman" panose="02020603050405020304" pitchFamily="18" charset="0"/>
                          <a:cs typeface="Times New Roman" panose="02020603050405020304" pitchFamily="18" charset="0"/>
                        </a:rPr>
                        <a:t>Numărul ambalajelor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ro-MD" sz="1100" kern="100">
                          <a:effectLst/>
                          <a:latin typeface="Times New Roman" panose="02020603050405020304" pitchFamily="18" charset="0"/>
                          <a:cs typeface="Times New Roman" panose="02020603050405020304" pitchFamily="18" charset="0"/>
                        </a:rPr>
                        <a:t>Ambalajele din care se prelevă eșantioanele</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97569022"/>
                  </a:ext>
                </a:extLst>
              </a:tr>
              <a:tr h="126540">
                <a:tc>
                  <a:txBody>
                    <a:bodyPr/>
                    <a:lstStyle/>
                    <a:p>
                      <a:pPr algn="just">
                        <a:lnSpc>
                          <a:spcPct val="107000"/>
                        </a:lnSpc>
                        <a:spcAft>
                          <a:spcPts val="800"/>
                        </a:spcAft>
                        <a:buNone/>
                      </a:pPr>
                      <a:r>
                        <a:rPr lang="ro-MD" sz="1100" kern="100">
                          <a:effectLst/>
                          <a:latin typeface="Times New Roman" panose="02020603050405020304" pitchFamily="18" charset="0"/>
                          <a:cs typeface="Times New Roman" panose="02020603050405020304" pitchFamily="18" charset="0"/>
                        </a:rPr>
                        <a:t>până la 10</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ro-MD" sz="1100" kern="100">
                          <a:effectLst/>
                          <a:latin typeface="Times New Roman" panose="02020603050405020304" pitchFamily="18" charset="0"/>
                          <a:cs typeface="Times New Roman" panose="02020603050405020304" pitchFamily="18" charset="0"/>
                        </a:rPr>
                        <a:t>din fiecare ambalaj, din diferite straturi, se prelevă o cantitate de tuberculi minimă care să permită realizarea testelor</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21667436"/>
                  </a:ext>
                </a:extLst>
              </a:tr>
              <a:tr h="191441">
                <a:tc>
                  <a:txBody>
                    <a:bodyPr/>
                    <a:lstStyle/>
                    <a:p>
                      <a:pPr algn="just">
                        <a:lnSpc>
                          <a:spcPct val="107000"/>
                        </a:lnSpc>
                        <a:spcAft>
                          <a:spcPts val="800"/>
                        </a:spcAft>
                        <a:buNone/>
                      </a:pPr>
                      <a:r>
                        <a:rPr lang="ro-MD" sz="1100" kern="100">
                          <a:effectLst/>
                          <a:latin typeface="Times New Roman" panose="02020603050405020304" pitchFamily="18" charset="0"/>
                          <a:cs typeface="Times New Roman" panose="02020603050405020304" pitchFamily="18" charset="0"/>
                        </a:rPr>
                        <a:t>11 – 100</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ro-MD" sz="1100" kern="100" dirty="0">
                          <a:effectLst/>
                          <a:latin typeface="Times New Roman" panose="02020603050405020304" pitchFamily="18" charset="0"/>
                          <a:cs typeface="Times New Roman" panose="02020603050405020304" pitchFamily="18" charset="0"/>
                        </a:rPr>
                        <a:t>din 20% din ambalaje, dar nu mai puțin de 10 ambalaje alese din 5 puncte ale lotului, se prelevă din fiecare ambalaj, din diferite straturi, o cantitate de tuberculi minimă care să permită realizarea testelor</a:t>
                      </a:r>
                      <a:endParaRPr lang="en-US" sz="11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15985420"/>
                  </a:ext>
                </a:extLst>
              </a:tr>
              <a:tr h="191441">
                <a:tc>
                  <a:txBody>
                    <a:bodyPr/>
                    <a:lstStyle/>
                    <a:p>
                      <a:pPr algn="just">
                        <a:lnSpc>
                          <a:spcPct val="107000"/>
                        </a:lnSpc>
                        <a:spcAft>
                          <a:spcPts val="800"/>
                        </a:spcAft>
                        <a:buNone/>
                      </a:pPr>
                      <a:r>
                        <a:rPr lang="ro-MD" sz="1100" kern="100" dirty="0">
                          <a:effectLst/>
                          <a:latin typeface="Times New Roman" panose="02020603050405020304" pitchFamily="18" charset="0"/>
                          <a:cs typeface="Times New Roman" panose="02020603050405020304" pitchFamily="18" charset="0"/>
                        </a:rPr>
                        <a:t>peste 100</a:t>
                      </a:r>
                      <a:endParaRPr lang="en-US" sz="11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ro-MD" sz="1100" kern="100" dirty="0">
                          <a:effectLst/>
                          <a:latin typeface="Times New Roman" panose="02020603050405020304" pitchFamily="18" charset="0"/>
                          <a:cs typeface="Times New Roman" panose="02020603050405020304" pitchFamily="18" charset="0"/>
                        </a:rPr>
                        <a:t>din 10% din ambalaj, dar nu mai puțin de 20 de ambalaje alese din 10 puncte ale lotului, se prelevă din fiecare ambalaj, din diferite straturi, o cantitate de tuberculi minimă care să permită realizarea testelor</a:t>
                      </a:r>
                      <a:endParaRPr lang="en-US" sz="11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85541282"/>
                  </a:ext>
                </a:extLst>
              </a:tr>
            </a:tbl>
          </a:graphicData>
        </a:graphic>
      </p:graphicFrame>
      <p:sp>
        <p:nvSpPr>
          <p:cNvPr id="195" name="Dreptunghi 194">
            <a:extLst>
              <a:ext uri="{FF2B5EF4-FFF2-40B4-BE49-F238E27FC236}">
                <a16:creationId xmlns:a16="http://schemas.microsoft.com/office/drawing/2014/main" id="{5AF89BB1-5C1D-5DB4-2FD4-DF8E05AA7C69}"/>
              </a:ext>
            </a:extLst>
          </p:cNvPr>
          <p:cNvSpPr/>
          <p:nvPr/>
        </p:nvSpPr>
        <p:spPr>
          <a:xfrm>
            <a:off x="4994031" y="1692733"/>
            <a:ext cx="3509104" cy="80291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o-MD" sz="1200" dirty="0">
                <a:solidFill>
                  <a:schemeClr val="tx1"/>
                </a:solidFill>
                <a:latin typeface="Times New Roman" panose="02020603050405020304" pitchFamily="18" charset="0"/>
                <a:cs typeface="Times New Roman" panose="02020603050405020304" pitchFamily="18" charset="0"/>
              </a:rPr>
              <a:t>Eșantioanele vor fi prelevate din diferite straturi din lot, iar cantitatea totală de tuberculi prelevați va fi suficientă pentru realizarea testelor.</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204" name="Dreptunghi 203">
            <a:extLst>
              <a:ext uri="{FF2B5EF4-FFF2-40B4-BE49-F238E27FC236}">
                <a16:creationId xmlns:a16="http://schemas.microsoft.com/office/drawing/2014/main" id="{5AD9DB4E-389F-8BE0-9A00-D49A1DCCA7CA}"/>
              </a:ext>
            </a:extLst>
          </p:cNvPr>
          <p:cNvSpPr/>
          <p:nvPr/>
        </p:nvSpPr>
        <p:spPr>
          <a:xfrm>
            <a:off x="719012" y="4471904"/>
            <a:ext cx="7721600" cy="3423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o-MD" sz="1200" dirty="0">
                <a:solidFill>
                  <a:schemeClr val="tx1"/>
                </a:solidFill>
                <a:latin typeface="Times New Roman" panose="02020603050405020304" pitchFamily="18" charset="0"/>
                <a:cs typeface="Times New Roman" panose="02020603050405020304" pitchFamily="18" charset="0"/>
              </a:rPr>
              <a:t>Ambalaje mai mari de 50kg (de ex., saci tip big-bag) se vor preleva tuberculi din fiecare ambalaj, astfel încât să se obțină un număr minim de tuberculi necesar efectuării testelor.</a:t>
            </a:r>
          </a:p>
        </p:txBody>
      </p:sp>
    </p:spTree>
    <p:extLst>
      <p:ext uri="{BB962C8B-B14F-4D97-AF65-F5344CB8AC3E}">
        <p14:creationId xmlns:p14="http://schemas.microsoft.com/office/powerpoint/2010/main" val="24957383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5">
          <a:extLst>
            <a:ext uri="{FF2B5EF4-FFF2-40B4-BE49-F238E27FC236}">
              <a16:creationId xmlns:a16="http://schemas.microsoft.com/office/drawing/2014/main" id="{18F66D81-C74C-2A91-C3F2-06DA40D133E3}"/>
            </a:ext>
          </a:extLst>
        </p:cNvPr>
        <p:cNvGrpSpPr/>
        <p:nvPr/>
      </p:nvGrpSpPr>
      <p:grpSpPr>
        <a:xfrm>
          <a:off x="0" y="0"/>
          <a:ext cx="0" cy="0"/>
          <a:chOff x="0" y="0"/>
          <a:chExt cx="0" cy="0"/>
        </a:xfrm>
      </p:grpSpPr>
      <p:sp>
        <p:nvSpPr>
          <p:cNvPr id="199" name="Google Shape;199;p36">
            <a:extLst>
              <a:ext uri="{FF2B5EF4-FFF2-40B4-BE49-F238E27FC236}">
                <a16:creationId xmlns:a16="http://schemas.microsoft.com/office/drawing/2014/main" id="{0F7CCBC8-99CD-6B9C-0BCA-792E57ADD550}"/>
              </a:ext>
            </a:extLst>
          </p:cNvPr>
          <p:cNvSpPr txBox="1">
            <a:spLocks noGrp="1"/>
          </p:cNvSpPr>
          <p:nvPr>
            <p:ph type="title"/>
          </p:nvPr>
        </p:nvSpPr>
        <p:spPr>
          <a:xfrm>
            <a:off x="175261" y="139344"/>
            <a:ext cx="8801100" cy="736956"/>
          </a:xfrm>
          <a:prstGeom prst="rect">
            <a:avLst/>
          </a:prstGeom>
        </p:spPr>
        <p:txBody>
          <a:bodyPr spcFirstLastPara="1" wrap="square" lIns="91425" tIns="91425" rIns="91425" bIns="91425" anchor="t" anchorCtr="0">
            <a:noAutofit/>
          </a:bodyPr>
          <a:lstStyle/>
          <a:p>
            <a:pPr algn="ctr"/>
            <a:r>
              <a:rPr lang="pt-BR" sz="2000" b="1" noProof="0" dirty="0">
                <a:solidFill>
                  <a:schemeClr val="tx2">
                    <a:lumMod val="75000"/>
                  </a:schemeClr>
                </a:solidFill>
                <a:latin typeface="Times New Roman" panose="02020603050405020304" pitchFamily="18" charset="0"/>
                <a:cs typeface="Times New Roman" panose="02020603050405020304" pitchFamily="18" charset="0"/>
              </a:rPr>
              <a:t>Prelevarea probelor de sol pentru determinarea organismelor dăunătoare</a:t>
            </a:r>
            <a:endParaRPr lang="en-US" sz="2000"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195" name="Dreptunghi 194">
            <a:extLst>
              <a:ext uri="{FF2B5EF4-FFF2-40B4-BE49-F238E27FC236}">
                <a16:creationId xmlns:a16="http://schemas.microsoft.com/office/drawing/2014/main" id="{C74DEC40-FA98-4A2A-4378-B35781C20CF2}"/>
              </a:ext>
            </a:extLst>
          </p:cNvPr>
          <p:cNvSpPr/>
          <p:nvPr/>
        </p:nvSpPr>
        <p:spPr>
          <a:xfrm>
            <a:off x="346236" y="752196"/>
            <a:ext cx="5326378" cy="413766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358775" algn="just"/>
            <a:r>
              <a:rPr lang="ro-MD" sz="1200" dirty="0">
                <a:solidFill>
                  <a:schemeClr val="tx1"/>
                </a:solidFill>
                <a:latin typeface="Times New Roman" panose="02020603050405020304" pitchFamily="18" charset="0"/>
                <a:cs typeface="Times New Roman" panose="02020603050405020304" pitchFamily="18" charset="0"/>
              </a:rPr>
              <a:t>Suprafața ce este reprezentată de o probă:</a:t>
            </a:r>
          </a:p>
          <a:p>
            <a:pPr marL="620713" indent="-171450" algn="just">
              <a:buFont typeface="Wingdings" panose="05000000000000000000" pitchFamily="2" charset="2"/>
              <a:buChar char="q"/>
            </a:pPr>
            <a:r>
              <a:rPr lang="ro-MD" sz="1200" dirty="0">
                <a:solidFill>
                  <a:schemeClr val="tx1"/>
                </a:solidFill>
                <a:latin typeface="Times New Roman" panose="02020603050405020304" pitchFamily="18" charset="0"/>
                <a:cs typeface="Times New Roman" panose="02020603050405020304" pitchFamily="18" charset="0"/>
              </a:rPr>
              <a:t>O probă trebuie să reprezinte maximum 1hectar de teren omogen (aceeași cultură, tip de sol, stare fitosanitară).</a:t>
            </a:r>
          </a:p>
          <a:p>
            <a:pPr marL="620713" indent="-171450" algn="just">
              <a:buFont typeface="Wingdings" panose="05000000000000000000" pitchFamily="2" charset="2"/>
              <a:buChar char="q"/>
            </a:pPr>
            <a:r>
              <a:rPr lang="ro-MD" sz="1200" dirty="0">
                <a:solidFill>
                  <a:schemeClr val="tx1"/>
                </a:solidFill>
                <a:latin typeface="Times New Roman" panose="02020603050405020304" pitchFamily="18" charset="0"/>
                <a:cs typeface="Times New Roman" panose="02020603050405020304" pitchFamily="18" charset="0"/>
              </a:rPr>
              <a:t>Dacă suprafața este mai mare sau neuniformă (diferențe de umiditate, textură, plante diferite etc.), se colectează probe separate.</a:t>
            </a:r>
          </a:p>
          <a:p>
            <a:pPr marL="620713" indent="-171450" algn="just">
              <a:buFont typeface="Wingdings" panose="05000000000000000000" pitchFamily="2" charset="2"/>
              <a:buChar char="q"/>
            </a:pPr>
            <a:r>
              <a:rPr lang="ro-MD" sz="1200" dirty="0">
                <a:solidFill>
                  <a:schemeClr val="tx1"/>
                </a:solidFill>
                <a:latin typeface="Times New Roman" panose="02020603050405020304" pitchFamily="18" charset="0"/>
                <a:cs typeface="Times New Roman" panose="02020603050405020304" pitchFamily="18" charset="0"/>
              </a:rPr>
              <a:t>Se prelevă 10–20 puncte pe hectar (distribuite uniform în zig-zag pe parcelă).</a:t>
            </a:r>
          </a:p>
          <a:p>
            <a:pPr marL="620713" indent="-171450" algn="just">
              <a:buFont typeface="Wingdings" panose="05000000000000000000" pitchFamily="2" charset="2"/>
              <a:buChar char="q"/>
            </a:pPr>
            <a:r>
              <a:rPr lang="ro-MD" sz="1200" dirty="0">
                <a:solidFill>
                  <a:schemeClr val="tx1"/>
                </a:solidFill>
                <a:latin typeface="Times New Roman" panose="02020603050405020304" pitchFamily="18" charset="0"/>
                <a:cs typeface="Times New Roman" panose="02020603050405020304" pitchFamily="18" charset="0"/>
              </a:rPr>
              <a:t>În plantații pomicole sau viticole – 1–2 puncte la fiecare 4–5 pomi/butuci, în jurul rădăcinilor.</a:t>
            </a:r>
          </a:p>
          <a:p>
            <a:pPr marL="620713" indent="-171450" algn="just">
              <a:buFont typeface="Wingdings" panose="05000000000000000000" pitchFamily="2" charset="2"/>
              <a:buChar char="q"/>
            </a:pPr>
            <a:r>
              <a:rPr lang="ro-MD" sz="1200" dirty="0">
                <a:solidFill>
                  <a:schemeClr val="tx1"/>
                </a:solidFill>
                <a:latin typeface="Times New Roman" panose="02020603050405020304" pitchFamily="18" charset="0"/>
                <a:cs typeface="Times New Roman" panose="02020603050405020304" pitchFamily="18" charset="0"/>
              </a:rPr>
              <a:t>În solarii, sere sau spații mici – 5–10 puncte pentru fiecare 500 m².</a:t>
            </a:r>
          </a:p>
          <a:p>
            <a:pPr marL="449263" algn="just"/>
            <a:endParaRPr lang="ro-MD" sz="1200" dirty="0">
              <a:solidFill>
                <a:schemeClr val="tx1"/>
              </a:solidFill>
              <a:latin typeface="Times New Roman" panose="02020603050405020304" pitchFamily="18" charset="0"/>
              <a:cs typeface="Times New Roman" panose="02020603050405020304" pitchFamily="18" charset="0"/>
            </a:endParaRPr>
          </a:p>
          <a:p>
            <a:pPr indent="358775" algn="just"/>
            <a:r>
              <a:rPr lang="ro-MD" sz="1200" dirty="0">
                <a:solidFill>
                  <a:schemeClr val="tx1"/>
                </a:solidFill>
                <a:latin typeface="Times New Roman" panose="02020603050405020304" pitchFamily="18" charset="0"/>
                <a:cs typeface="Times New Roman" panose="02020603050405020304" pitchFamily="18" charset="0"/>
              </a:rPr>
              <a:t>Adâncimea de prelevare în dependență de cultură:</a:t>
            </a:r>
          </a:p>
          <a:p>
            <a:pPr marL="620713" indent="-171450" algn="just">
              <a:buFont typeface="Wingdings" panose="05000000000000000000" pitchFamily="2" charset="2"/>
              <a:buChar char="q"/>
            </a:pPr>
            <a:r>
              <a:rPr lang="ro-MD" sz="1200" dirty="0">
                <a:solidFill>
                  <a:schemeClr val="tx1"/>
                </a:solidFill>
                <a:latin typeface="Times New Roman" panose="02020603050405020304" pitchFamily="18" charset="0"/>
                <a:cs typeface="Times New Roman" panose="02020603050405020304" pitchFamily="18" charset="0"/>
              </a:rPr>
              <a:t>Cultură anuală (legume, cereale, căpșun) 0–20 cm;</a:t>
            </a:r>
          </a:p>
          <a:p>
            <a:pPr marL="620713" indent="-171450" algn="just">
              <a:buFont typeface="Wingdings" panose="05000000000000000000" pitchFamily="2" charset="2"/>
              <a:buChar char="q"/>
            </a:pPr>
            <a:r>
              <a:rPr lang="ro-MD" sz="1200" dirty="0">
                <a:solidFill>
                  <a:schemeClr val="tx1"/>
                </a:solidFill>
                <a:latin typeface="Times New Roman" panose="02020603050405020304" pitchFamily="18" charset="0"/>
                <a:cs typeface="Times New Roman" panose="02020603050405020304" pitchFamily="18" charset="0"/>
              </a:rPr>
              <a:t>Cultură perenă (pomi, arbuști, viță-de-vie) 0–40 cm;</a:t>
            </a:r>
          </a:p>
          <a:p>
            <a:pPr marL="620713" indent="-171450" algn="just">
              <a:buFont typeface="Wingdings" panose="05000000000000000000" pitchFamily="2" charset="2"/>
              <a:buChar char="q"/>
            </a:pPr>
            <a:r>
              <a:rPr lang="ro-MD" sz="1200" dirty="0">
                <a:solidFill>
                  <a:schemeClr val="tx1"/>
                </a:solidFill>
                <a:latin typeface="Times New Roman" panose="02020603050405020304" pitchFamily="18" charset="0"/>
                <a:cs typeface="Times New Roman" panose="02020603050405020304" pitchFamily="18" charset="0"/>
              </a:rPr>
              <a:t>Sol infectat suspect (analiză specială) 0–60 cm (în straturi de 20 cm).</a:t>
            </a:r>
          </a:p>
          <a:p>
            <a:pPr marL="449263" algn="just"/>
            <a:endParaRPr lang="ro-MD" sz="1200" dirty="0">
              <a:solidFill>
                <a:schemeClr val="tx1"/>
              </a:solidFill>
              <a:latin typeface="Times New Roman" panose="02020603050405020304" pitchFamily="18" charset="0"/>
              <a:cs typeface="Times New Roman" panose="02020603050405020304" pitchFamily="18" charset="0"/>
            </a:endParaRPr>
          </a:p>
          <a:p>
            <a:pPr indent="358775" algn="just"/>
            <a:r>
              <a:rPr lang="ro-MD" sz="1200" dirty="0">
                <a:solidFill>
                  <a:schemeClr val="tx1"/>
                </a:solidFill>
                <a:latin typeface="Times New Roman" panose="02020603050405020304" pitchFamily="18" charset="0"/>
                <a:cs typeface="Times New Roman" panose="02020603050405020304" pitchFamily="18" charset="0"/>
              </a:rPr>
              <a:t>Cantitatea probei:</a:t>
            </a:r>
          </a:p>
          <a:p>
            <a:pPr marL="625475" indent="-171450" algn="just">
              <a:buFont typeface="Wingdings" panose="05000000000000000000" pitchFamily="2" charset="2"/>
              <a:buChar char="q"/>
            </a:pPr>
            <a:r>
              <a:rPr lang="ro-MD" sz="1200" dirty="0">
                <a:solidFill>
                  <a:schemeClr val="tx1"/>
                </a:solidFill>
                <a:latin typeface="Times New Roman" panose="02020603050405020304" pitchFamily="18" charset="0"/>
                <a:cs typeface="Times New Roman" panose="02020603050405020304" pitchFamily="18" charset="0"/>
              </a:rPr>
              <a:t>Din fiecare punct se prelevă aprox. 200–300 g de sol;</a:t>
            </a:r>
          </a:p>
          <a:p>
            <a:pPr marL="625475" indent="-171450" algn="just">
              <a:buFont typeface="Wingdings" panose="05000000000000000000" pitchFamily="2" charset="2"/>
              <a:buChar char="q"/>
            </a:pPr>
            <a:r>
              <a:rPr lang="ro-MD" sz="1200" dirty="0">
                <a:solidFill>
                  <a:schemeClr val="tx1"/>
                </a:solidFill>
                <a:latin typeface="Times New Roman" panose="02020603050405020304" pitchFamily="18" charset="0"/>
                <a:cs typeface="Times New Roman" panose="02020603050405020304" pitchFamily="18" charset="0"/>
              </a:rPr>
              <a:t>Toate porțiunile se amestecă bine, obținându-se o probă omogenă de cca 1–1,5 kg;</a:t>
            </a:r>
          </a:p>
          <a:p>
            <a:pPr marL="625475" indent="-171450" algn="just">
              <a:buFont typeface="Wingdings" panose="05000000000000000000" pitchFamily="2" charset="2"/>
              <a:buChar char="q"/>
            </a:pPr>
            <a:r>
              <a:rPr lang="ro-MD" sz="1200" dirty="0">
                <a:solidFill>
                  <a:schemeClr val="tx1"/>
                </a:solidFill>
                <a:latin typeface="Times New Roman" panose="02020603050405020304" pitchFamily="18" charset="0"/>
                <a:cs typeface="Times New Roman" panose="02020603050405020304" pitchFamily="18" charset="0"/>
              </a:rPr>
              <a:t>Pentru analize speciale (mai multe tipuri de determinări) se pot preleva 2–3 kg.</a:t>
            </a:r>
          </a:p>
        </p:txBody>
      </p:sp>
      <p:pic>
        <p:nvPicPr>
          <p:cNvPr id="3" name="Imagine 2">
            <a:extLst>
              <a:ext uri="{FF2B5EF4-FFF2-40B4-BE49-F238E27FC236}">
                <a16:creationId xmlns:a16="http://schemas.microsoft.com/office/drawing/2014/main" id="{3B58D79E-1C2A-8C78-F8B4-CA15D885823E}"/>
              </a:ext>
            </a:extLst>
          </p:cNvPr>
          <p:cNvPicPr>
            <a:picLocks noChangeAspect="1"/>
          </p:cNvPicPr>
          <p:nvPr/>
        </p:nvPicPr>
        <p:blipFill>
          <a:blip r:embed="rId3"/>
          <a:stretch>
            <a:fillRect/>
          </a:stretch>
        </p:blipFill>
        <p:spPr>
          <a:xfrm>
            <a:off x="5843588" y="752196"/>
            <a:ext cx="3188970" cy="4251960"/>
          </a:xfrm>
          <a:prstGeom prst="rect">
            <a:avLst/>
          </a:prstGeom>
        </p:spPr>
      </p:pic>
      <p:sp>
        <p:nvSpPr>
          <p:cNvPr id="4" name="Shape 2">
            <a:extLst>
              <a:ext uri="{FF2B5EF4-FFF2-40B4-BE49-F238E27FC236}">
                <a16:creationId xmlns:a16="http://schemas.microsoft.com/office/drawing/2014/main" id="{DC9023CD-81B1-FBC2-F2B0-4E7A316F52B2}"/>
              </a:ext>
            </a:extLst>
          </p:cNvPr>
          <p:cNvSpPr/>
          <p:nvPr/>
        </p:nvSpPr>
        <p:spPr>
          <a:xfrm>
            <a:off x="552450" y="787400"/>
            <a:ext cx="133350" cy="177800"/>
          </a:xfrm>
          <a:custGeom>
            <a:avLst/>
            <a:gdLst/>
            <a:ahLst/>
            <a:cxnLst/>
            <a:rect l="l" t="t" r="r" b="b"/>
            <a:pathLst>
              <a:path w="133350" h="177800">
                <a:moveTo>
                  <a:pt x="0" y="65494"/>
                </a:moveTo>
                <a:cubicBezTo>
                  <a:pt x="0" y="29309"/>
                  <a:pt x="29865" y="0"/>
                  <a:pt x="66675" y="0"/>
                </a:cubicBezTo>
                <a:cubicBezTo>
                  <a:pt x="103485" y="0"/>
                  <a:pt x="133350" y="29309"/>
                  <a:pt x="133350" y="65494"/>
                </a:cubicBezTo>
                <a:cubicBezTo>
                  <a:pt x="133350" y="106923"/>
                  <a:pt x="91609" y="156582"/>
                  <a:pt x="74176" y="175508"/>
                </a:cubicBezTo>
                <a:cubicBezTo>
                  <a:pt x="70078" y="179953"/>
                  <a:pt x="63237" y="179953"/>
                  <a:pt x="59139" y="175508"/>
                </a:cubicBezTo>
                <a:cubicBezTo>
                  <a:pt x="41707" y="156582"/>
                  <a:pt x="-35" y="106923"/>
                  <a:pt x="-35" y="65494"/>
                </a:cubicBezTo>
                <a:close/>
                <a:moveTo>
                  <a:pt x="66675" y="88900"/>
                </a:moveTo>
                <a:cubicBezTo>
                  <a:pt x="78941" y="88900"/>
                  <a:pt x="88900" y="78941"/>
                  <a:pt x="88900" y="66675"/>
                </a:cubicBezTo>
                <a:cubicBezTo>
                  <a:pt x="88900" y="54409"/>
                  <a:pt x="78941" y="44450"/>
                  <a:pt x="66675" y="44450"/>
                </a:cubicBezTo>
                <a:cubicBezTo>
                  <a:pt x="54409" y="44450"/>
                  <a:pt x="44450" y="54409"/>
                  <a:pt x="44450" y="66675"/>
                </a:cubicBezTo>
                <a:cubicBezTo>
                  <a:pt x="44450" y="78941"/>
                  <a:pt x="54409" y="88900"/>
                  <a:pt x="66675" y="88900"/>
                </a:cubicBezTo>
                <a:close/>
              </a:path>
            </a:pathLst>
          </a:custGeom>
          <a:solidFill>
            <a:srgbClr val="4A8C4F"/>
          </a:solidFill>
          <a:ln/>
        </p:spPr>
        <p:txBody>
          <a:bodyPr/>
          <a:lstStyle/>
          <a:p>
            <a:endParaRPr lang="en-US" dirty="0"/>
          </a:p>
        </p:txBody>
      </p:sp>
      <p:sp>
        <p:nvSpPr>
          <p:cNvPr id="5" name="Shape 4">
            <a:extLst>
              <a:ext uri="{FF2B5EF4-FFF2-40B4-BE49-F238E27FC236}">
                <a16:creationId xmlns:a16="http://schemas.microsoft.com/office/drawing/2014/main" id="{9F326852-8F23-DD7A-E1A9-E2514C595494}"/>
              </a:ext>
            </a:extLst>
          </p:cNvPr>
          <p:cNvSpPr/>
          <p:nvPr/>
        </p:nvSpPr>
        <p:spPr>
          <a:xfrm>
            <a:off x="584835" y="2781834"/>
            <a:ext cx="123190" cy="177800"/>
          </a:xfrm>
          <a:custGeom>
            <a:avLst/>
            <a:gdLst/>
            <a:ahLst/>
            <a:cxnLst/>
            <a:rect l="l" t="t" r="r" b="b"/>
            <a:pathLst>
              <a:path w="88900" h="177800">
                <a:moveTo>
                  <a:pt x="0" y="5556"/>
                </a:moveTo>
                <a:cubicBezTo>
                  <a:pt x="0" y="-3646"/>
                  <a:pt x="7466" y="-11112"/>
                  <a:pt x="16669" y="-11112"/>
                </a:cubicBezTo>
                <a:lnTo>
                  <a:pt x="72231" y="-11112"/>
                </a:lnTo>
                <a:cubicBezTo>
                  <a:pt x="81434" y="-11112"/>
                  <a:pt x="88900" y="-3646"/>
                  <a:pt x="88900" y="5556"/>
                </a:cubicBezTo>
                <a:lnTo>
                  <a:pt x="88900" y="13891"/>
                </a:lnTo>
                <a:lnTo>
                  <a:pt x="52784" y="13891"/>
                </a:lnTo>
                <a:cubicBezTo>
                  <a:pt x="48166" y="13891"/>
                  <a:pt x="44450" y="17606"/>
                  <a:pt x="44450" y="22225"/>
                </a:cubicBezTo>
                <a:cubicBezTo>
                  <a:pt x="44450" y="26844"/>
                  <a:pt x="48166" y="30559"/>
                  <a:pt x="52784" y="30559"/>
                </a:cubicBezTo>
                <a:lnTo>
                  <a:pt x="88900" y="30559"/>
                </a:lnTo>
                <a:lnTo>
                  <a:pt x="88900" y="47228"/>
                </a:lnTo>
                <a:lnTo>
                  <a:pt x="63897" y="47228"/>
                </a:lnTo>
                <a:cubicBezTo>
                  <a:pt x="59278" y="47228"/>
                  <a:pt x="55563" y="50944"/>
                  <a:pt x="55563" y="55563"/>
                </a:cubicBezTo>
                <a:cubicBezTo>
                  <a:pt x="55563" y="60181"/>
                  <a:pt x="59278" y="63897"/>
                  <a:pt x="63897" y="63897"/>
                </a:cubicBezTo>
                <a:lnTo>
                  <a:pt x="88900" y="63897"/>
                </a:lnTo>
                <a:lnTo>
                  <a:pt x="88900" y="80566"/>
                </a:lnTo>
                <a:lnTo>
                  <a:pt x="52784" y="80566"/>
                </a:lnTo>
                <a:cubicBezTo>
                  <a:pt x="48166" y="80566"/>
                  <a:pt x="44450" y="84281"/>
                  <a:pt x="44450" y="88900"/>
                </a:cubicBezTo>
                <a:cubicBezTo>
                  <a:pt x="44450" y="93519"/>
                  <a:pt x="48166" y="97234"/>
                  <a:pt x="52784" y="97234"/>
                </a:cubicBezTo>
                <a:lnTo>
                  <a:pt x="88900" y="97234"/>
                </a:lnTo>
                <a:lnTo>
                  <a:pt x="88900" y="113903"/>
                </a:lnTo>
                <a:lnTo>
                  <a:pt x="63897" y="113903"/>
                </a:lnTo>
                <a:cubicBezTo>
                  <a:pt x="59278" y="113903"/>
                  <a:pt x="55563" y="117619"/>
                  <a:pt x="55563" y="122238"/>
                </a:cubicBezTo>
                <a:cubicBezTo>
                  <a:pt x="55563" y="126856"/>
                  <a:pt x="59278" y="130572"/>
                  <a:pt x="63897" y="130572"/>
                </a:cubicBezTo>
                <a:lnTo>
                  <a:pt x="88900" y="130572"/>
                </a:lnTo>
                <a:lnTo>
                  <a:pt x="88900" y="147241"/>
                </a:lnTo>
                <a:lnTo>
                  <a:pt x="52784" y="147241"/>
                </a:lnTo>
                <a:cubicBezTo>
                  <a:pt x="48166" y="147241"/>
                  <a:pt x="44450" y="150956"/>
                  <a:pt x="44450" y="155575"/>
                </a:cubicBezTo>
                <a:cubicBezTo>
                  <a:pt x="44450" y="160194"/>
                  <a:pt x="48166" y="163909"/>
                  <a:pt x="52784" y="163909"/>
                </a:cubicBezTo>
                <a:lnTo>
                  <a:pt x="88900" y="163909"/>
                </a:lnTo>
                <a:lnTo>
                  <a:pt x="88900" y="172244"/>
                </a:lnTo>
                <a:cubicBezTo>
                  <a:pt x="88900" y="181446"/>
                  <a:pt x="81434" y="188913"/>
                  <a:pt x="72231" y="188913"/>
                </a:cubicBezTo>
                <a:lnTo>
                  <a:pt x="16669" y="188913"/>
                </a:lnTo>
                <a:cubicBezTo>
                  <a:pt x="7466" y="188913"/>
                  <a:pt x="0" y="181446"/>
                  <a:pt x="0" y="172244"/>
                </a:cubicBezTo>
                <a:lnTo>
                  <a:pt x="0" y="5556"/>
                </a:lnTo>
                <a:close/>
              </a:path>
            </a:pathLst>
          </a:custGeom>
          <a:solidFill>
            <a:srgbClr val="4A8C4F"/>
          </a:solidFill>
          <a:ln/>
        </p:spPr>
      </p:sp>
      <p:sp>
        <p:nvSpPr>
          <p:cNvPr id="6" name="Shape 6">
            <a:extLst>
              <a:ext uri="{FF2B5EF4-FFF2-40B4-BE49-F238E27FC236}">
                <a16:creationId xmlns:a16="http://schemas.microsoft.com/office/drawing/2014/main" id="{685BDA68-F6E9-66E1-6BEE-132FB0BBB6E7}"/>
              </a:ext>
            </a:extLst>
          </p:cNvPr>
          <p:cNvSpPr/>
          <p:nvPr/>
        </p:nvSpPr>
        <p:spPr>
          <a:xfrm>
            <a:off x="530225" y="3709646"/>
            <a:ext cx="177800" cy="177800"/>
          </a:xfrm>
          <a:custGeom>
            <a:avLst/>
            <a:gdLst/>
            <a:ahLst/>
            <a:cxnLst/>
            <a:rect l="l" t="t" r="r" b="b"/>
            <a:pathLst>
              <a:path w="177800" h="177800">
                <a:moveTo>
                  <a:pt x="77788" y="33337"/>
                </a:moveTo>
                <a:cubicBezTo>
                  <a:pt x="77788" y="27204"/>
                  <a:pt x="82767" y="22225"/>
                  <a:pt x="88900" y="22225"/>
                </a:cubicBezTo>
                <a:cubicBezTo>
                  <a:pt x="95033" y="22225"/>
                  <a:pt x="100013" y="27204"/>
                  <a:pt x="100013" y="33337"/>
                </a:cubicBezTo>
                <a:cubicBezTo>
                  <a:pt x="100013" y="39471"/>
                  <a:pt x="95033" y="44450"/>
                  <a:pt x="88900" y="44450"/>
                </a:cubicBezTo>
                <a:cubicBezTo>
                  <a:pt x="82767" y="44450"/>
                  <a:pt x="77788" y="39471"/>
                  <a:pt x="77788" y="33337"/>
                </a:cubicBezTo>
                <a:close/>
                <a:moveTo>
                  <a:pt x="120328" y="44450"/>
                </a:moveTo>
                <a:cubicBezTo>
                  <a:pt x="121543" y="40977"/>
                  <a:pt x="122238" y="37227"/>
                  <a:pt x="122238" y="33337"/>
                </a:cubicBezTo>
                <a:cubicBezTo>
                  <a:pt x="122238" y="14932"/>
                  <a:pt x="107305" y="0"/>
                  <a:pt x="88900" y="0"/>
                </a:cubicBezTo>
                <a:cubicBezTo>
                  <a:pt x="70495" y="0"/>
                  <a:pt x="55563" y="14932"/>
                  <a:pt x="55563" y="33337"/>
                </a:cubicBezTo>
                <a:cubicBezTo>
                  <a:pt x="55563" y="37227"/>
                  <a:pt x="56222" y="40977"/>
                  <a:pt x="57472" y="44450"/>
                </a:cubicBezTo>
                <a:lnTo>
                  <a:pt x="49902" y="44450"/>
                </a:lnTo>
                <a:cubicBezTo>
                  <a:pt x="40074" y="44450"/>
                  <a:pt x="31428" y="50874"/>
                  <a:pt x="28615" y="60285"/>
                </a:cubicBezTo>
                <a:lnTo>
                  <a:pt x="833" y="152866"/>
                </a:lnTo>
                <a:cubicBezTo>
                  <a:pt x="278" y="154672"/>
                  <a:pt x="0" y="156547"/>
                  <a:pt x="0" y="158423"/>
                </a:cubicBezTo>
                <a:cubicBezTo>
                  <a:pt x="0" y="169118"/>
                  <a:pt x="8682" y="177800"/>
                  <a:pt x="19377" y="177800"/>
                </a:cubicBezTo>
                <a:lnTo>
                  <a:pt x="158423" y="177800"/>
                </a:lnTo>
                <a:cubicBezTo>
                  <a:pt x="169118" y="177800"/>
                  <a:pt x="177800" y="169118"/>
                  <a:pt x="177800" y="158423"/>
                </a:cubicBezTo>
                <a:cubicBezTo>
                  <a:pt x="177800" y="156547"/>
                  <a:pt x="177522" y="154672"/>
                  <a:pt x="176967" y="152866"/>
                </a:cubicBezTo>
                <a:lnTo>
                  <a:pt x="149185" y="60320"/>
                </a:lnTo>
                <a:cubicBezTo>
                  <a:pt x="146372" y="50909"/>
                  <a:pt x="137726" y="44485"/>
                  <a:pt x="127898" y="44485"/>
                </a:cubicBezTo>
                <a:lnTo>
                  <a:pt x="120328" y="44485"/>
                </a:lnTo>
                <a:close/>
              </a:path>
            </a:pathLst>
          </a:custGeom>
          <a:solidFill>
            <a:srgbClr val="4A8C4F"/>
          </a:solidFill>
          <a:ln/>
        </p:spPr>
      </p:sp>
    </p:spTree>
    <p:extLst>
      <p:ext uri="{BB962C8B-B14F-4D97-AF65-F5344CB8AC3E}">
        <p14:creationId xmlns:p14="http://schemas.microsoft.com/office/powerpoint/2010/main" val="3627751809"/>
      </p:ext>
    </p:extLst>
  </p:cSld>
  <p:clrMapOvr>
    <a:masterClrMapping/>
  </p:clrMapOvr>
</p:sld>
</file>

<file path=ppt/theme/theme1.xml><?xml version="1.0" encoding="utf-8"?>
<a:theme xmlns:a="http://schemas.openxmlformats.org/drawingml/2006/main" name="Happy Soil Conservation Day! by Slidesgo">
  <a:themeElements>
    <a:clrScheme name="Simple Light">
      <a:dk1>
        <a:srgbClr val="362A1B"/>
      </a:dk1>
      <a:lt1>
        <a:srgbClr val="EEF0EA"/>
      </a:lt1>
      <a:dk2>
        <a:srgbClr val="2D3C1F"/>
      </a:dk2>
      <a:lt2>
        <a:srgbClr val="727C57"/>
      </a:lt2>
      <a:accent1>
        <a:srgbClr val="FFFFFF"/>
      </a:accent1>
      <a:accent2>
        <a:srgbClr val="CEBA9F"/>
      </a:accent2>
      <a:accent3>
        <a:srgbClr val="66523A"/>
      </a:accent3>
      <a:accent4>
        <a:srgbClr val="795030"/>
      </a:accent4>
      <a:accent5>
        <a:srgbClr val="A25430"/>
      </a:accent5>
      <a:accent6>
        <a:srgbClr val="FFFFFF"/>
      </a:accent6>
      <a:hlink>
        <a:srgbClr val="362A1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4645</TotalTime>
  <Words>3104</Words>
  <Application>Microsoft Office PowerPoint</Application>
  <PresentationFormat>Expunere pe ecran (16:9)</PresentationFormat>
  <Paragraphs>275</Paragraphs>
  <Slides>17</Slides>
  <Notes>17</Notes>
  <HiddenSlides>0</HiddenSlides>
  <MMClips>0</MMClips>
  <ScaleCrop>false</ScaleCrop>
  <HeadingPairs>
    <vt:vector size="6" baseType="variant">
      <vt:variant>
        <vt:lpstr>Fonturi utilizate</vt:lpstr>
      </vt:variant>
      <vt:variant>
        <vt:i4>11</vt:i4>
      </vt:variant>
      <vt:variant>
        <vt:lpstr>Temă</vt:lpstr>
      </vt:variant>
      <vt:variant>
        <vt:i4>1</vt:i4>
      </vt:variant>
      <vt:variant>
        <vt:lpstr>Titluri diapozitive</vt:lpstr>
      </vt:variant>
      <vt:variant>
        <vt:i4>17</vt:i4>
      </vt:variant>
    </vt:vector>
  </HeadingPairs>
  <TitlesOfParts>
    <vt:vector size="29" baseType="lpstr">
      <vt:lpstr>Arial</vt:lpstr>
      <vt:lpstr>Actor</vt:lpstr>
      <vt:lpstr>Cabin</vt:lpstr>
      <vt:lpstr>Bebas Neue</vt:lpstr>
      <vt:lpstr>Wingdings</vt:lpstr>
      <vt:lpstr>Anaheim</vt:lpstr>
      <vt:lpstr>Noto Sans SC</vt:lpstr>
      <vt:lpstr>Cormorant Garamond</vt:lpstr>
      <vt:lpstr>Times New Roman</vt:lpstr>
      <vt:lpstr>MiSans</vt:lpstr>
      <vt:lpstr>Nunito Light</vt:lpstr>
      <vt:lpstr>Happy Soil Conservation Day! by Slidesgo</vt:lpstr>
      <vt:lpstr>Prelevarea probelor de plante, produse vegetale și alte obiecte în vederea depistării organismelor dăunătoare </vt:lpstr>
      <vt:lpstr>Scopul și domeniul de aplicare</vt:lpstr>
      <vt:lpstr>Responsabilitățile inspectorilor fitosanitari din cadrul STSA</vt:lpstr>
      <vt:lpstr>Dispoziții generale</vt:lpstr>
      <vt:lpstr>Metodele de prelevare</vt:lpstr>
      <vt:lpstr>Regulile și modalitățile de prelevare a planelor, produselor vegetale și altor obiecte transportate sau depozitate în funcție de mărimea lotului:</vt:lpstr>
      <vt:lpstr>Regulile și modalitățile de prelevare a planelor, produselor vegetale și altor obiecte transportate sau depozitate în funcție de mărimea lotului:</vt:lpstr>
      <vt:lpstr>Regulile și modalitățile de prelevare a planelor, produselor vegetale și altor obiecte transportate sau depozitate în funcție de mărimea lotului:</vt:lpstr>
      <vt:lpstr>Prelevarea probelor de sol pentru determinarea organismelor dăunătoare</vt:lpstr>
      <vt:lpstr>Prezentare PowerPoint</vt:lpstr>
      <vt:lpstr>   Inspectarea vizuală, examinarea macroscopică, prelevarea probei, ambalarea și expedierea se vor realiza, astfel încât să se evite transferul, răspândirea organismelor dăunătoare, atât între lot și probă, cât și între loturi/între probe. Se va evita amestecarea probelor prelevate cu material prelevat pentru alte scopuri. </vt:lpstr>
      <vt:lpstr>Trasabilitatea probelor</vt:lpstr>
      <vt:lpstr>Trasabilitatea probelor</vt:lpstr>
      <vt:lpstr>Mărimea probelor de plante, produse vegetale și alte obiecte pentru realizarea analizelor de laborator</vt:lpstr>
      <vt:lpstr>Mărimea probelor de plante, produse vegetale și alte obiecte pentru realizarea analizelor de laborator</vt:lpstr>
      <vt:lpstr>Prezentare PowerPoint</vt:lpstr>
      <vt:lpstr>Mulțumesc pentru atenție!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Rosca Alina</cp:lastModifiedBy>
  <cp:revision>8</cp:revision>
  <cp:lastPrinted>2025-11-17T07:03:25Z</cp:lastPrinted>
  <dcterms:modified xsi:type="dcterms:W3CDTF">2025-11-17T14:49:08Z</dcterms:modified>
</cp:coreProperties>
</file>