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4" r:id="rId5"/>
    <p:sldId id="265" r:id="rId6"/>
    <p:sldId id="261" r:id="rId7"/>
    <p:sldId id="266"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ofei Aliona" initials="DA" lastIdx="1" clrIdx="0">
    <p:extLst>
      <p:ext uri="{19B8F6BF-5375-455C-9EA6-DF929625EA0E}">
        <p15:presenceInfo xmlns:p15="http://schemas.microsoft.com/office/powerpoint/2012/main" userId="S-1-5-21-3799721211-181373173-3157117770-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Faceți clic pentru a edita stilul de titlu coordonator</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Faceți clic pentru a edita stilul de titlu coordonator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o-RO"/>
              <a:t>Faceți clic pentru a edita stilul de titlu coordonator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Faceţi clic pentru a edita Master stiluri text</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o-RO"/>
              <a:t>Faceți clic pentru a edita stilul de titlu coordonator</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B61BEF0D-F0BB-DE4B-95CE-6DB70DBA9567}" type="datetimeFigureOut">
              <a:rPr lang="en-US" dirty="0"/>
              <a:pPr/>
              <a:t>3/20/2026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3/20/2026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D723852-723F-4283-AD3D-BB3FD6A79782}"/>
              </a:ext>
            </a:extLst>
          </p:cNvPr>
          <p:cNvSpPr>
            <a:spLocks noGrp="1"/>
          </p:cNvSpPr>
          <p:nvPr>
            <p:ph type="ctrTitle"/>
          </p:nvPr>
        </p:nvSpPr>
        <p:spPr>
          <a:xfrm>
            <a:off x="1502797" y="2918128"/>
            <a:ext cx="10001816" cy="1542554"/>
          </a:xfrm>
        </p:spPr>
        <p:txBody>
          <a:bodyPr>
            <a:normAutofit/>
          </a:bodyPr>
          <a:lstStyle/>
          <a:p>
            <a:pPr algn="ctr"/>
            <a:r>
              <a:rPr lang="ro-RO" sz="3600" dirty="0"/>
              <a:t>Reglementarea ambalajului din lemn utilizat în comerțul internațional</a:t>
            </a:r>
          </a:p>
        </p:txBody>
      </p:sp>
      <p:sp>
        <p:nvSpPr>
          <p:cNvPr id="3" name="Subtitlu 2">
            <a:extLst>
              <a:ext uri="{FF2B5EF4-FFF2-40B4-BE49-F238E27FC236}">
                <a16:creationId xmlns:a16="http://schemas.microsoft.com/office/drawing/2014/main" id="{32BBF0C7-387D-4844-BD0B-82E876A5319F}"/>
              </a:ext>
            </a:extLst>
          </p:cNvPr>
          <p:cNvSpPr>
            <a:spLocks noGrp="1"/>
          </p:cNvSpPr>
          <p:nvPr>
            <p:ph type="subTitle" idx="1"/>
          </p:nvPr>
        </p:nvSpPr>
        <p:spPr>
          <a:xfrm>
            <a:off x="4126728" y="5939624"/>
            <a:ext cx="4659464" cy="715618"/>
          </a:xfrm>
        </p:spPr>
        <p:txBody>
          <a:bodyPr/>
          <a:lstStyle/>
          <a:p>
            <a:pPr algn="ctr"/>
            <a:r>
              <a:rPr lang="ro-RO" dirty="0"/>
              <a:t>Or. Chișinău, 15 martie 2023</a:t>
            </a:r>
          </a:p>
        </p:txBody>
      </p:sp>
      <p:pic>
        <p:nvPicPr>
          <p:cNvPr id="4" name="Imagine 3">
            <a:extLst>
              <a:ext uri="{FF2B5EF4-FFF2-40B4-BE49-F238E27FC236}">
                <a16:creationId xmlns:a16="http://schemas.microsoft.com/office/drawing/2014/main" id="{871D7377-2670-434E-86E5-B81CF2D131E5}"/>
              </a:ext>
            </a:extLst>
          </p:cNvPr>
          <p:cNvPicPr>
            <a:picLocks noChangeAspect="1"/>
          </p:cNvPicPr>
          <p:nvPr/>
        </p:nvPicPr>
        <p:blipFill>
          <a:blip r:embed="rId2"/>
          <a:stretch>
            <a:fillRect/>
          </a:stretch>
        </p:blipFill>
        <p:spPr>
          <a:xfrm>
            <a:off x="206734" y="55659"/>
            <a:ext cx="11926956" cy="1542554"/>
          </a:xfrm>
          <a:prstGeom prst="rect">
            <a:avLst/>
          </a:prstGeom>
        </p:spPr>
      </p:pic>
      <p:pic>
        <p:nvPicPr>
          <p:cNvPr id="5" name="Imagine 4">
            <a:extLst>
              <a:ext uri="{FF2B5EF4-FFF2-40B4-BE49-F238E27FC236}">
                <a16:creationId xmlns:a16="http://schemas.microsoft.com/office/drawing/2014/main" id="{0EEDAFDD-23CD-47CC-B601-F53D27B92E9A}"/>
              </a:ext>
            </a:extLst>
          </p:cNvPr>
          <p:cNvPicPr>
            <a:picLocks noChangeAspect="1"/>
          </p:cNvPicPr>
          <p:nvPr/>
        </p:nvPicPr>
        <p:blipFill>
          <a:blip r:embed="rId3"/>
          <a:stretch>
            <a:fillRect/>
          </a:stretch>
        </p:blipFill>
        <p:spPr>
          <a:xfrm>
            <a:off x="11076167" y="5812403"/>
            <a:ext cx="1057522" cy="989937"/>
          </a:xfrm>
          <a:prstGeom prst="rect">
            <a:avLst/>
          </a:prstGeom>
        </p:spPr>
      </p:pic>
    </p:spTree>
    <p:extLst>
      <p:ext uri="{BB962C8B-B14F-4D97-AF65-F5344CB8AC3E}">
        <p14:creationId xmlns:p14="http://schemas.microsoft.com/office/powerpoint/2010/main" val="322635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3986FB3-2B00-44A2-9EE3-0B78ACBBE305}"/>
              </a:ext>
            </a:extLst>
          </p:cNvPr>
          <p:cNvSpPr>
            <a:spLocks noGrp="1"/>
          </p:cNvSpPr>
          <p:nvPr>
            <p:ph type="title"/>
          </p:nvPr>
        </p:nvSpPr>
        <p:spPr>
          <a:xfrm>
            <a:off x="2210463" y="739470"/>
            <a:ext cx="7609398" cy="1764483"/>
          </a:xfrm>
        </p:spPr>
        <p:txBody>
          <a:bodyPr>
            <a:normAutofit/>
          </a:bodyPr>
          <a:lstStyle/>
          <a:p>
            <a:pPr algn="ctr"/>
            <a:r>
              <a:rPr lang="ro-RO" sz="3600" dirty="0"/>
              <a:t>Important</a:t>
            </a:r>
            <a:br>
              <a:rPr lang="ro-RO" sz="3600" dirty="0"/>
            </a:br>
            <a:endParaRPr lang="ro-RO" sz="3600" dirty="0"/>
          </a:p>
        </p:txBody>
      </p:sp>
      <p:sp>
        <p:nvSpPr>
          <p:cNvPr id="3" name="Substituent text 2">
            <a:extLst>
              <a:ext uri="{FF2B5EF4-FFF2-40B4-BE49-F238E27FC236}">
                <a16:creationId xmlns:a16="http://schemas.microsoft.com/office/drawing/2014/main" id="{1E733E46-B435-439E-8655-A9BFC3D8CF2A}"/>
              </a:ext>
            </a:extLst>
          </p:cNvPr>
          <p:cNvSpPr>
            <a:spLocks noGrp="1"/>
          </p:cNvSpPr>
          <p:nvPr>
            <p:ph type="body" idx="1"/>
          </p:nvPr>
        </p:nvSpPr>
        <p:spPr>
          <a:xfrm>
            <a:off x="1884459" y="1741337"/>
            <a:ext cx="10010691" cy="4492486"/>
          </a:xfrm>
        </p:spPr>
        <p:txBody>
          <a:bodyPr>
            <a:normAutofit/>
          </a:bodyPr>
          <a:lstStyle/>
          <a:p>
            <a:r>
              <a:rPr lang="ro-RO" sz="2400" dirty="0"/>
              <a:t>Ambalajul din lemn neprelucrat constituie o cale de introducere și răspândire a organismelor dăunătoare. În acest sens Convenția internațională pentru  protecția plantelor (IPPC), a elaborat și aprobat </a:t>
            </a:r>
            <a:r>
              <a:rPr lang="ro-RO" sz="2400" b="1" dirty="0"/>
              <a:t>Standardul Internațional pentru măsuri fitosanitare </a:t>
            </a:r>
            <a:r>
              <a:rPr lang="ro-RO" sz="2400" b="1" i="1" dirty="0"/>
              <a:t>Reglementarea materialelor de ambalaj din lemn în comerțul internațional</a:t>
            </a:r>
            <a:r>
              <a:rPr lang="ro-RO" sz="2400" b="1" dirty="0"/>
              <a:t> (ISPM 15),</a:t>
            </a:r>
            <a:r>
              <a:rPr lang="ro-RO" sz="2400" dirty="0"/>
              <a:t> care abordează în mod direct necesitatea de a trata ambalajul din lemn cu o grosime mai mare de 6 mm, utilizat pentru transportul produselor de origine vegetală între țări.</a:t>
            </a:r>
          </a:p>
        </p:txBody>
      </p:sp>
    </p:spTree>
    <p:extLst>
      <p:ext uri="{BB962C8B-B14F-4D97-AF65-F5344CB8AC3E}">
        <p14:creationId xmlns:p14="http://schemas.microsoft.com/office/powerpoint/2010/main" val="417283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B68729E-54FF-4642-BDDC-3E975652C29B}"/>
              </a:ext>
            </a:extLst>
          </p:cNvPr>
          <p:cNvSpPr>
            <a:spLocks noGrp="1"/>
          </p:cNvSpPr>
          <p:nvPr>
            <p:ph type="title"/>
          </p:nvPr>
        </p:nvSpPr>
        <p:spPr>
          <a:xfrm>
            <a:off x="1049573" y="262393"/>
            <a:ext cx="10893286" cy="1248355"/>
          </a:xfrm>
        </p:spPr>
        <p:txBody>
          <a:bodyPr/>
          <a:lstStyle/>
          <a:p>
            <a:pPr algn="ctr"/>
            <a:r>
              <a:rPr lang="ro-RO" dirty="0" err="1"/>
              <a:t>Anoplophora</a:t>
            </a:r>
            <a:r>
              <a:rPr lang="ro-RO" dirty="0"/>
              <a:t> </a:t>
            </a:r>
            <a:r>
              <a:rPr lang="ro-RO" dirty="0" err="1"/>
              <a:t>chinensis</a:t>
            </a:r>
            <a:br>
              <a:rPr lang="ro-RO" dirty="0"/>
            </a:br>
            <a:r>
              <a:rPr lang="ro-RO" dirty="0" err="1"/>
              <a:t>Bursaphelenchus</a:t>
            </a:r>
            <a:r>
              <a:rPr lang="ro-RO" dirty="0"/>
              <a:t> </a:t>
            </a:r>
            <a:r>
              <a:rPr lang="ro-RO" dirty="0" err="1"/>
              <a:t>xylophilus</a:t>
            </a:r>
            <a:endParaRPr lang="ro-RO" dirty="0"/>
          </a:p>
        </p:txBody>
      </p:sp>
      <p:sp>
        <p:nvSpPr>
          <p:cNvPr id="4" name="Substituent conținut 3">
            <a:extLst>
              <a:ext uri="{FF2B5EF4-FFF2-40B4-BE49-F238E27FC236}">
                <a16:creationId xmlns:a16="http://schemas.microsoft.com/office/drawing/2014/main" id="{ED397862-EF61-4D76-9CC6-046D0BF6B734}"/>
              </a:ext>
            </a:extLst>
          </p:cNvPr>
          <p:cNvSpPr>
            <a:spLocks noGrp="1"/>
          </p:cNvSpPr>
          <p:nvPr>
            <p:ph sz="half" idx="2"/>
          </p:nvPr>
        </p:nvSpPr>
        <p:spPr>
          <a:xfrm>
            <a:off x="6726804" y="1820845"/>
            <a:ext cx="5465196" cy="4667417"/>
          </a:xfrm>
        </p:spPr>
        <p:txBody>
          <a:bodyPr>
            <a:normAutofit lnSpcReduction="10000"/>
          </a:bodyPr>
          <a:lstStyle/>
          <a:p>
            <a:r>
              <a:rPr lang="ro-RO" sz="2400" dirty="0"/>
              <a:t>Dăunătorii vizați sunt organisme de carantină a lemnului, care pot cauza daune serioase culturilor ornamentale, forestiere și pomicole. Ei atacă atât pomii firavi cât și pe cei sănătoși. De asemenea, daunele produse de larve și adulți duc la slăbirea structurii arborilor și au un impact negativ asupra sănătății pădurilor  ce pot cauza pierderi economice în interiorul țării cât si a celor de import.</a:t>
            </a:r>
          </a:p>
        </p:txBody>
      </p:sp>
      <p:graphicFrame>
        <p:nvGraphicFramePr>
          <p:cNvPr id="12" name="Tabel 12">
            <a:extLst>
              <a:ext uri="{FF2B5EF4-FFF2-40B4-BE49-F238E27FC236}">
                <a16:creationId xmlns:a16="http://schemas.microsoft.com/office/drawing/2014/main" id="{D3DAD2E8-4504-463A-8B4E-5F687217E8EC}"/>
              </a:ext>
            </a:extLst>
          </p:cNvPr>
          <p:cNvGraphicFramePr>
            <a:graphicFrameLocks noGrp="1"/>
          </p:cNvGraphicFramePr>
          <p:nvPr>
            <p:ph sz="half" idx="1"/>
            <p:extLst>
              <p:ext uri="{D42A27DB-BD31-4B8C-83A1-F6EECF244321}">
                <p14:modId xmlns:p14="http://schemas.microsoft.com/office/powerpoint/2010/main" val="3629020238"/>
              </p:ext>
            </p:extLst>
          </p:nvPr>
        </p:nvGraphicFramePr>
        <p:xfrm>
          <a:off x="787178" y="1820847"/>
          <a:ext cx="5879992" cy="4667417"/>
        </p:xfrm>
        <a:graphic>
          <a:graphicData uri="http://schemas.openxmlformats.org/drawingml/2006/table">
            <a:tbl>
              <a:tblPr firstRow="1" bandRow="1">
                <a:tableStyleId>{5C22544A-7EE6-4342-B048-85BDC9FD1C3A}</a:tableStyleId>
              </a:tblPr>
              <a:tblGrid>
                <a:gridCol w="2939996">
                  <a:extLst>
                    <a:ext uri="{9D8B030D-6E8A-4147-A177-3AD203B41FA5}">
                      <a16:colId xmlns:a16="http://schemas.microsoft.com/office/drawing/2014/main" val="3998701638"/>
                    </a:ext>
                  </a:extLst>
                </a:gridCol>
                <a:gridCol w="2939996">
                  <a:extLst>
                    <a:ext uri="{9D8B030D-6E8A-4147-A177-3AD203B41FA5}">
                      <a16:colId xmlns:a16="http://schemas.microsoft.com/office/drawing/2014/main" val="1103455618"/>
                    </a:ext>
                  </a:extLst>
                </a:gridCol>
              </a:tblGrid>
              <a:tr h="2045890">
                <a:tc>
                  <a:txBody>
                    <a:bodyPr/>
                    <a:lstStyle/>
                    <a:p>
                      <a:endParaRPr lang="ro-RO" dirty="0"/>
                    </a:p>
                  </a:txBody>
                  <a:tcPr>
                    <a:solidFill>
                      <a:schemeClr val="bg1"/>
                    </a:solidFill>
                  </a:tcPr>
                </a:tc>
                <a:tc>
                  <a:txBody>
                    <a:bodyPr/>
                    <a:lstStyle/>
                    <a:p>
                      <a:endParaRPr lang="ro-RO" dirty="0"/>
                    </a:p>
                  </a:txBody>
                  <a:tcPr>
                    <a:solidFill>
                      <a:schemeClr val="bg1"/>
                    </a:solidFill>
                  </a:tcPr>
                </a:tc>
                <a:extLst>
                  <a:ext uri="{0D108BD9-81ED-4DB2-BD59-A6C34878D82A}">
                    <a16:rowId xmlns:a16="http://schemas.microsoft.com/office/drawing/2014/main" val="2175060945"/>
                  </a:ext>
                </a:extLst>
              </a:tr>
              <a:tr h="2621527">
                <a:tc>
                  <a:txBody>
                    <a:bodyPr/>
                    <a:lstStyle/>
                    <a:p>
                      <a:endParaRPr lang="ro-RO" dirty="0"/>
                    </a:p>
                  </a:txBody>
                  <a:tcPr>
                    <a:solidFill>
                      <a:schemeClr val="bg1"/>
                    </a:solidFill>
                  </a:tcPr>
                </a:tc>
                <a:tc>
                  <a:txBody>
                    <a:bodyPr/>
                    <a:lstStyle/>
                    <a:p>
                      <a:endParaRPr lang="ro-RO" dirty="0"/>
                    </a:p>
                  </a:txBody>
                  <a:tcPr>
                    <a:solidFill>
                      <a:schemeClr val="bg1"/>
                    </a:solidFill>
                  </a:tcPr>
                </a:tc>
                <a:extLst>
                  <a:ext uri="{0D108BD9-81ED-4DB2-BD59-A6C34878D82A}">
                    <a16:rowId xmlns:a16="http://schemas.microsoft.com/office/drawing/2014/main" val="362454408"/>
                  </a:ext>
                </a:extLst>
              </a:tr>
            </a:tbl>
          </a:graphicData>
        </a:graphic>
      </p:graphicFrame>
      <p:pic>
        <p:nvPicPr>
          <p:cNvPr id="13" name="Picture 2">
            <a:extLst>
              <a:ext uri="{FF2B5EF4-FFF2-40B4-BE49-F238E27FC236}">
                <a16:creationId xmlns:a16="http://schemas.microsoft.com/office/drawing/2014/main" id="{F2C14BF1-B579-4FBD-BF4D-EF6BC98604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178" y="1820847"/>
            <a:ext cx="2747178" cy="184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a:extLst>
              <a:ext uri="{FF2B5EF4-FFF2-40B4-BE49-F238E27FC236}">
                <a16:creationId xmlns:a16="http://schemas.microsoft.com/office/drawing/2014/main" id="{7F9F0671-965E-43EC-BBF2-D23F603E5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356" y="1820845"/>
            <a:ext cx="3132814" cy="184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ine 15">
            <a:extLst>
              <a:ext uri="{FF2B5EF4-FFF2-40B4-BE49-F238E27FC236}">
                <a16:creationId xmlns:a16="http://schemas.microsoft.com/office/drawing/2014/main" id="{DF58995E-AF80-40CC-92B8-C55BD9358A9F}"/>
              </a:ext>
            </a:extLst>
          </p:cNvPr>
          <p:cNvPicPr>
            <a:picLocks noChangeAspect="1"/>
          </p:cNvPicPr>
          <p:nvPr/>
        </p:nvPicPr>
        <p:blipFill>
          <a:blip r:embed="rId4"/>
          <a:stretch>
            <a:fillRect/>
          </a:stretch>
        </p:blipFill>
        <p:spPr>
          <a:xfrm>
            <a:off x="3534356" y="3665552"/>
            <a:ext cx="3132814" cy="2822712"/>
          </a:xfrm>
          <a:prstGeom prst="rect">
            <a:avLst/>
          </a:prstGeom>
        </p:spPr>
      </p:pic>
      <p:pic>
        <p:nvPicPr>
          <p:cNvPr id="18" name="Imagine 17">
            <a:extLst>
              <a:ext uri="{FF2B5EF4-FFF2-40B4-BE49-F238E27FC236}">
                <a16:creationId xmlns:a16="http://schemas.microsoft.com/office/drawing/2014/main" id="{F53404CD-FA89-436F-A31B-2369B5A21563}"/>
              </a:ext>
            </a:extLst>
          </p:cNvPr>
          <p:cNvPicPr>
            <a:picLocks noChangeAspect="1"/>
          </p:cNvPicPr>
          <p:nvPr/>
        </p:nvPicPr>
        <p:blipFill>
          <a:blip r:embed="rId5"/>
          <a:stretch>
            <a:fillRect/>
          </a:stretch>
        </p:blipFill>
        <p:spPr>
          <a:xfrm>
            <a:off x="787178" y="3665548"/>
            <a:ext cx="2747176" cy="2822716"/>
          </a:xfrm>
          <a:prstGeom prst="rect">
            <a:avLst/>
          </a:prstGeom>
        </p:spPr>
      </p:pic>
    </p:spTree>
    <p:extLst>
      <p:ext uri="{BB962C8B-B14F-4D97-AF65-F5344CB8AC3E}">
        <p14:creationId xmlns:p14="http://schemas.microsoft.com/office/powerpoint/2010/main" val="397344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5E5F818-2E12-4B64-B701-465E88B473CE}"/>
              </a:ext>
            </a:extLst>
          </p:cNvPr>
          <p:cNvSpPr>
            <a:spLocks noGrp="1"/>
          </p:cNvSpPr>
          <p:nvPr>
            <p:ph type="title"/>
          </p:nvPr>
        </p:nvSpPr>
        <p:spPr>
          <a:xfrm>
            <a:off x="2552369" y="624110"/>
            <a:ext cx="8952243" cy="1204690"/>
          </a:xfrm>
        </p:spPr>
        <p:txBody>
          <a:bodyPr>
            <a:normAutofit/>
          </a:bodyPr>
          <a:lstStyle/>
          <a:p>
            <a:pPr algn="ctr"/>
            <a:r>
              <a:rPr lang="ro-RO" dirty="0"/>
              <a:t>Măsuri fitosanitare aprobate</a:t>
            </a:r>
          </a:p>
        </p:txBody>
      </p:sp>
      <p:sp>
        <p:nvSpPr>
          <p:cNvPr id="3" name="Substituent conținut 2">
            <a:extLst>
              <a:ext uri="{FF2B5EF4-FFF2-40B4-BE49-F238E27FC236}">
                <a16:creationId xmlns:a16="http://schemas.microsoft.com/office/drawing/2014/main" id="{05139070-1EFA-45BC-BD54-3E21FFBB3296}"/>
              </a:ext>
            </a:extLst>
          </p:cNvPr>
          <p:cNvSpPr>
            <a:spLocks noGrp="1"/>
          </p:cNvSpPr>
          <p:nvPr>
            <p:ph idx="1"/>
          </p:nvPr>
        </p:nvSpPr>
        <p:spPr>
          <a:xfrm>
            <a:off x="2589212" y="1677725"/>
            <a:ext cx="8915400" cy="4874150"/>
          </a:xfrm>
        </p:spPr>
        <p:txBody>
          <a:bodyPr>
            <a:noAutofit/>
          </a:bodyPr>
          <a:lstStyle/>
          <a:p>
            <a:r>
              <a:rPr lang="ro-RO" sz="2400" dirty="0"/>
              <a:t>Materialele de ambalaj din lemn se introduc pe teritoriul Uniunii numai dacă îndeplinesc următoarele cerințe:</a:t>
            </a:r>
          </a:p>
          <a:p>
            <a:r>
              <a:rPr lang="ro-RO" sz="2400" dirty="0"/>
              <a:t>Utilizează lemnul decojit;</a:t>
            </a:r>
          </a:p>
          <a:p>
            <a:r>
              <a:rPr lang="ro-RO" sz="2400" dirty="0"/>
              <a:t>Aplică tratamente aprobate și respectă cerințele prevăzute în anexa 1</a:t>
            </a:r>
            <a:r>
              <a:rPr lang="en-US" sz="2400" dirty="0"/>
              <a:t> di</a:t>
            </a:r>
            <a:r>
              <a:rPr lang="ro-RO" sz="2400" dirty="0"/>
              <a:t>n Standardul internațional pentru măsuri fitosanitare (ISPM 15)</a:t>
            </a:r>
            <a:r>
              <a:rPr lang="ro-RO" sz="2400" b="1" i="1" dirty="0"/>
              <a:t>;</a:t>
            </a:r>
          </a:p>
          <a:p>
            <a:r>
              <a:rPr lang="ro-RO" sz="2400" i="1" dirty="0"/>
              <a:t>Sunt marcate cu marcajul menționat în anexa 2 din (ISPM 15)</a:t>
            </a:r>
            <a:r>
              <a:rPr lang="en-US" sz="2400" i="1" dirty="0"/>
              <a:t>. </a:t>
            </a:r>
            <a:r>
              <a:rPr lang="en-US" sz="2400" i="1" dirty="0" err="1"/>
              <a:t>Marcajul</a:t>
            </a:r>
            <a:r>
              <a:rPr lang="en-US" sz="2400" i="1" dirty="0"/>
              <a:t> </a:t>
            </a:r>
            <a:r>
              <a:rPr lang="ro-RO" sz="2400" i="1" dirty="0"/>
              <a:t> </a:t>
            </a:r>
            <a:r>
              <a:rPr lang="en-US" sz="2400" i="1" dirty="0"/>
              <a:t>se </a:t>
            </a:r>
            <a:r>
              <a:rPr lang="en-US" sz="2400" i="1" dirty="0" err="1"/>
              <a:t>aplic</a:t>
            </a:r>
            <a:r>
              <a:rPr lang="ro-RO" sz="2400" i="1" dirty="0"/>
              <a:t>ă</a:t>
            </a:r>
            <a:r>
              <a:rPr lang="en-US" sz="2400" i="1" dirty="0"/>
              <a:t> de c</a:t>
            </a:r>
            <a:r>
              <a:rPr lang="ro-RO" sz="2400" i="1" dirty="0"/>
              <a:t>ă</a:t>
            </a:r>
            <a:r>
              <a:rPr lang="en-US" sz="2400" i="1" dirty="0" err="1"/>
              <a:t>tre</a:t>
            </a:r>
            <a:r>
              <a:rPr lang="en-US" sz="2400" i="1" dirty="0"/>
              <a:t> un</a:t>
            </a:r>
            <a:r>
              <a:rPr lang="ro-RO" sz="2400" i="1" dirty="0"/>
              <a:t> operator înregistrat autorizat în conformitate cu art. 98 din </a:t>
            </a:r>
            <a:r>
              <a:rPr lang="ro-RO" sz="2400" b="1" i="1" dirty="0"/>
              <a:t>Regulamentul (UE) 2016/2031privind măsurile de protecție împotriva organismelor dăunătoare plantelor</a:t>
            </a:r>
            <a:r>
              <a:rPr lang="ro-RO" sz="2400" i="1" dirty="0"/>
              <a:t>.</a:t>
            </a:r>
          </a:p>
        </p:txBody>
      </p:sp>
    </p:spTree>
    <p:extLst>
      <p:ext uri="{BB962C8B-B14F-4D97-AF65-F5344CB8AC3E}">
        <p14:creationId xmlns:p14="http://schemas.microsoft.com/office/powerpoint/2010/main" val="51755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a:extLst>
              <a:ext uri="{FF2B5EF4-FFF2-40B4-BE49-F238E27FC236}">
                <a16:creationId xmlns:a16="http://schemas.microsoft.com/office/drawing/2014/main" id="{32F3BDC6-1AB5-4B6D-8E7C-03398DE5A49F}"/>
              </a:ext>
            </a:extLst>
          </p:cNvPr>
          <p:cNvPicPr>
            <a:picLocks noChangeAspect="1"/>
          </p:cNvPicPr>
          <p:nvPr/>
        </p:nvPicPr>
        <p:blipFill>
          <a:blip r:embed="rId2"/>
          <a:stretch>
            <a:fillRect/>
          </a:stretch>
        </p:blipFill>
        <p:spPr>
          <a:xfrm>
            <a:off x="1785754" y="198783"/>
            <a:ext cx="8620491" cy="532737"/>
          </a:xfrm>
          <a:prstGeom prst="rect">
            <a:avLst/>
          </a:prstGeom>
        </p:spPr>
      </p:pic>
      <p:pic>
        <p:nvPicPr>
          <p:cNvPr id="3" name="Imagine 2">
            <a:extLst>
              <a:ext uri="{FF2B5EF4-FFF2-40B4-BE49-F238E27FC236}">
                <a16:creationId xmlns:a16="http://schemas.microsoft.com/office/drawing/2014/main" id="{58C1AEE1-BB5D-4250-B004-343F322B8DFF}"/>
              </a:ext>
            </a:extLst>
          </p:cNvPr>
          <p:cNvPicPr>
            <a:picLocks noChangeAspect="1"/>
          </p:cNvPicPr>
          <p:nvPr/>
        </p:nvPicPr>
        <p:blipFill>
          <a:blip r:embed="rId3"/>
          <a:stretch>
            <a:fillRect/>
          </a:stretch>
        </p:blipFill>
        <p:spPr>
          <a:xfrm>
            <a:off x="1319917" y="1137037"/>
            <a:ext cx="10296938" cy="5422788"/>
          </a:xfrm>
          <a:prstGeom prst="rect">
            <a:avLst/>
          </a:prstGeom>
        </p:spPr>
      </p:pic>
    </p:spTree>
    <p:extLst>
      <p:ext uri="{BB962C8B-B14F-4D97-AF65-F5344CB8AC3E}">
        <p14:creationId xmlns:p14="http://schemas.microsoft.com/office/powerpoint/2010/main" val="235446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B29238C-53CE-4528-8E22-EE4AC3D5E650}"/>
              </a:ext>
            </a:extLst>
          </p:cNvPr>
          <p:cNvSpPr>
            <a:spLocks noGrp="1"/>
          </p:cNvSpPr>
          <p:nvPr>
            <p:ph type="title"/>
          </p:nvPr>
        </p:nvSpPr>
        <p:spPr>
          <a:xfrm>
            <a:off x="1669774" y="155051"/>
            <a:ext cx="5170998" cy="1267349"/>
          </a:xfrm>
        </p:spPr>
        <p:txBody>
          <a:bodyPr>
            <a:normAutofit/>
          </a:bodyPr>
          <a:lstStyle/>
          <a:p>
            <a:pPr algn="ctr"/>
            <a:r>
              <a:rPr lang="ro-RO" sz="3200" dirty="0"/>
              <a:t>Marcarea materialelor de ambalaj din lemn</a:t>
            </a:r>
          </a:p>
        </p:txBody>
      </p:sp>
      <p:pic>
        <p:nvPicPr>
          <p:cNvPr id="5" name="Substituent conținut 4">
            <a:extLst>
              <a:ext uri="{FF2B5EF4-FFF2-40B4-BE49-F238E27FC236}">
                <a16:creationId xmlns:a16="http://schemas.microsoft.com/office/drawing/2014/main" id="{7E9FEB8F-5287-493E-96CD-F22C72F77ABC}"/>
              </a:ext>
            </a:extLst>
          </p:cNvPr>
          <p:cNvPicPr>
            <a:picLocks noGrp="1" noChangeAspect="1"/>
          </p:cNvPicPr>
          <p:nvPr>
            <p:ph idx="1"/>
          </p:nvPr>
        </p:nvPicPr>
        <p:blipFill>
          <a:blip r:embed="rId2"/>
          <a:stretch>
            <a:fillRect/>
          </a:stretch>
        </p:blipFill>
        <p:spPr>
          <a:xfrm>
            <a:off x="6965343" y="0"/>
            <a:ext cx="5295567" cy="3429000"/>
          </a:xfrm>
          <a:prstGeom prst="rect">
            <a:avLst/>
          </a:prstGeom>
        </p:spPr>
      </p:pic>
      <p:sp>
        <p:nvSpPr>
          <p:cNvPr id="4" name="Substituent text 3">
            <a:extLst>
              <a:ext uri="{FF2B5EF4-FFF2-40B4-BE49-F238E27FC236}">
                <a16:creationId xmlns:a16="http://schemas.microsoft.com/office/drawing/2014/main" id="{F4255695-8ACE-46EE-AFE0-86B45A038F8F}"/>
              </a:ext>
            </a:extLst>
          </p:cNvPr>
          <p:cNvSpPr>
            <a:spLocks noGrp="1"/>
          </p:cNvSpPr>
          <p:nvPr>
            <p:ph type="body" sz="half" idx="2"/>
          </p:nvPr>
        </p:nvSpPr>
        <p:spPr>
          <a:xfrm>
            <a:off x="1001866" y="1598612"/>
            <a:ext cx="4224792" cy="5104337"/>
          </a:xfrm>
        </p:spPr>
        <p:txBody>
          <a:bodyPr>
            <a:normAutofit/>
          </a:bodyPr>
          <a:lstStyle/>
          <a:p>
            <a:r>
              <a:rPr lang="ro-RO" sz="1600" dirty="0">
                <a:latin typeface="+mj-lt"/>
              </a:rPr>
              <a:t>Marcajul certifică faptul că materialul de ambalaj din lemn a fost supus unui tratament fitosanitar și constă din următoarele componente:</a:t>
            </a:r>
            <a:r>
              <a:rPr lang="en-GB" sz="1600" dirty="0">
                <a:latin typeface="+mj-lt"/>
                <a:cs typeface="Arial" panose="020B0604020202020204" pitchFamily="34" charset="0"/>
              </a:rPr>
              <a:t> </a:t>
            </a:r>
            <a:endParaRPr lang="ro-RO" sz="1600" dirty="0">
              <a:latin typeface="+mj-lt"/>
              <a:cs typeface="Arial" panose="020B0604020202020204" pitchFamily="34" charset="0"/>
            </a:endParaRPr>
          </a:p>
          <a:p>
            <a:r>
              <a:rPr lang="ro-RO" sz="1600" b="1" dirty="0">
                <a:latin typeface="+mj-lt"/>
                <a:cs typeface="Arial" panose="020B0604020202020204" pitchFamily="34" charset="0"/>
              </a:rPr>
              <a:t>Simbolul IPPC;</a:t>
            </a:r>
          </a:p>
          <a:p>
            <a:r>
              <a:rPr lang="ro-RO" sz="1600" b="1" dirty="0">
                <a:latin typeface="+mj-lt"/>
                <a:cs typeface="Arial" panose="020B0604020202020204" pitchFamily="34" charset="0"/>
              </a:rPr>
              <a:t>Codul țării;</a:t>
            </a:r>
            <a:endParaRPr lang="ru-RU" sz="1600" b="1" dirty="0">
              <a:latin typeface="+mj-lt"/>
              <a:cs typeface="Arial" panose="020B0604020202020204" pitchFamily="34" charset="0"/>
            </a:endParaRPr>
          </a:p>
          <a:p>
            <a:r>
              <a:rPr lang="ro-RO" sz="1600" b="1" dirty="0">
                <a:latin typeface="+mj-lt"/>
                <a:cs typeface="Arial" panose="020B0604020202020204" pitchFamily="34" charset="0"/>
              </a:rPr>
              <a:t>Codul producătorului/furnizorului de tratament</a:t>
            </a:r>
          </a:p>
          <a:p>
            <a:r>
              <a:rPr lang="ro-RO" sz="1600" b="1" dirty="0">
                <a:latin typeface="+mj-lt"/>
                <a:cs typeface="Arial" panose="020B0604020202020204" pitchFamily="34" charset="0"/>
              </a:rPr>
              <a:t>Codul tratamentului folosind abrevierea corespunzătoare (HT – tratament termic).</a:t>
            </a:r>
            <a:endParaRPr lang="ru-RU" sz="1600" b="1" dirty="0">
              <a:latin typeface="+mj-lt"/>
              <a:cs typeface="Arial" panose="020B0604020202020204" pitchFamily="34" charset="0"/>
            </a:endParaRPr>
          </a:p>
          <a:p>
            <a:r>
              <a:rPr lang="en-US" sz="1600" dirty="0">
                <a:latin typeface="+mj-lt"/>
              </a:rPr>
              <a:t>Pentru</a:t>
            </a:r>
            <a:r>
              <a:rPr lang="ro-RO" sz="1600" dirty="0">
                <a:latin typeface="+mj-lt"/>
              </a:rPr>
              <a:t> </a:t>
            </a:r>
            <a:r>
              <a:rPr lang="en-US" sz="1600" dirty="0">
                <a:latin typeface="+mj-lt"/>
              </a:rPr>
              <a:t> a </a:t>
            </a:r>
            <a:r>
              <a:rPr lang="ro-RO" sz="1600" dirty="0">
                <a:latin typeface="+mj-lt"/>
              </a:rPr>
              <a:t>reduce numărul de notificări din alte state, exportatorii ce utilizează ambalaje din lemn, trebuie să se asigure că respectă cerințele  prevăzute la anexa nr. 2 din Standardul internațional pentru măsuri fitosanitare (ISPM 15).</a:t>
            </a:r>
          </a:p>
        </p:txBody>
      </p:sp>
      <p:pic>
        <p:nvPicPr>
          <p:cNvPr id="6" name="Imagine 5">
            <a:extLst>
              <a:ext uri="{FF2B5EF4-FFF2-40B4-BE49-F238E27FC236}">
                <a16:creationId xmlns:a16="http://schemas.microsoft.com/office/drawing/2014/main" id="{79656C97-DFDD-4A83-8028-61064CBC45D9}"/>
              </a:ext>
            </a:extLst>
          </p:cNvPr>
          <p:cNvPicPr>
            <a:picLocks noChangeAspect="1"/>
          </p:cNvPicPr>
          <p:nvPr/>
        </p:nvPicPr>
        <p:blipFill>
          <a:blip r:embed="rId3"/>
          <a:stretch>
            <a:fillRect/>
          </a:stretch>
        </p:blipFill>
        <p:spPr>
          <a:xfrm>
            <a:off x="8481391" y="3428999"/>
            <a:ext cx="3779519" cy="3345511"/>
          </a:xfrm>
          <a:prstGeom prst="rect">
            <a:avLst/>
          </a:prstGeom>
        </p:spPr>
      </p:pic>
      <p:pic>
        <p:nvPicPr>
          <p:cNvPr id="7" name="Imagine 6">
            <a:extLst>
              <a:ext uri="{FF2B5EF4-FFF2-40B4-BE49-F238E27FC236}">
                <a16:creationId xmlns:a16="http://schemas.microsoft.com/office/drawing/2014/main" id="{412F62B1-F3AD-4E68-9F70-FD4FF4894EA1}"/>
              </a:ext>
            </a:extLst>
          </p:cNvPr>
          <p:cNvPicPr>
            <a:picLocks noChangeAspect="1"/>
          </p:cNvPicPr>
          <p:nvPr/>
        </p:nvPicPr>
        <p:blipFill>
          <a:blip r:embed="rId4"/>
          <a:stretch>
            <a:fillRect/>
          </a:stretch>
        </p:blipFill>
        <p:spPr>
          <a:xfrm>
            <a:off x="5226658" y="3688702"/>
            <a:ext cx="3446890" cy="3169298"/>
          </a:xfrm>
          <a:prstGeom prst="rect">
            <a:avLst/>
          </a:prstGeom>
        </p:spPr>
      </p:pic>
    </p:spTree>
    <p:extLst>
      <p:ext uri="{BB962C8B-B14F-4D97-AF65-F5344CB8AC3E}">
        <p14:creationId xmlns:p14="http://schemas.microsoft.com/office/powerpoint/2010/main" val="338812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0EAE297-3849-43F2-963A-7FB1FDB70E5C}"/>
              </a:ext>
            </a:extLst>
          </p:cNvPr>
          <p:cNvSpPr>
            <a:spLocks noGrp="1"/>
          </p:cNvSpPr>
          <p:nvPr>
            <p:ph type="title"/>
          </p:nvPr>
        </p:nvSpPr>
        <p:spPr>
          <a:xfrm>
            <a:off x="2305878" y="278297"/>
            <a:ext cx="9198733" cy="1017766"/>
          </a:xfrm>
        </p:spPr>
        <p:txBody>
          <a:bodyPr>
            <a:noAutofit/>
          </a:bodyPr>
          <a:lstStyle/>
          <a:p>
            <a:pPr algn="ctr"/>
            <a:r>
              <a:rPr lang="ro-RO" sz="3200" dirty="0"/>
              <a:t>Reutilizarea, repararea materialelor de ambalaj din lemn </a:t>
            </a:r>
          </a:p>
        </p:txBody>
      </p:sp>
      <p:sp>
        <p:nvSpPr>
          <p:cNvPr id="3" name="Substituent text 2">
            <a:extLst>
              <a:ext uri="{FF2B5EF4-FFF2-40B4-BE49-F238E27FC236}">
                <a16:creationId xmlns:a16="http://schemas.microsoft.com/office/drawing/2014/main" id="{304A0336-34B4-474F-8B33-4E28DC30EF3B}"/>
              </a:ext>
            </a:extLst>
          </p:cNvPr>
          <p:cNvSpPr>
            <a:spLocks noGrp="1"/>
          </p:cNvSpPr>
          <p:nvPr>
            <p:ph type="body" idx="1"/>
          </p:nvPr>
        </p:nvSpPr>
        <p:spPr>
          <a:xfrm>
            <a:off x="1645921" y="1614115"/>
            <a:ext cx="10344646" cy="5243885"/>
          </a:xfrm>
        </p:spPr>
        <p:txBody>
          <a:bodyPr/>
          <a:lstStyle/>
          <a:p>
            <a:r>
              <a:rPr lang="ro-RO" b="1" dirty="0"/>
              <a:t>Reutilizarea ambalajelor din lemn</a:t>
            </a:r>
          </a:p>
          <a:p>
            <a:r>
              <a:rPr lang="ro-RO" dirty="0"/>
              <a:t>Ambalajul din lemn care a fost tratat și marcat în conformitate cu standardul (ISPM 15) și care nu a fost reparat, refabricat sau alte modificări nu necesită retratare sau marcare pe durata utilizării acestora.</a:t>
            </a:r>
          </a:p>
          <a:p>
            <a:r>
              <a:rPr lang="ro-RO" b="1" dirty="0"/>
              <a:t>Ambalaj din lemn reparat</a:t>
            </a:r>
          </a:p>
          <a:p>
            <a:r>
              <a:rPr lang="ro-RO" dirty="0"/>
              <a:t>Ambalajele din lemn reparate sun cele care au până la o treime din componente înlocuite. La reparația ambalajele din lemn se utilizează numai lemn tratat și marcat individual fiecare unitate adăugată. Reparația ambalajului  se efectuează de către un operator înregistrat autorizat. În cazul când ambalajul reparat poartă multiple marcaje creează probleme în determinarea originii acestuia atunci când sunt depistate organisme dăunătoare. De aceea marcajele anterioare trebuie șterse, ambalajul fiind retratat în conformitate cu anexa 1 și apoi se aplică marcajul conform anexei 2 din ISPM 15. </a:t>
            </a:r>
          </a:p>
        </p:txBody>
      </p:sp>
    </p:spTree>
    <p:extLst>
      <p:ext uri="{BB962C8B-B14F-4D97-AF65-F5344CB8AC3E}">
        <p14:creationId xmlns:p14="http://schemas.microsoft.com/office/powerpoint/2010/main" val="387234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62211DC-6122-4C88-B508-E88E0E6CF21B}"/>
              </a:ext>
            </a:extLst>
          </p:cNvPr>
          <p:cNvSpPr>
            <a:spLocks noGrp="1"/>
          </p:cNvSpPr>
          <p:nvPr>
            <p:ph type="title"/>
          </p:nvPr>
        </p:nvSpPr>
        <p:spPr>
          <a:xfrm>
            <a:off x="1144988" y="2576223"/>
            <a:ext cx="10359624" cy="3808674"/>
          </a:xfrm>
        </p:spPr>
        <p:txBody>
          <a:bodyPr>
            <a:normAutofit/>
          </a:bodyPr>
          <a:lstStyle/>
          <a:p>
            <a:pPr algn="ctr"/>
            <a:r>
              <a:rPr lang="ro-RO" dirty="0"/>
              <a:t>Mulțumesc pentru atenție</a:t>
            </a:r>
            <a:br>
              <a:rPr lang="ro-RO" dirty="0"/>
            </a:br>
            <a:br>
              <a:rPr lang="ro-RO" dirty="0"/>
            </a:br>
            <a:br>
              <a:rPr lang="ro-RO" dirty="0"/>
            </a:br>
            <a:br>
              <a:rPr lang="ro-RO" dirty="0"/>
            </a:br>
            <a:r>
              <a:rPr lang="ro-RO" dirty="0"/>
              <a:t>                                            </a:t>
            </a:r>
            <a:br>
              <a:rPr lang="ro-RO" dirty="0"/>
            </a:br>
            <a:r>
              <a:rPr lang="ro-RO" dirty="0"/>
              <a:t>                                           </a:t>
            </a:r>
            <a:r>
              <a:rPr lang="ro-RO" sz="2400" dirty="0"/>
              <a:t>Direcția protecția plantelor</a:t>
            </a:r>
          </a:p>
        </p:txBody>
      </p:sp>
    </p:spTree>
    <p:extLst>
      <p:ext uri="{BB962C8B-B14F-4D97-AF65-F5344CB8AC3E}">
        <p14:creationId xmlns:p14="http://schemas.microsoft.com/office/powerpoint/2010/main" val="1830117475"/>
      </p:ext>
    </p:extLst>
  </p:cSld>
  <p:clrMapOvr>
    <a:masterClrMapping/>
  </p:clrMapOvr>
</p:sld>
</file>

<file path=ppt/theme/theme1.xml><?xml version="1.0" encoding="utf-8"?>
<a:theme xmlns:a="http://schemas.openxmlformats.org/drawingml/2006/main" name="Adiere">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774</TotalTime>
  <Words>509</Words>
  <Application>Microsoft Office PowerPoint</Application>
  <PresentationFormat>Ecran lat</PresentationFormat>
  <Paragraphs>24</Paragraphs>
  <Slides>8</Slides>
  <Notes>0</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8</vt:i4>
      </vt:variant>
    </vt:vector>
  </HeadingPairs>
  <TitlesOfParts>
    <vt:vector size="12" baseType="lpstr">
      <vt:lpstr>Arial</vt:lpstr>
      <vt:lpstr>Century Gothic</vt:lpstr>
      <vt:lpstr>Wingdings 3</vt:lpstr>
      <vt:lpstr>Adiere</vt:lpstr>
      <vt:lpstr>Reglementarea ambalajului din lemn utilizat în comerțul internațional</vt:lpstr>
      <vt:lpstr>Important </vt:lpstr>
      <vt:lpstr>Anoplophora chinensis Bursaphelenchus xylophilus</vt:lpstr>
      <vt:lpstr>Măsuri fitosanitare aprobate</vt:lpstr>
      <vt:lpstr>Prezentare PowerPoint</vt:lpstr>
      <vt:lpstr>Marcarea materialelor de ambalaj din lemn</vt:lpstr>
      <vt:lpstr>Reutilizarea, repararea materialelor de ambalaj din lemn </vt:lpstr>
      <vt:lpstr>Mulțumesc pentru atenție                                                                                            Direcția protecția plantelor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Reglementarea ambalajului din lemn utilizat în comerțul internațional</dc:title>
  <dc:creator>Dorofei Aliona</dc:creator>
  <cp:lastModifiedBy>Dorofei Aliona</cp:lastModifiedBy>
  <cp:revision>11</cp:revision>
  <dcterms:created xsi:type="dcterms:W3CDTF">2023-03-13T07:42:27Z</dcterms:created>
  <dcterms:modified xsi:type="dcterms:W3CDTF">2026-03-20T07:24:16Z</dcterms:modified>
</cp:coreProperties>
</file>